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 id="2147483697" r:id="rId6"/>
    <p:sldMasterId id="2147483705" r:id="rId7"/>
    <p:sldMasterId id="2147483717" r:id="rId8"/>
  </p:sldMasterIdLst>
  <p:notesMasterIdLst>
    <p:notesMasterId r:id="rId42"/>
  </p:notesMasterIdLst>
  <p:sldIdLst>
    <p:sldId id="2147377132" r:id="rId9"/>
    <p:sldId id="2145706650" r:id="rId10"/>
    <p:sldId id="1008" r:id="rId11"/>
    <p:sldId id="2147377158" r:id="rId12"/>
    <p:sldId id="2147480400" r:id="rId13"/>
    <p:sldId id="2145706685" r:id="rId14"/>
    <p:sldId id="2145706687" r:id="rId15"/>
    <p:sldId id="2147474803" r:id="rId16"/>
    <p:sldId id="2076137630" r:id="rId17"/>
    <p:sldId id="8060" r:id="rId18"/>
    <p:sldId id="3413" r:id="rId19"/>
    <p:sldId id="2147474804" r:id="rId20"/>
    <p:sldId id="2147469305" r:id="rId21"/>
    <p:sldId id="2147474802" r:id="rId22"/>
    <p:sldId id="2146846736" r:id="rId23"/>
    <p:sldId id="2146846737" r:id="rId24"/>
    <p:sldId id="2147472789" r:id="rId25"/>
    <p:sldId id="2147474801" r:id="rId26"/>
    <p:sldId id="2147474796" r:id="rId27"/>
    <p:sldId id="541" r:id="rId28"/>
    <p:sldId id="2142532963" r:id="rId29"/>
    <p:sldId id="2142532974" r:id="rId30"/>
    <p:sldId id="2146846812" r:id="rId31"/>
    <p:sldId id="2142532964" r:id="rId32"/>
    <p:sldId id="2142532971" r:id="rId33"/>
    <p:sldId id="2147474797" r:id="rId34"/>
    <p:sldId id="2147474799" r:id="rId35"/>
    <p:sldId id="2147474792" r:id="rId36"/>
    <p:sldId id="2147474782" r:id="rId37"/>
    <p:sldId id="2147474789" r:id="rId38"/>
    <p:sldId id="2147472215" r:id="rId39"/>
    <p:sldId id="2147480405" r:id="rId40"/>
    <p:sldId id="2145706627" r:id="rId4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509667-1669-4EB4-90E5-957CC46AF358}" v="1" dt="2023-06-30T20:19:16.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CIA, JULIETA ADRIANA" userId="297ada9e-3cf7-49aa-90c9-5bf2c5b7005d" providerId="ADAL" clId="{6A509667-1669-4EB4-90E5-957CC46AF358}"/>
    <pc:docChg chg="custSel modSld">
      <pc:chgData name="GARCIA, JULIETA ADRIANA" userId="297ada9e-3cf7-49aa-90c9-5bf2c5b7005d" providerId="ADAL" clId="{6A509667-1669-4EB4-90E5-957CC46AF358}" dt="2023-06-30T20:19:29.866" v="37" actId="1037"/>
      <pc:docMkLst>
        <pc:docMk/>
      </pc:docMkLst>
      <pc:sldChg chg="addSp delSp modSp mod">
        <pc:chgData name="GARCIA, JULIETA ADRIANA" userId="297ada9e-3cf7-49aa-90c9-5bf2c5b7005d" providerId="ADAL" clId="{6A509667-1669-4EB4-90E5-957CC46AF358}" dt="2023-06-30T20:19:29.866" v="37" actId="1037"/>
        <pc:sldMkLst>
          <pc:docMk/>
          <pc:sldMk cId="2928977481" sldId="2145706650"/>
        </pc:sldMkLst>
        <pc:spChg chg="del">
          <ac:chgData name="GARCIA, JULIETA ADRIANA" userId="297ada9e-3cf7-49aa-90c9-5bf2c5b7005d" providerId="ADAL" clId="{6A509667-1669-4EB4-90E5-957CC46AF358}" dt="2023-06-30T20:19:16.005" v="0" actId="478"/>
          <ac:spMkLst>
            <pc:docMk/>
            <pc:sldMk cId="2928977481" sldId="2145706650"/>
            <ac:spMk id="2" creationId="{0C8D657E-4860-38ED-BB45-A6F6E170BADF}"/>
          </ac:spMkLst>
        </pc:spChg>
        <pc:spChg chg="add mod">
          <ac:chgData name="GARCIA, JULIETA ADRIANA" userId="297ada9e-3cf7-49aa-90c9-5bf2c5b7005d" providerId="ADAL" clId="{6A509667-1669-4EB4-90E5-957CC46AF358}" dt="2023-06-30T20:19:29.866" v="37" actId="1037"/>
          <ac:spMkLst>
            <pc:docMk/>
            <pc:sldMk cId="2928977481" sldId="2145706650"/>
            <ac:spMk id="4" creationId="{D13F69BE-A046-D01E-C89E-B474C191657A}"/>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ata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BDE36E-85F5-4213-9A47-D0AD1CB91669}" type="doc">
      <dgm:prSet loTypeId="urn:microsoft.com/office/officeart/2005/8/layout/vList3" loCatId="list" qsTypeId="urn:microsoft.com/office/officeart/2005/8/quickstyle/simple1" qsCatId="simple" csTypeId="urn:microsoft.com/office/officeart/2005/8/colors/accent1_2" csCatId="accent1" phldr="1"/>
      <dgm:spPr/>
    </dgm:pt>
    <dgm:pt modelId="{30E4FFF1-6DA4-48A4-B472-5BFD0F50F36E}">
      <dgm:prSet phldrT="[Text]" custT="1"/>
      <dgm:spPr/>
      <dgm:t>
        <a:bodyPr/>
        <a:lstStyle/>
        <a:p>
          <a:r>
            <a:rPr lang="en-US" sz="1400" b="1"/>
            <a:t>26,000+ Resources</a:t>
          </a:r>
        </a:p>
      </dgm:t>
    </dgm:pt>
    <dgm:pt modelId="{DD33DB61-EA70-402F-8364-60A162528B9E}" type="parTrans" cxnId="{8F725F64-69E7-460F-9E89-92F801489828}">
      <dgm:prSet/>
      <dgm:spPr/>
      <dgm:t>
        <a:bodyPr/>
        <a:lstStyle/>
        <a:p>
          <a:endParaRPr lang="en-US"/>
        </a:p>
      </dgm:t>
    </dgm:pt>
    <dgm:pt modelId="{F4FB10D4-1BE2-48AD-9F8D-324FF51936BD}" type="sibTrans" cxnId="{8F725F64-69E7-460F-9E89-92F801489828}">
      <dgm:prSet/>
      <dgm:spPr/>
      <dgm:t>
        <a:bodyPr/>
        <a:lstStyle/>
        <a:p>
          <a:endParaRPr lang="en-US"/>
        </a:p>
      </dgm:t>
    </dgm:pt>
    <dgm:pt modelId="{95D9DC27-146D-4960-B7F8-AAC80D65FF8C}">
      <dgm:prSet phldrT="[Text]" custT="1"/>
      <dgm:spPr/>
      <dgm:t>
        <a:bodyPr/>
        <a:lstStyle/>
        <a:p>
          <a:pPr>
            <a:lnSpc>
              <a:spcPct val="100000"/>
            </a:lnSpc>
            <a:spcAft>
              <a:spcPts val="0"/>
            </a:spcAft>
            <a:buClrTx/>
            <a:buSzTx/>
            <a:buFontTx/>
            <a:buNone/>
          </a:pPr>
          <a:r>
            <a:rPr kumimoji="0" lang="en-IN" sz="1400" b="1" i="0" u="none" strike="noStrike" cap="all" spc="0" normalizeH="0" baseline="0" noProof="0">
              <a:ln/>
              <a:effectLst/>
              <a:uLnTx/>
              <a:uFillTx/>
              <a:latin typeface="Ubuntu"/>
              <a:ea typeface="+mn-ea"/>
              <a:cs typeface="+mn-cs"/>
            </a:rPr>
            <a:t>12/15 </a:t>
          </a:r>
          <a:br>
            <a:rPr kumimoji="0" lang="en-IN" sz="1400" b="1" i="0" u="none" strike="noStrike" cap="all" spc="0" normalizeH="0" baseline="0" noProof="0">
              <a:ln/>
              <a:effectLst/>
              <a:uLnTx/>
              <a:uFillTx/>
              <a:latin typeface="Ubuntu"/>
              <a:ea typeface="+mn-ea"/>
              <a:cs typeface="+mn-cs"/>
            </a:rPr>
          </a:br>
          <a:r>
            <a:rPr kumimoji="0" lang="en-IN" sz="1400" b="1" i="0" u="none" strike="noStrike" cap="all" spc="0" normalizeH="0" baseline="0" noProof="0">
              <a:ln/>
              <a:effectLst/>
              <a:uLnTx/>
              <a:uFillTx/>
              <a:latin typeface="Ubuntu"/>
              <a:ea typeface="+mn-ea"/>
              <a:cs typeface="+mn-cs"/>
            </a:rPr>
            <a:t>Top Global Insurer </a:t>
          </a:r>
        </a:p>
        <a:p>
          <a:pPr>
            <a:lnSpc>
              <a:spcPct val="100000"/>
            </a:lnSpc>
            <a:spcAft>
              <a:spcPts val="0"/>
            </a:spcAft>
            <a:buClrTx/>
            <a:buSzTx/>
            <a:buFontTx/>
            <a:buNone/>
          </a:pPr>
          <a:r>
            <a:rPr kumimoji="0" lang="en-IN" sz="1300" b="1" i="0" u="none" strike="noStrike" cap="all" spc="0" normalizeH="0" baseline="0" noProof="0">
              <a:ln/>
              <a:effectLst/>
              <a:uLnTx/>
              <a:uFillTx/>
              <a:latin typeface="Ubuntu"/>
              <a:ea typeface="+mn-ea"/>
              <a:cs typeface="+mn-cs"/>
            </a:rPr>
            <a:t>clients </a:t>
          </a:r>
          <a:endParaRPr lang="en-US" sz="1300"/>
        </a:p>
      </dgm:t>
    </dgm:pt>
    <dgm:pt modelId="{9FAD66CF-665B-460C-B5D5-F96CB6626437}" type="parTrans" cxnId="{9F8E0CEF-07D2-4D92-9AE5-B37FAC3158DB}">
      <dgm:prSet/>
      <dgm:spPr/>
      <dgm:t>
        <a:bodyPr/>
        <a:lstStyle/>
        <a:p>
          <a:endParaRPr lang="en-US"/>
        </a:p>
      </dgm:t>
    </dgm:pt>
    <dgm:pt modelId="{4D293D5D-DCED-4049-8CE1-496B0CAE19DA}" type="sibTrans" cxnId="{9F8E0CEF-07D2-4D92-9AE5-B37FAC3158DB}">
      <dgm:prSet/>
      <dgm:spPr/>
      <dgm:t>
        <a:bodyPr/>
        <a:lstStyle/>
        <a:p>
          <a:endParaRPr lang="en-US"/>
        </a:p>
      </dgm:t>
    </dgm:pt>
    <dgm:pt modelId="{7DF8EF2A-97CE-4879-85F8-C7C810F17AE7}">
      <dgm:prSet phldrT="[Text]" custT="1"/>
      <dgm:spPr/>
      <dgm:t>
        <a:bodyPr/>
        <a:lstStyle/>
        <a:p>
          <a:pPr>
            <a:buClrTx/>
            <a:buSzTx/>
            <a:buFontTx/>
            <a:buNone/>
          </a:pPr>
          <a:r>
            <a:rPr kumimoji="0" lang="en-IN" sz="1200" b="1" i="0" u="none" strike="noStrike" cap="all" spc="0" normalizeH="0" baseline="0" noProof="0">
              <a:ln/>
              <a:effectLst/>
              <a:uLnTx/>
              <a:uFillTx/>
              <a:latin typeface="Ubuntu"/>
              <a:ea typeface="+mn-ea"/>
              <a:cs typeface="+mn-cs"/>
            </a:rPr>
            <a:t>P&amp;C | Life &amp; Retirement | Health | Reinsurance</a:t>
          </a:r>
          <a:endParaRPr lang="en-US" sz="1200"/>
        </a:p>
      </dgm:t>
    </dgm:pt>
    <dgm:pt modelId="{3ACDFB2F-F786-4BAC-AA0F-460F483207B9}" type="parTrans" cxnId="{5D4D4FB7-3EEB-4392-BB1C-D9F406131A90}">
      <dgm:prSet/>
      <dgm:spPr/>
      <dgm:t>
        <a:bodyPr/>
        <a:lstStyle/>
        <a:p>
          <a:endParaRPr lang="en-US"/>
        </a:p>
      </dgm:t>
    </dgm:pt>
    <dgm:pt modelId="{348EAB78-4C60-4E1A-AE13-C4A264D75F49}" type="sibTrans" cxnId="{5D4D4FB7-3EEB-4392-BB1C-D9F406131A90}">
      <dgm:prSet/>
      <dgm:spPr/>
      <dgm:t>
        <a:bodyPr/>
        <a:lstStyle/>
        <a:p>
          <a:endParaRPr lang="en-US"/>
        </a:p>
      </dgm:t>
    </dgm:pt>
    <dgm:pt modelId="{7177CE3C-188F-48B8-A8FA-35DAA7576BC7}" type="pres">
      <dgm:prSet presAssocID="{51BDE36E-85F5-4213-9A47-D0AD1CB91669}" presName="linearFlow" presStyleCnt="0">
        <dgm:presLayoutVars>
          <dgm:dir/>
          <dgm:resizeHandles val="exact"/>
        </dgm:presLayoutVars>
      </dgm:prSet>
      <dgm:spPr/>
    </dgm:pt>
    <dgm:pt modelId="{1E4605FB-EEC4-40EB-B141-6ACDE6C9C42F}" type="pres">
      <dgm:prSet presAssocID="{30E4FFF1-6DA4-48A4-B472-5BFD0F50F36E}" presName="composite" presStyleCnt="0"/>
      <dgm:spPr/>
    </dgm:pt>
    <dgm:pt modelId="{4EEAFAA7-2134-4C30-AC88-D0227C4080A3}" type="pres">
      <dgm:prSet presAssocID="{30E4FFF1-6DA4-48A4-B472-5BFD0F50F36E}"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5EC2AB34-28BF-47F4-B59E-9103703745FF}" type="pres">
      <dgm:prSet presAssocID="{30E4FFF1-6DA4-48A4-B472-5BFD0F50F36E}" presName="txShp" presStyleLbl="node1" presStyleIdx="0" presStyleCnt="3">
        <dgm:presLayoutVars>
          <dgm:bulletEnabled val="1"/>
        </dgm:presLayoutVars>
      </dgm:prSet>
      <dgm:spPr/>
    </dgm:pt>
    <dgm:pt modelId="{1C744487-AB33-454E-9AEC-88511D8E12E8}" type="pres">
      <dgm:prSet presAssocID="{F4FB10D4-1BE2-48AD-9F8D-324FF51936BD}" presName="spacing" presStyleCnt="0"/>
      <dgm:spPr/>
    </dgm:pt>
    <dgm:pt modelId="{A223CBB4-8EC0-400D-9E53-C6D36FCA0722}" type="pres">
      <dgm:prSet presAssocID="{95D9DC27-146D-4960-B7F8-AAC80D65FF8C}" presName="composite" presStyleCnt="0"/>
      <dgm:spPr/>
    </dgm:pt>
    <dgm:pt modelId="{78D402F5-5E2A-49AE-848D-A105AA89BC02}" type="pres">
      <dgm:prSet presAssocID="{95D9DC27-146D-4960-B7F8-AAC80D65FF8C}"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th Globe Americas"/>
        </a:ext>
      </dgm:extLst>
    </dgm:pt>
    <dgm:pt modelId="{48F00698-C91B-41C4-BE72-3BE965C800D4}" type="pres">
      <dgm:prSet presAssocID="{95D9DC27-146D-4960-B7F8-AAC80D65FF8C}" presName="txShp" presStyleLbl="node1" presStyleIdx="1" presStyleCnt="3">
        <dgm:presLayoutVars>
          <dgm:bulletEnabled val="1"/>
        </dgm:presLayoutVars>
      </dgm:prSet>
      <dgm:spPr/>
    </dgm:pt>
    <dgm:pt modelId="{245AF572-3812-441E-9E5E-E320FAAE9970}" type="pres">
      <dgm:prSet presAssocID="{4D293D5D-DCED-4049-8CE1-496B0CAE19DA}" presName="spacing" presStyleCnt="0"/>
      <dgm:spPr/>
    </dgm:pt>
    <dgm:pt modelId="{2A753344-D258-4583-A453-A202C50D1D01}" type="pres">
      <dgm:prSet presAssocID="{7DF8EF2A-97CE-4879-85F8-C7C810F17AE7}" presName="composite" presStyleCnt="0"/>
      <dgm:spPr/>
    </dgm:pt>
    <dgm:pt modelId="{9576BD9F-D3D7-44F0-80D3-6926A81A76E3}" type="pres">
      <dgm:prSet presAssocID="{7DF8EF2A-97CE-4879-85F8-C7C810F17AE7}"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mbrella"/>
        </a:ext>
      </dgm:extLst>
    </dgm:pt>
    <dgm:pt modelId="{BB11F0A8-04AB-4961-B58C-66AA04CF2080}" type="pres">
      <dgm:prSet presAssocID="{7DF8EF2A-97CE-4879-85F8-C7C810F17AE7}" presName="txShp" presStyleLbl="node1" presStyleIdx="2" presStyleCnt="3" custLinFactNeighborX="-1512">
        <dgm:presLayoutVars>
          <dgm:bulletEnabled val="1"/>
        </dgm:presLayoutVars>
      </dgm:prSet>
      <dgm:spPr/>
    </dgm:pt>
  </dgm:ptLst>
  <dgm:cxnLst>
    <dgm:cxn modelId="{8F725F64-69E7-460F-9E89-92F801489828}" srcId="{51BDE36E-85F5-4213-9A47-D0AD1CB91669}" destId="{30E4FFF1-6DA4-48A4-B472-5BFD0F50F36E}" srcOrd="0" destOrd="0" parTransId="{DD33DB61-EA70-402F-8364-60A162528B9E}" sibTransId="{F4FB10D4-1BE2-48AD-9F8D-324FF51936BD}"/>
    <dgm:cxn modelId="{8AA5C895-C439-4367-9F38-B618903F2E24}" type="presOf" srcId="{7DF8EF2A-97CE-4879-85F8-C7C810F17AE7}" destId="{BB11F0A8-04AB-4961-B58C-66AA04CF2080}" srcOrd="0" destOrd="0" presId="urn:microsoft.com/office/officeart/2005/8/layout/vList3"/>
    <dgm:cxn modelId="{5D4D4FB7-3EEB-4392-BB1C-D9F406131A90}" srcId="{51BDE36E-85F5-4213-9A47-D0AD1CB91669}" destId="{7DF8EF2A-97CE-4879-85F8-C7C810F17AE7}" srcOrd="2" destOrd="0" parTransId="{3ACDFB2F-F786-4BAC-AA0F-460F483207B9}" sibTransId="{348EAB78-4C60-4E1A-AE13-C4A264D75F49}"/>
    <dgm:cxn modelId="{94C723C5-B965-4ADB-8AD2-CCAA35AFDFBC}" type="presOf" srcId="{95D9DC27-146D-4960-B7F8-AAC80D65FF8C}" destId="{48F00698-C91B-41C4-BE72-3BE965C800D4}" srcOrd="0" destOrd="0" presId="urn:microsoft.com/office/officeart/2005/8/layout/vList3"/>
    <dgm:cxn modelId="{D91128DC-D793-40DC-8198-3A1A30C635FE}" type="presOf" srcId="{51BDE36E-85F5-4213-9A47-D0AD1CB91669}" destId="{7177CE3C-188F-48B8-A8FA-35DAA7576BC7}" srcOrd="0" destOrd="0" presId="urn:microsoft.com/office/officeart/2005/8/layout/vList3"/>
    <dgm:cxn modelId="{652102DF-0E59-4CD4-8BD4-CCAA4DD4F91F}" type="presOf" srcId="{30E4FFF1-6DA4-48A4-B472-5BFD0F50F36E}" destId="{5EC2AB34-28BF-47F4-B59E-9103703745FF}" srcOrd="0" destOrd="0" presId="urn:microsoft.com/office/officeart/2005/8/layout/vList3"/>
    <dgm:cxn modelId="{9F8E0CEF-07D2-4D92-9AE5-B37FAC3158DB}" srcId="{51BDE36E-85F5-4213-9A47-D0AD1CB91669}" destId="{95D9DC27-146D-4960-B7F8-AAC80D65FF8C}" srcOrd="1" destOrd="0" parTransId="{9FAD66CF-665B-460C-B5D5-F96CB6626437}" sibTransId="{4D293D5D-DCED-4049-8CE1-496B0CAE19DA}"/>
    <dgm:cxn modelId="{EAAF8BD6-802D-4259-A1CB-A85FB80A9661}" type="presParOf" srcId="{7177CE3C-188F-48B8-A8FA-35DAA7576BC7}" destId="{1E4605FB-EEC4-40EB-B141-6ACDE6C9C42F}" srcOrd="0" destOrd="0" presId="urn:microsoft.com/office/officeart/2005/8/layout/vList3"/>
    <dgm:cxn modelId="{94D8F30D-6620-41E8-B0B1-D9281981B6B7}" type="presParOf" srcId="{1E4605FB-EEC4-40EB-B141-6ACDE6C9C42F}" destId="{4EEAFAA7-2134-4C30-AC88-D0227C4080A3}" srcOrd="0" destOrd="0" presId="urn:microsoft.com/office/officeart/2005/8/layout/vList3"/>
    <dgm:cxn modelId="{961F22CD-CEC9-453C-9D0B-CD10DDD22961}" type="presParOf" srcId="{1E4605FB-EEC4-40EB-B141-6ACDE6C9C42F}" destId="{5EC2AB34-28BF-47F4-B59E-9103703745FF}" srcOrd="1" destOrd="0" presId="urn:microsoft.com/office/officeart/2005/8/layout/vList3"/>
    <dgm:cxn modelId="{174B20AE-F361-4A75-9D40-08A649438E9E}" type="presParOf" srcId="{7177CE3C-188F-48B8-A8FA-35DAA7576BC7}" destId="{1C744487-AB33-454E-9AEC-88511D8E12E8}" srcOrd="1" destOrd="0" presId="urn:microsoft.com/office/officeart/2005/8/layout/vList3"/>
    <dgm:cxn modelId="{767FF081-50C8-450C-8693-2AC39A30C055}" type="presParOf" srcId="{7177CE3C-188F-48B8-A8FA-35DAA7576BC7}" destId="{A223CBB4-8EC0-400D-9E53-C6D36FCA0722}" srcOrd="2" destOrd="0" presId="urn:microsoft.com/office/officeart/2005/8/layout/vList3"/>
    <dgm:cxn modelId="{412DD449-B7D0-4AA9-A2CC-E288C097E09C}" type="presParOf" srcId="{A223CBB4-8EC0-400D-9E53-C6D36FCA0722}" destId="{78D402F5-5E2A-49AE-848D-A105AA89BC02}" srcOrd="0" destOrd="0" presId="urn:microsoft.com/office/officeart/2005/8/layout/vList3"/>
    <dgm:cxn modelId="{9C838568-A98A-4D41-8E82-9922CAF36A8C}" type="presParOf" srcId="{A223CBB4-8EC0-400D-9E53-C6D36FCA0722}" destId="{48F00698-C91B-41C4-BE72-3BE965C800D4}" srcOrd="1" destOrd="0" presId="urn:microsoft.com/office/officeart/2005/8/layout/vList3"/>
    <dgm:cxn modelId="{BFFD0702-B0FF-47D1-B93E-728EBCADA681}" type="presParOf" srcId="{7177CE3C-188F-48B8-A8FA-35DAA7576BC7}" destId="{245AF572-3812-441E-9E5E-E320FAAE9970}" srcOrd="3" destOrd="0" presId="urn:microsoft.com/office/officeart/2005/8/layout/vList3"/>
    <dgm:cxn modelId="{8D345C16-D149-4CEE-A0A4-644E91307CF5}" type="presParOf" srcId="{7177CE3C-188F-48B8-A8FA-35DAA7576BC7}" destId="{2A753344-D258-4583-A453-A202C50D1D01}" srcOrd="4" destOrd="0" presId="urn:microsoft.com/office/officeart/2005/8/layout/vList3"/>
    <dgm:cxn modelId="{D429C3F3-B2D6-4686-B417-4682D5DEAA8A}" type="presParOf" srcId="{2A753344-D258-4583-A453-A202C50D1D01}" destId="{9576BD9F-D3D7-44F0-80D3-6926A81A76E3}" srcOrd="0" destOrd="0" presId="urn:microsoft.com/office/officeart/2005/8/layout/vList3"/>
    <dgm:cxn modelId="{17602F22-B19F-4AF7-8A01-39919494C737}" type="presParOf" srcId="{2A753344-D258-4583-A453-A202C50D1D01}" destId="{BB11F0A8-04AB-4961-B58C-66AA04CF208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C2F4C-876E-4E58-9FFE-9D0EE24AE39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49EFC439-78A4-4879-B434-8633F4ED861A}" type="pres">
      <dgm:prSet presAssocID="{AB0C2F4C-876E-4E58-9FFE-9D0EE24AE394}" presName="Name0" presStyleCnt="0">
        <dgm:presLayoutVars>
          <dgm:dir/>
          <dgm:resizeHandles val="exact"/>
        </dgm:presLayoutVars>
      </dgm:prSet>
      <dgm:spPr/>
    </dgm:pt>
  </dgm:ptLst>
  <dgm:cxnLst>
    <dgm:cxn modelId="{A7243745-3EA6-448D-B0E9-01A96E3B8757}" type="presOf" srcId="{AB0C2F4C-876E-4E58-9FFE-9D0EE24AE394}" destId="{49EFC439-78A4-4879-B434-8633F4ED861A}" srcOrd="0" destOrd="0" presId="urn:microsoft.com/office/officeart/2008/layout/PictureStrips"/>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6DD994-EA21-4A80-B6C8-DF5239D868E0}" type="doc">
      <dgm:prSet loTypeId="urn:microsoft.com/office/officeart/2005/8/layout/vList4" loCatId="list" qsTypeId="urn:microsoft.com/office/officeart/2005/8/quickstyle/simple1" qsCatId="simple" csTypeId="urn:microsoft.com/office/officeart/2005/8/colors/accent5_5" csCatId="accent5" phldr="1"/>
      <dgm:spPr/>
      <dgm:t>
        <a:bodyPr/>
        <a:lstStyle/>
        <a:p>
          <a:endParaRPr lang="en-US"/>
        </a:p>
      </dgm:t>
    </dgm:pt>
    <dgm:pt modelId="{6E97301B-5E11-4624-908A-78D1613FD7E4}">
      <dgm:prSet phldrT="[Text]" custT="1"/>
      <dgm:spPr/>
      <dgm:t>
        <a:bodyPr/>
        <a:lstStyle/>
        <a:p>
          <a:r>
            <a:rPr lang="en-US" sz="1400"/>
            <a:t>Product &amp; Service Innovation</a:t>
          </a:r>
        </a:p>
      </dgm:t>
    </dgm:pt>
    <dgm:pt modelId="{1A360563-73D7-43AA-BC6F-A876B195FB8D}" type="parTrans" cxnId="{E6B5C804-7E1E-48E4-92BB-D8B7DB2A9F1E}">
      <dgm:prSet/>
      <dgm:spPr/>
      <dgm:t>
        <a:bodyPr/>
        <a:lstStyle/>
        <a:p>
          <a:endParaRPr lang="en-US"/>
        </a:p>
      </dgm:t>
    </dgm:pt>
    <dgm:pt modelId="{21B5A5F0-BB4F-4BAD-AC93-1D537FCCEBDA}" type="sibTrans" cxnId="{E6B5C804-7E1E-48E4-92BB-D8B7DB2A9F1E}">
      <dgm:prSet/>
      <dgm:spPr/>
      <dgm:t>
        <a:bodyPr/>
        <a:lstStyle/>
        <a:p>
          <a:endParaRPr lang="en-US"/>
        </a:p>
      </dgm:t>
    </dgm:pt>
    <dgm:pt modelId="{5E3898A2-0059-4EB7-A8BF-BB6CA8421AB8}">
      <dgm:prSet phldrT="[Text]" custT="1"/>
      <dgm:spPr/>
      <dgm:t>
        <a:bodyPr/>
        <a:lstStyle/>
        <a:p>
          <a:r>
            <a:rPr lang="en-US" sz="1400"/>
            <a:t>Digital Business Operations</a:t>
          </a:r>
        </a:p>
      </dgm:t>
    </dgm:pt>
    <dgm:pt modelId="{E9F75FEE-212C-49B1-99C9-2B0F06674047}" type="parTrans" cxnId="{7E559F44-C482-43B8-8738-7E85BC72268D}">
      <dgm:prSet/>
      <dgm:spPr/>
      <dgm:t>
        <a:bodyPr/>
        <a:lstStyle/>
        <a:p>
          <a:endParaRPr lang="en-US"/>
        </a:p>
      </dgm:t>
    </dgm:pt>
    <dgm:pt modelId="{BD8BC8EF-AC84-4462-90C1-F7EF9D9964FC}" type="sibTrans" cxnId="{7E559F44-C482-43B8-8738-7E85BC72268D}">
      <dgm:prSet/>
      <dgm:spPr/>
      <dgm:t>
        <a:bodyPr/>
        <a:lstStyle/>
        <a:p>
          <a:endParaRPr lang="en-US"/>
        </a:p>
      </dgm:t>
    </dgm:pt>
    <dgm:pt modelId="{C4E38B9C-6C51-4F3F-84AB-966D4B66E122}">
      <dgm:prSet phldrT="[Text]" custT="1"/>
      <dgm:spPr/>
      <dgm:t>
        <a:bodyPr/>
        <a:lstStyle/>
        <a:p>
          <a:r>
            <a:rPr lang="en-US" sz="1400"/>
            <a:t>ADMNext</a:t>
          </a:r>
        </a:p>
      </dgm:t>
    </dgm:pt>
    <dgm:pt modelId="{F1A0BA9C-2CDD-4465-BED0-12B7ECA9F2BD}" type="parTrans" cxnId="{B0290699-9C57-4DDB-8F5C-89B4F64C437A}">
      <dgm:prSet/>
      <dgm:spPr/>
      <dgm:t>
        <a:bodyPr/>
        <a:lstStyle/>
        <a:p>
          <a:endParaRPr lang="en-US"/>
        </a:p>
      </dgm:t>
    </dgm:pt>
    <dgm:pt modelId="{22FB009B-D958-4700-8715-B01681BFB4FF}" type="sibTrans" cxnId="{B0290699-9C57-4DDB-8F5C-89B4F64C437A}">
      <dgm:prSet/>
      <dgm:spPr/>
      <dgm:t>
        <a:bodyPr/>
        <a:lstStyle/>
        <a:p>
          <a:endParaRPr lang="en-US"/>
        </a:p>
      </dgm:t>
    </dgm:pt>
    <dgm:pt modelId="{C0E9A807-F9CD-495C-9080-4B62B3FF2FD0}">
      <dgm:prSet custT="1"/>
      <dgm:spPr/>
      <dgm:t>
        <a:bodyPr/>
        <a:lstStyle/>
        <a:p>
          <a:r>
            <a:rPr lang="en-US" sz="1400"/>
            <a:t>Digital Core</a:t>
          </a:r>
        </a:p>
      </dgm:t>
    </dgm:pt>
    <dgm:pt modelId="{794A15F2-4827-4E8B-BCC7-B0CC264D742C}" type="parTrans" cxnId="{8D19E3C8-F865-4439-8546-96FBECF9BDCF}">
      <dgm:prSet/>
      <dgm:spPr/>
      <dgm:t>
        <a:bodyPr/>
        <a:lstStyle/>
        <a:p>
          <a:endParaRPr lang="en-US"/>
        </a:p>
      </dgm:t>
    </dgm:pt>
    <dgm:pt modelId="{6AD88DC8-C982-4086-AABD-01CA9C6E0A46}" type="sibTrans" cxnId="{8D19E3C8-F865-4439-8546-96FBECF9BDCF}">
      <dgm:prSet/>
      <dgm:spPr/>
      <dgm:t>
        <a:bodyPr/>
        <a:lstStyle/>
        <a:p>
          <a:endParaRPr lang="en-US"/>
        </a:p>
      </dgm:t>
    </dgm:pt>
    <dgm:pt modelId="{8BC5F17A-66EB-4209-962E-D8DD8D16AF54}" type="pres">
      <dgm:prSet presAssocID="{BA6DD994-EA21-4A80-B6C8-DF5239D868E0}" presName="linear" presStyleCnt="0">
        <dgm:presLayoutVars>
          <dgm:dir/>
          <dgm:resizeHandles val="exact"/>
        </dgm:presLayoutVars>
      </dgm:prSet>
      <dgm:spPr/>
    </dgm:pt>
    <dgm:pt modelId="{9C9D3D50-98FB-4C16-A9DE-7F8B0029CDAC}" type="pres">
      <dgm:prSet presAssocID="{6E97301B-5E11-4624-908A-78D1613FD7E4}" presName="comp" presStyleCnt="0"/>
      <dgm:spPr/>
    </dgm:pt>
    <dgm:pt modelId="{D4A08524-AB8D-4067-9F98-3310FCBA2F3E}" type="pres">
      <dgm:prSet presAssocID="{6E97301B-5E11-4624-908A-78D1613FD7E4}" presName="box" presStyleLbl="node1" presStyleIdx="0" presStyleCnt="4"/>
      <dgm:spPr>
        <a:prstGeom prst="rect">
          <a:avLst/>
        </a:prstGeom>
      </dgm:spPr>
    </dgm:pt>
    <dgm:pt modelId="{C816C822-50CB-4BD9-9608-227E8DF50EB9}" type="pres">
      <dgm:prSet presAssocID="{6E97301B-5E11-4624-908A-78D1613FD7E4}" presName="img" presStyleLbl="fgImgPlace1" presStyleIdx="0" presStyleCnt="4" custScaleX="63665" custScaleY="113702"/>
      <dgm:spPr>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uzzle pieces with solid fill"/>
        </a:ext>
      </dgm:extLst>
    </dgm:pt>
    <dgm:pt modelId="{9A719401-3C64-4996-AD0B-007CFD38F621}" type="pres">
      <dgm:prSet presAssocID="{6E97301B-5E11-4624-908A-78D1613FD7E4}" presName="text" presStyleLbl="node1" presStyleIdx="0" presStyleCnt="4">
        <dgm:presLayoutVars>
          <dgm:bulletEnabled val="1"/>
        </dgm:presLayoutVars>
      </dgm:prSet>
      <dgm:spPr/>
    </dgm:pt>
    <dgm:pt modelId="{5C21D761-3687-4BF3-A2AD-5A2BE59A64BF}" type="pres">
      <dgm:prSet presAssocID="{21B5A5F0-BB4F-4BAD-AC93-1D537FCCEBDA}" presName="spacer" presStyleCnt="0"/>
      <dgm:spPr/>
    </dgm:pt>
    <dgm:pt modelId="{9B674F69-6A9D-4359-ACDF-8142E19AC7D9}" type="pres">
      <dgm:prSet presAssocID="{5E3898A2-0059-4EB7-A8BF-BB6CA8421AB8}" presName="comp" presStyleCnt="0"/>
      <dgm:spPr/>
    </dgm:pt>
    <dgm:pt modelId="{EF9478EC-EFD7-4A3B-9595-CEBB89E92EC4}" type="pres">
      <dgm:prSet presAssocID="{5E3898A2-0059-4EB7-A8BF-BB6CA8421AB8}" presName="box" presStyleLbl="node1" presStyleIdx="1" presStyleCnt="4"/>
      <dgm:spPr>
        <a:prstGeom prst="rect">
          <a:avLst/>
        </a:prstGeom>
      </dgm:spPr>
    </dgm:pt>
    <dgm:pt modelId="{DA2598B4-1A36-41E4-9BBC-2E99FA03F253}" type="pres">
      <dgm:prSet presAssocID="{5E3898A2-0059-4EB7-A8BF-BB6CA8421AB8}" presName="img" presStyleLbl="fgImgPlace1" presStyleIdx="1" presStyleCnt="4" custScaleX="63161" custScaleY="120133"/>
      <dgm:spPr>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000" r="-3000"/>
          </a:stretch>
        </a:blipFill>
        <a:ln>
          <a:noFill/>
        </a:ln>
      </dgm:spPr>
      <dgm:extLst>
        <a:ext uri="{E40237B7-FDA0-4F09-8148-C483321AD2D9}">
          <dgm14:cNvPr xmlns:dgm14="http://schemas.microsoft.com/office/drawing/2010/diagram" id="0" name="" descr="Arrow circle with solid fill"/>
        </a:ext>
      </dgm:extLst>
    </dgm:pt>
    <dgm:pt modelId="{FA0DBFE6-C276-49CE-AE7C-121C02CA2659}" type="pres">
      <dgm:prSet presAssocID="{5E3898A2-0059-4EB7-A8BF-BB6CA8421AB8}" presName="text" presStyleLbl="node1" presStyleIdx="1" presStyleCnt="4">
        <dgm:presLayoutVars>
          <dgm:bulletEnabled val="1"/>
        </dgm:presLayoutVars>
      </dgm:prSet>
      <dgm:spPr/>
    </dgm:pt>
    <dgm:pt modelId="{25F1C6BF-82E3-451E-B8BF-6C9BBE561EEE}" type="pres">
      <dgm:prSet presAssocID="{BD8BC8EF-AC84-4462-90C1-F7EF9D9964FC}" presName="spacer" presStyleCnt="0"/>
      <dgm:spPr/>
    </dgm:pt>
    <dgm:pt modelId="{1C549E86-5DCD-43AF-B7E7-843F4F7AAA75}" type="pres">
      <dgm:prSet presAssocID="{C4E38B9C-6C51-4F3F-84AB-966D4B66E122}" presName="comp" presStyleCnt="0"/>
      <dgm:spPr/>
    </dgm:pt>
    <dgm:pt modelId="{7C41C6EA-3477-4CF0-9312-57AA17E81EAE}" type="pres">
      <dgm:prSet presAssocID="{C4E38B9C-6C51-4F3F-84AB-966D4B66E122}" presName="box" presStyleLbl="node1" presStyleIdx="2" presStyleCnt="4"/>
      <dgm:spPr>
        <a:prstGeom prst="rect">
          <a:avLst/>
        </a:prstGeom>
      </dgm:spPr>
    </dgm:pt>
    <dgm:pt modelId="{4187017C-C3E7-4610-BF70-F3E45F5BF65D}" type="pres">
      <dgm:prSet presAssocID="{C4E38B9C-6C51-4F3F-84AB-966D4B66E122}" presName="img" presStyleLbl="fgImgPlace1" presStyleIdx="2" presStyleCnt="4" custScaleX="63984" custScaleY="116257"/>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a:noFill/>
        </a:ln>
      </dgm:spPr>
      <dgm:extLst>
        <a:ext uri="{E40237B7-FDA0-4F09-8148-C483321AD2D9}">
          <dgm14:cNvPr xmlns:dgm14="http://schemas.microsoft.com/office/drawing/2010/diagram" id="0" name="" descr="Artificial Intelligence with solid fill"/>
        </a:ext>
      </dgm:extLst>
    </dgm:pt>
    <dgm:pt modelId="{A3189A1C-057D-4D60-9499-B6F64E42773F}" type="pres">
      <dgm:prSet presAssocID="{C4E38B9C-6C51-4F3F-84AB-966D4B66E122}" presName="text" presStyleLbl="node1" presStyleIdx="2" presStyleCnt="4">
        <dgm:presLayoutVars>
          <dgm:bulletEnabled val="1"/>
        </dgm:presLayoutVars>
      </dgm:prSet>
      <dgm:spPr/>
    </dgm:pt>
    <dgm:pt modelId="{F7D074FB-3FBA-44FC-945E-C4A1591E57EA}" type="pres">
      <dgm:prSet presAssocID="{22FB009B-D958-4700-8715-B01681BFB4FF}" presName="spacer" presStyleCnt="0"/>
      <dgm:spPr/>
    </dgm:pt>
    <dgm:pt modelId="{810E67FA-3973-4FC3-B23B-EB744F1E62B1}" type="pres">
      <dgm:prSet presAssocID="{C0E9A807-F9CD-495C-9080-4B62B3FF2FD0}" presName="comp" presStyleCnt="0"/>
      <dgm:spPr/>
    </dgm:pt>
    <dgm:pt modelId="{408B7AFA-3158-4D13-AE5A-369DDC582317}" type="pres">
      <dgm:prSet presAssocID="{C0E9A807-F9CD-495C-9080-4B62B3FF2FD0}" presName="box" presStyleLbl="node1" presStyleIdx="3" presStyleCnt="4"/>
      <dgm:spPr>
        <a:prstGeom prst="rect">
          <a:avLst/>
        </a:prstGeom>
      </dgm:spPr>
    </dgm:pt>
    <dgm:pt modelId="{53EAF660-29C9-4589-8873-71A1B4F08E64}" type="pres">
      <dgm:prSet presAssocID="{C0E9A807-F9CD-495C-9080-4B62B3FF2FD0}" presName="img" presStyleLbl="fgImgPlace1" presStyleIdx="3" presStyleCnt="4" custScaleX="63466" custScaleY="114614"/>
      <dgm:spPr>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Internet with solid fill"/>
        </a:ext>
      </dgm:extLst>
    </dgm:pt>
    <dgm:pt modelId="{5820E54C-A8C8-470F-9265-D3F678306E0B}" type="pres">
      <dgm:prSet presAssocID="{C0E9A807-F9CD-495C-9080-4B62B3FF2FD0}" presName="text" presStyleLbl="node1" presStyleIdx="3" presStyleCnt="4">
        <dgm:presLayoutVars>
          <dgm:bulletEnabled val="1"/>
        </dgm:presLayoutVars>
      </dgm:prSet>
      <dgm:spPr/>
    </dgm:pt>
  </dgm:ptLst>
  <dgm:cxnLst>
    <dgm:cxn modelId="{E6B5C804-7E1E-48E4-92BB-D8B7DB2A9F1E}" srcId="{BA6DD994-EA21-4A80-B6C8-DF5239D868E0}" destId="{6E97301B-5E11-4624-908A-78D1613FD7E4}" srcOrd="0" destOrd="0" parTransId="{1A360563-73D7-43AA-BC6F-A876B195FB8D}" sibTransId="{21B5A5F0-BB4F-4BAD-AC93-1D537FCCEBDA}"/>
    <dgm:cxn modelId="{E5B12D0A-E4AB-456C-BDA8-01BFE44822F5}" type="presOf" srcId="{6E97301B-5E11-4624-908A-78D1613FD7E4}" destId="{D4A08524-AB8D-4067-9F98-3310FCBA2F3E}" srcOrd="0" destOrd="0" presId="urn:microsoft.com/office/officeart/2005/8/layout/vList4"/>
    <dgm:cxn modelId="{DB7F3F2E-8547-4CE6-9FC8-669B986663DB}" type="presOf" srcId="{5E3898A2-0059-4EB7-A8BF-BB6CA8421AB8}" destId="{FA0DBFE6-C276-49CE-AE7C-121C02CA2659}" srcOrd="1" destOrd="0" presId="urn:microsoft.com/office/officeart/2005/8/layout/vList4"/>
    <dgm:cxn modelId="{7E559F44-C482-43B8-8738-7E85BC72268D}" srcId="{BA6DD994-EA21-4A80-B6C8-DF5239D868E0}" destId="{5E3898A2-0059-4EB7-A8BF-BB6CA8421AB8}" srcOrd="1" destOrd="0" parTransId="{E9F75FEE-212C-49B1-99C9-2B0F06674047}" sibTransId="{BD8BC8EF-AC84-4462-90C1-F7EF9D9964FC}"/>
    <dgm:cxn modelId="{B0290699-9C57-4DDB-8F5C-89B4F64C437A}" srcId="{BA6DD994-EA21-4A80-B6C8-DF5239D868E0}" destId="{C4E38B9C-6C51-4F3F-84AB-966D4B66E122}" srcOrd="2" destOrd="0" parTransId="{F1A0BA9C-2CDD-4465-BED0-12B7ECA9F2BD}" sibTransId="{22FB009B-D958-4700-8715-B01681BFB4FF}"/>
    <dgm:cxn modelId="{5E67D8A3-5721-4907-B108-4611C6818019}" type="presOf" srcId="{C4E38B9C-6C51-4F3F-84AB-966D4B66E122}" destId="{7C41C6EA-3477-4CF0-9312-57AA17E81EAE}" srcOrd="0" destOrd="0" presId="urn:microsoft.com/office/officeart/2005/8/layout/vList4"/>
    <dgm:cxn modelId="{1C7803BB-83CD-488B-9BA4-EC8C8B674240}" type="presOf" srcId="{C0E9A807-F9CD-495C-9080-4B62B3FF2FD0}" destId="{408B7AFA-3158-4D13-AE5A-369DDC582317}" srcOrd="0" destOrd="0" presId="urn:microsoft.com/office/officeart/2005/8/layout/vList4"/>
    <dgm:cxn modelId="{210E82BB-06B5-4BC2-8B59-DFD8B02836CF}" type="presOf" srcId="{BA6DD994-EA21-4A80-B6C8-DF5239D868E0}" destId="{8BC5F17A-66EB-4209-962E-D8DD8D16AF54}" srcOrd="0" destOrd="0" presId="urn:microsoft.com/office/officeart/2005/8/layout/vList4"/>
    <dgm:cxn modelId="{3C9259BE-D47C-49C0-B9D2-9B2DBE1FE4B7}" type="presOf" srcId="{5E3898A2-0059-4EB7-A8BF-BB6CA8421AB8}" destId="{EF9478EC-EFD7-4A3B-9595-CEBB89E92EC4}" srcOrd="0" destOrd="0" presId="urn:microsoft.com/office/officeart/2005/8/layout/vList4"/>
    <dgm:cxn modelId="{8D19E3C8-F865-4439-8546-96FBECF9BDCF}" srcId="{BA6DD994-EA21-4A80-B6C8-DF5239D868E0}" destId="{C0E9A807-F9CD-495C-9080-4B62B3FF2FD0}" srcOrd="3" destOrd="0" parTransId="{794A15F2-4827-4E8B-BCC7-B0CC264D742C}" sibTransId="{6AD88DC8-C982-4086-AABD-01CA9C6E0A46}"/>
    <dgm:cxn modelId="{4ED4A9DA-10C3-4C2B-822F-F81D9F5D0F25}" type="presOf" srcId="{C4E38B9C-6C51-4F3F-84AB-966D4B66E122}" destId="{A3189A1C-057D-4D60-9499-B6F64E42773F}" srcOrd="1" destOrd="0" presId="urn:microsoft.com/office/officeart/2005/8/layout/vList4"/>
    <dgm:cxn modelId="{BDFE83F3-C48C-4BA5-8D31-B088E10A5A6C}" type="presOf" srcId="{C0E9A807-F9CD-495C-9080-4B62B3FF2FD0}" destId="{5820E54C-A8C8-470F-9265-D3F678306E0B}" srcOrd="1" destOrd="0" presId="urn:microsoft.com/office/officeart/2005/8/layout/vList4"/>
    <dgm:cxn modelId="{BFF10AFB-460A-4263-A15F-657F07833E7D}" type="presOf" srcId="{6E97301B-5E11-4624-908A-78D1613FD7E4}" destId="{9A719401-3C64-4996-AD0B-007CFD38F621}" srcOrd="1" destOrd="0" presId="urn:microsoft.com/office/officeart/2005/8/layout/vList4"/>
    <dgm:cxn modelId="{73938622-9A60-42A7-B148-4BF45FD3A057}" type="presParOf" srcId="{8BC5F17A-66EB-4209-962E-D8DD8D16AF54}" destId="{9C9D3D50-98FB-4C16-A9DE-7F8B0029CDAC}" srcOrd="0" destOrd="0" presId="urn:microsoft.com/office/officeart/2005/8/layout/vList4"/>
    <dgm:cxn modelId="{3FC41247-2BD9-4D35-B308-8589455ED777}" type="presParOf" srcId="{9C9D3D50-98FB-4C16-A9DE-7F8B0029CDAC}" destId="{D4A08524-AB8D-4067-9F98-3310FCBA2F3E}" srcOrd="0" destOrd="0" presId="urn:microsoft.com/office/officeart/2005/8/layout/vList4"/>
    <dgm:cxn modelId="{F043C928-A2CD-43CC-A50B-B63BA036DFDB}" type="presParOf" srcId="{9C9D3D50-98FB-4C16-A9DE-7F8B0029CDAC}" destId="{C816C822-50CB-4BD9-9608-227E8DF50EB9}" srcOrd="1" destOrd="0" presId="urn:microsoft.com/office/officeart/2005/8/layout/vList4"/>
    <dgm:cxn modelId="{EB51C2B4-3D09-4D66-B1D9-D7C3A904075E}" type="presParOf" srcId="{9C9D3D50-98FB-4C16-A9DE-7F8B0029CDAC}" destId="{9A719401-3C64-4996-AD0B-007CFD38F621}" srcOrd="2" destOrd="0" presId="urn:microsoft.com/office/officeart/2005/8/layout/vList4"/>
    <dgm:cxn modelId="{C708D2CF-1B07-42D1-9645-540A30CF8ACB}" type="presParOf" srcId="{8BC5F17A-66EB-4209-962E-D8DD8D16AF54}" destId="{5C21D761-3687-4BF3-A2AD-5A2BE59A64BF}" srcOrd="1" destOrd="0" presId="urn:microsoft.com/office/officeart/2005/8/layout/vList4"/>
    <dgm:cxn modelId="{076998A2-E87A-44BC-A6CB-AD29676B72C9}" type="presParOf" srcId="{8BC5F17A-66EB-4209-962E-D8DD8D16AF54}" destId="{9B674F69-6A9D-4359-ACDF-8142E19AC7D9}" srcOrd="2" destOrd="0" presId="urn:microsoft.com/office/officeart/2005/8/layout/vList4"/>
    <dgm:cxn modelId="{F406456F-7D74-49A4-AA11-93016207D512}" type="presParOf" srcId="{9B674F69-6A9D-4359-ACDF-8142E19AC7D9}" destId="{EF9478EC-EFD7-4A3B-9595-CEBB89E92EC4}" srcOrd="0" destOrd="0" presId="urn:microsoft.com/office/officeart/2005/8/layout/vList4"/>
    <dgm:cxn modelId="{36AEA376-3796-4A8C-83CB-1CFF62B7BB7A}" type="presParOf" srcId="{9B674F69-6A9D-4359-ACDF-8142E19AC7D9}" destId="{DA2598B4-1A36-41E4-9BBC-2E99FA03F253}" srcOrd="1" destOrd="0" presId="urn:microsoft.com/office/officeart/2005/8/layout/vList4"/>
    <dgm:cxn modelId="{A6377284-92BF-4D84-8031-39A8ECEE69F0}" type="presParOf" srcId="{9B674F69-6A9D-4359-ACDF-8142E19AC7D9}" destId="{FA0DBFE6-C276-49CE-AE7C-121C02CA2659}" srcOrd="2" destOrd="0" presId="urn:microsoft.com/office/officeart/2005/8/layout/vList4"/>
    <dgm:cxn modelId="{4E53EA0B-9B9F-4CCC-A848-E1072941E89F}" type="presParOf" srcId="{8BC5F17A-66EB-4209-962E-D8DD8D16AF54}" destId="{25F1C6BF-82E3-451E-B8BF-6C9BBE561EEE}" srcOrd="3" destOrd="0" presId="urn:microsoft.com/office/officeart/2005/8/layout/vList4"/>
    <dgm:cxn modelId="{E4051188-B868-43F6-B265-B9E59738C92F}" type="presParOf" srcId="{8BC5F17A-66EB-4209-962E-D8DD8D16AF54}" destId="{1C549E86-5DCD-43AF-B7E7-843F4F7AAA75}" srcOrd="4" destOrd="0" presId="urn:microsoft.com/office/officeart/2005/8/layout/vList4"/>
    <dgm:cxn modelId="{2C29D3D4-2F03-4699-810C-F3CD3903DB20}" type="presParOf" srcId="{1C549E86-5DCD-43AF-B7E7-843F4F7AAA75}" destId="{7C41C6EA-3477-4CF0-9312-57AA17E81EAE}" srcOrd="0" destOrd="0" presId="urn:microsoft.com/office/officeart/2005/8/layout/vList4"/>
    <dgm:cxn modelId="{A749096B-360E-4CD7-8503-43526E962BA7}" type="presParOf" srcId="{1C549E86-5DCD-43AF-B7E7-843F4F7AAA75}" destId="{4187017C-C3E7-4610-BF70-F3E45F5BF65D}" srcOrd="1" destOrd="0" presId="urn:microsoft.com/office/officeart/2005/8/layout/vList4"/>
    <dgm:cxn modelId="{3F9E7FBD-B115-4BBF-9B13-49D2A3C1415F}" type="presParOf" srcId="{1C549E86-5DCD-43AF-B7E7-843F4F7AAA75}" destId="{A3189A1C-057D-4D60-9499-B6F64E42773F}" srcOrd="2" destOrd="0" presId="urn:microsoft.com/office/officeart/2005/8/layout/vList4"/>
    <dgm:cxn modelId="{273CB8DA-BE2A-44B1-8A67-F453043407B0}" type="presParOf" srcId="{8BC5F17A-66EB-4209-962E-D8DD8D16AF54}" destId="{F7D074FB-3FBA-44FC-945E-C4A1591E57EA}" srcOrd="5" destOrd="0" presId="urn:microsoft.com/office/officeart/2005/8/layout/vList4"/>
    <dgm:cxn modelId="{5BB66CE8-BB9D-46AA-B8CA-80810F73E677}" type="presParOf" srcId="{8BC5F17A-66EB-4209-962E-D8DD8D16AF54}" destId="{810E67FA-3973-4FC3-B23B-EB744F1E62B1}" srcOrd="6" destOrd="0" presId="urn:microsoft.com/office/officeart/2005/8/layout/vList4"/>
    <dgm:cxn modelId="{D2973D0F-804A-4AA7-BA1F-298B0DBFC6C6}" type="presParOf" srcId="{810E67FA-3973-4FC3-B23B-EB744F1E62B1}" destId="{408B7AFA-3158-4D13-AE5A-369DDC582317}" srcOrd="0" destOrd="0" presId="urn:microsoft.com/office/officeart/2005/8/layout/vList4"/>
    <dgm:cxn modelId="{1CE8FE59-CAA0-4B35-8894-DEE256736130}" type="presParOf" srcId="{810E67FA-3973-4FC3-B23B-EB744F1E62B1}" destId="{53EAF660-29C9-4589-8873-71A1B4F08E64}" srcOrd="1" destOrd="0" presId="urn:microsoft.com/office/officeart/2005/8/layout/vList4"/>
    <dgm:cxn modelId="{13FD76AB-290D-4E29-AD96-EA4C04B99E34}" type="presParOf" srcId="{810E67FA-3973-4FC3-B23B-EB744F1E62B1}" destId="{5820E54C-A8C8-470F-9265-D3F678306E0B}" srcOrd="2" destOrd="0" presId="urn:microsoft.com/office/officeart/2005/8/layout/vList4"/>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6DD994-EA21-4A80-B6C8-DF5239D868E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6E97301B-5E11-4624-908A-78D1613FD7E4}">
      <dgm:prSet phldrT="[Text]" custT="1"/>
      <dgm:spPr>
        <a:solidFill>
          <a:srgbClr val="0F878A">
            <a:alpha val="9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53340" tIns="53340" rIns="53340" bIns="53340" numCol="1" spcCol="1270" anchor="ctr" anchorCtr="0"/>
        <a:lstStyle/>
        <a:p>
          <a:pPr marL="0" lvl="0" indent="0" algn="l" defTabSz="400050">
            <a:lnSpc>
              <a:spcPct val="90000"/>
            </a:lnSpc>
            <a:spcBef>
              <a:spcPct val="0"/>
            </a:spcBef>
            <a:spcAft>
              <a:spcPct val="35000"/>
            </a:spcAft>
            <a:buNone/>
          </a:pPr>
          <a:r>
            <a:rPr lang="en-US" sz="1400" kern="1200">
              <a:solidFill>
                <a:srgbClr val="FFFFFF"/>
              </a:solidFill>
              <a:latin typeface="Ubuntu"/>
              <a:ea typeface="+mn-ea"/>
              <a:cs typeface="+mn-cs"/>
            </a:rPr>
            <a:t>Digital &amp; Cloud Transformation</a:t>
          </a:r>
        </a:p>
      </dgm:t>
    </dgm:pt>
    <dgm:pt modelId="{1A360563-73D7-43AA-BC6F-A876B195FB8D}" type="parTrans" cxnId="{E6B5C804-7E1E-48E4-92BB-D8B7DB2A9F1E}">
      <dgm:prSet/>
      <dgm:spPr/>
      <dgm:t>
        <a:bodyPr/>
        <a:lstStyle/>
        <a:p>
          <a:endParaRPr lang="en-US"/>
        </a:p>
      </dgm:t>
    </dgm:pt>
    <dgm:pt modelId="{21B5A5F0-BB4F-4BAD-AC93-1D537FCCEBDA}" type="sibTrans" cxnId="{E6B5C804-7E1E-48E4-92BB-D8B7DB2A9F1E}">
      <dgm:prSet/>
      <dgm:spPr/>
      <dgm:t>
        <a:bodyPr/>
        <a:lstStyle/>
        <a:p>
          <a:endParaRPr lang="en-US"/>
        </a:p>
      </dgm:t>
    </dgm:pt>
    <dgm:pt modelId="{5E3898A2-0059-4EB7-A8BF-BB6CA8421AB8}">
      <dgm:prSet phldrT="[Text]" custT="1"/>
      <dgm:spPr>
        <a:solidFill>
          <a:srgbClr val="0F878A">
            <a:alpha val="90000"/>
            <a:hueOff val="0"/>
            <a:satOff val="0"/>
            <a:lumOff val="0"/>
            <a:alphaOff val="-13333"/>
          </a:srgbClr>
        </a:solidFill>
        <a:ln w="12700" cap="flat" cmpd="sng" algn="ctr">
          <a:solidFill>
            <a:srgbClr val="FFFFFF">
              <a:hueOff val="0"/>
              <a:satOff val="0"/>
              <a:lumOff val="0"/>
              <a:alphaOff val="0"/>
            </a:srgbClr>
          </a:solidFill>
          <a:prstDash val="solid"/>
          <a:miter lim="800000"/>
        </a:ln>
        <a:effectLst/>
      </dgm:spPr>
      <dgm:t>
        <a:bodyPr spcFirstLastPara="0" vert="horz" wrap="square" lIns="53340" tIns="53340" rIns="53340" bIns="53340" numCol="1" spcCol="1270" anchor="ctr" anchorCtr="0"/>
        <a:lstStyle/>
        <a:p>
          <a:pPr marL="0" lvl="0" indent="0" algn="l" defTabSz="400050">
            <a:lnSpc>
              <a:spcPct val="90000"/>
            </a:lnSpc>
            <a:spcBef>
              <a:spcPct val="0"/>
            </a:spcBef>
            <a:spcAft>
              <a:spcPct val="35000"/>
            </a:spcAft>
            <a:buNone/>
          </a:pPr>
          <a:r>
            <a:rPr lang="en-US" sz="1400" kern="1200">
              <a:solidFill>
                <a:srgbClr val="FFFFFF"/>
              </a:solidFill>
              <a:latin typeface="Ubuntu"/>
              <a:ea typeface="+mn-ea"/>
              <a:cs typeface="+mn-cs"/>
            </a:rPr>
            <a:t>Intelligent Automation</a:t>
          </a:r>
        </a:p>
      </dgm:t>
    </dgm:pt>
    <dgm:pt modelId="{E9F75FEE-212C-49B1-99C9-2B0F06674047}" type="parTrans" cxnId="{7E559F44-C482-43B8-8738-7E85BC72268D}">
      <dgm:prSet/>
      <dgm:spPr/>
      <dgm:t>
        <a:bodyPr/>
        <a:lstStyle/>
        <a:p>
          <a:endParaRPr lang="en-US"/>
        </a:p>
      </dgm:t>
    </dgm:pt>
    <dgm:pt modelId="{BD8BC8EF-AC84-4462-90C1-F7EF9D9964FC}" type="sibTrans" cxnId="{7E559F44-C482-43B8-8738-7E85BC72268D}">
      <dgm:prSet/>
      <dgm:spPr/>
      <dgm:t>
        <a:bodyPr/>
        <a:lstStyle/>
        <a:p>
          <a:endParaRPr lang="en-US"/>
        </a:p>
      </dgm:t>
    </dgm:pt>
    <dgm:pt modelId="{697394E6-3869-46F8-B191-4928BD7D57A3}">
      <dgm:prSet phldrT="[Text]" custT="1"/>
      <dgm:spPr>
        <a:solidFill>
          <a:srgbClr val="0F878A">
            <a:alpha val="90000"/>
            <a:hueOff val="0"/>
            <a:satOff val="0"/>
            <a:lumOff val="0"/>
            <a:alphaOff val="-26667"/>
          </a:srgbClr>
        </a:solidFill>
        <a:ln w="12700" cap="flat" cmpd="sng" algn="ctr">
          <a:solidFill>
            <a:srgbClr val="FFFFFF">
              <a:hueOff val="0"/>
              <a:satOff val="0"/>
              <a:lumOff val="0"/>
              <a:alphaOff val="0"/>
            </a:srgbClr>
          </a:solidFill>
          <a:prstDash val="solid"/>
          <a:miter lim="800000"/>
        </a:ln>
        <a:effectLst/>
      </dgm:spPr>
      <dgm:t>
        <a:bodyPr spcFirstLastPara="0" vert="horz" wrap="square" lIns="53340" tIns="53340" rIns="53340" bIns="53340" numCol="1" spcCol="1270" anchor="ctr" anchorCtr="0"/>
        <a:lstStyle/>
        <a:p>
          <a:pPr marL="0" lvl="0" indent="0" algn="l" defTabSz="622300">
            <a:lnSpc>
              <a:spcPct val="90000"/>
            </a:lnSpc>
            <a:spcBef>
              <a:spcPct val="0"/>
            </a:spcBef>
            <a:spcAft>
              <a:spcPct val="35000"/>
            </a:spcAft>
            <a:buNone/>
          </a:pPr>
          <a:r>
            <a:rPr lang="en-US" sz="1400" kern="1200">
              <a:solidFill>
                <a:srgbClr val="FFFFFF"/>
              </a:solidFill>
              <a:latin typeface="Ubuntu"/>
              <a:ea typeface="+mn-ea"/>
              <a:cs typeface="+mn-cs"/>
            </a:rPr>
            <a:t>Quality Engineering &amp; Assurance</a:t>
          </a:r>
        </a:p>
      </dgm:t>
    </dgm:pt>
    <dgm:pt modelId="{C279E2C4-48F9-460C-879D-3B3725390867}" type="parTrans" cxnId="{DB401004-F969-4691-9707-18840B82E453}">
      <dgm:prSet/>
      <dgm:spPr/>
      <dgm:t>
        <a:bodyPr/>
        <a:lstStyle/>
        <a:p>
          <a:endParaRPr lang="en-US"/>
        </a:p>
      </dgm:t>
    </dgm:pt>
    <dgm:pt modelId="{C2E35ACD-5869-4E2F-BEF6-162506271E17}" type="sibTrans" cxnId="{DB401004-F969-4691-9707-18840B82E453}">
      <dgm:prSet/>
      <dgm:spPr/>
      <dgm:t>
        <a:bodyPr/>
        <a:lstStyle/>
        <a:p>
          <a:endParaRPr lang="en-US"/>
        </a:p>
      </dgm:t>
    </dgm:pt>
    <dgm:pt modelId="{E0271C03-4A36-43E4-96F9-732F327ECE22}">
      <dgm:prSet custT="1"/>
      <dgm:spPr>
        <a:solidFill>
          <a:srgbClr val="0F878A">
            <a:alpha val="90000"/>
            <a:hueOff val="0"/>
            <a:satOff val="0"/>
            <a:lumOff val="0"/>
            <a:alphaOff val="-40000"/>
          </a:srgbClr>
        </a:solidFill>
        <a:ln w="12700" cap="flat" cmpd="sng" algn="ctr">
          <a:solidFill>
            <a:srgbClr val="FFFFFF">
              <a:hueOff val="0"/>
              <a:satOff val="0"/>
              <a:lumOff val="0"/>
              <a:alphaOff val="0"/>
            </a:srgbClr>
          </a:solidFill>
          <a:prstDash val="solid"/>
          <a:miter lim="800000"/>
        </a:ln>
        <a:effectLst/>
      </dgm:spPr>
      <dgm:t>
        <a:bodyPr spcFirstLastPara="0" vert="horz" wrap="square" lIns="60960" tIns="60960" rIns="60960" bIns="60960" numCol="1" spcCol="1270" anchor="ctr" anchorCtr="0"/>
        <a:lstStyle/>
        <a:p>
          <a:pPr marL="0" lvl="0" indent="0" algn="l" defTabSz="400050">
            <a:lnSpc>
              <a:spcPct val="90000"/>
            </a:lnSpc>
            <a:spcBef>
              <a:spcPct val="0"/>
            </a:spcBef>
            <a:spcAft>
              <a:spcPct val="35000"/>
            </a:spcAft>
            <a:buNone/>
          </a:pPr>
          <a:r>
            <a:rPr lang="en-US" sz="1400" kern="1200">
              <a:solidFill>
                <a:srgbClr val="FFFFFF"/>
              </a:solidFill>
              <a:latin typeface="Ubuntu"/>
              <a:ea typeface="+mn-ea"/>
              <a:cs typeface="+mn-cs"/>
            </a:rPr>
            <a:t>Advanced Data Analytics &amp; AI</a:t>
          </a:r>
        </a:p>
      </dgm:t>
    </dgm:pt>
    <dgm:pt modelId="{252379B5-8E75-4ECA-B0DA-910659B95F73}" type="sibTrans" cxnId="{399FEACD-74A9-4CF3-8463-DB742CE0C06C}">
      <dgm:prSet/>
      <dgm:spPr/>
      <dgm:t>
        <a:bodyPr/>
        <a:lstStyle/>
        <a:p>
          <a:endParaRPr lang="en-US"/>
        </a:p>
      </dgm:t>
    </dgm:pt>
    <dgm:pt modelId="{9E8ACAF7-7857-4850-92D7-6FD91653C8E2}" type="parTrans" cxnId="{399FEACD-74A9-4CF3-8463-DB742CE0C06C}">
      <dgm:prSet/>
      <dgm:spPr/>
      <dgm:t>
        <a:bodyPr/>
        <a:lstStyle/>
        <a:p>
          <a:endParaRPr lang="en-US"/>
        </a:p>
      </dgm:t>
    </dgm:pt>
    <dgm:pt modelId="{8BC5F17A-66EB-4209-962E-D8DD8D16AF54}" type="pres">
      <dgm:prSet presAssocID="{BA6DD994-EA21-4A80-B6C8-DF5239D868E0}" presName="linear" presStyleCnt="0">
        <dgm:presLayoutVars>
          <dgm:dir/>
          <dgm:resizeHandles val="exact"/>
        </dgm:presLayoutVars>
      </dgm:prSet>
      <dgm:spPr/>
    </dgm:pt>
    <dgm:pt modelId="{9C9D3D50-98FB-4C16-A9DE-7F8B0029CDAC}" type="pres">
      <dgm:prSet presAssocID="{6E97301B-5E11-4624-908A-78D1613FD7E4}" presName="comp" presStyleCnt="0"/>
      <dgm:spPr/>
    </dgm:pt>
    <dgm:pt modelId="{D4A08524-AB8D-4067-9F98-3310FCBA2F3E}" type="pres">
      <dgm:prSet presAssocID="{6E97301B-5E11-4624-908A-78D1613FD7E4}" presName="box" presStyleLbl="node1" presStyleIdx="0" presStyleCnt="4"/>
      <dgm:spPr>
        <a:xfrm>
          <a:off x="0" y="0"/>
          <a:ext cx="3468368" cy="484119"/>
        </a:xfrm>
        <a:prstGeom prst="rect">
          <a:avLst/>
        </a:prstGeom>
      </dgm:spPr>
    </dgm:pt>
    <dgm:pt modelId="{C816C822-50CB-4BD9-9608-227E8DF50EB9}" type="pres">
      <dgm:prSet presAssocID="{6E97301B-5E11-4624-908A-78D1613FD7E4}" presName="img" presStyleLbl="fgImgPlace1" presStyleIdx="0" presStyleCnt="4" custScaleX="60790" custScaleY="94646"/>
      <dgm:spPr>
        <a:xfrm>
          <a:off x="48411" y="48411"/>
          <a:ext cx="693673" cy="3872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000" b="-3000"/>
          </a:stretch>
        </a:blipFill>
        <a:ln w="12700" cap="flat" cmpd="sng" algn="ctr">
          <a:noFill/>
          <a:prstDash val="solid"/>
          <a:miter lim="800000"/>
        </a:ln>
        <a:effectLst/>
      </dgm:spPr>
      <dgm:extLst>
        <a:ext uri="{E40237B7-FDA0-4F09-8148-C483321AD2D9}">
          <dgm14:cNvPr xmlns:dgm14="http://schemas.microsoft.com/office/drawing/2010/diagram" id="0" name="" descr="Syncing cloud with solid fill"/>
        </a:ext>
      </dgm:extLst>
    </dgm:pt>
    <dgm:pt modelId="{9A719401-3C64-4996-AD0B-007CFD38F621}" type="pres">
      <dgm:prSet presAssocID="{6E97301B-5E11-4624-908A-78D1613FD7E4}" presName="text" presStyleLbl="node1" presStyleIdx="0" presStyleCnt="4">
        <dgm:presLayoutVars>
          <dgm:bulletEnabled val="1"/>
        </dgm:presLayoutVars>
      </dgm:prSet>
      <dgm:spPr/>
    </dgm:pt>
    <dgm:pt modelId="{5C21D761-3687-4BF3-A2AD-5A2BE59A64BF}" type="pres">
      <dgm:prSet presAssocID="{21B5A5F0-BB4F-4BAD-AC93-1D537FCCEBDA}" presName="spacer" presStyleCnt="0"/>
      <dgm:spPr/>
    </dgm:pt>
    <dgm:pt modelId="{9E59E20E-2A91-4BD9-87AB-141F1BD29986}" type="pres">
      <dgm:prSet presAssocID="{5E3898A2-0059-4EB7-A8BF-BB6CA8421AB8}" presName="comp" presStyleCnt="0"/>
      <dgm:spPr/>
    </dgm:pt>
    <dgm:pt modelId="{74EA2C28-A638-49E2-B4F2-584A375476CF}" type="pres">
      <dgm:prSet presAssocID="{5E3898A2-0059-4EB7-A8BF-BB6CA8421AB8}" presName="box" presStyleLbl="node1" presStyleIdx="1" presStyleCnt="4"/>
      <dgm:spPr>
        <a:xfrm>
          <a:off x="0" y="532531"/>
          <a:ext cx="3468368" cy="484119"/>
        </a:xfrm>
        <a:prstGeom prst="rect">
          <a:avLst/>
        </a:prstGeom>
      </dgm:spPr>
    </dgm:pt>
    <dgm:pt modelId="{5FD6B033-9918-452F-8B14-B741F50A76ED}" type="pres">
      <dgm:prSet presAssocID="{5E3898A2-0059-4EB7-A8BF-BB6CA8421AB8}" presName="img" presStyleLbl="fgImgPlace1" presStyleIdx="1" presStyleCnt="4" custScaleX="60790" custScaleY="94095" custLinFactNeighborX="1515" custLinFactNeighborY="2714"/>
      <dgm:spPr>
        <a:xfrm>
          <a:off x="48411" y="580943"/>
          <a:ext cx="693673" cy="38729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4000" b="-4000"/>
          </a:stretch>
        </a:blipFill>
        <a:ln w="12700" cap="flat" cmpd="sng" algn="ctr">
          <a:noFill/>
          <a:prstDash val="solid"/>
          <a:miter lim="800000"/>
        </a:ln>
        <a:effectLst/>
      </dgm:spPr>
      <dgm:extLst>
        <a:ext uri="{E40237B7-FDA0-4F09-8148-C483321AD2D9}">
          <dgm14:cNvPr xmlns:dgm14="http://schemas.microsoft.com/office/drawing/2010/diagram" id="0" name="" descr="Robot Hand with solid fill"/>
        </a:ext>
      </dgm:extLst>
    </dgm:pt>
    <dgm:pt modelId="{4FC934FF-46AA-4572-A0DB-3800DB19B573}" type="pres">
      <dgm:prSet presAssocID="{5E3898A2-0059-4EB7-A8BF-BB6CA8421AB8}" presName="text" presStyleLbl="node1" presStyleIdx="1" presStyleCnt="4">
        <dgm:presLayoutVars>
          <dgm:bulletEnabled val="1"/>
        </dgm:presLayoutVars>
      </dgm:prSet>
      <dgm:spPr/>
    </dgm:pt>
    <dgm:pt modelId="{543F4753-E176-4A37-B737-939876C2896F}" type="pres">
      <dgm:prSet presAssocID="{BD8BC8EF-AC84-4462-90C1-F7EF9D9964FC}" presName="spacer" presStyleCnt="0"/>
      <dgm:spPr/>
    </dgm:pt>
    <dgm:pt modelId="{5EA47212-56BA-4573-AA04-16A70079EEED}" type="pres">
      <dgm:prSet presAssocID="{697394E6-3869-46F8-B191-4928BD7D57A3}" presName="comp" presStyleCnt="0"/>
      <dgm:spPr/>
    </dgm:pt>
    <dgm:pt modelId="{A1F21A99-438F-4BC3-8765-2E54181C7399}" type="pres">
      <dgm:prSet presAssocID="{697394E6-3869-46F8-B191-4928BD7D57A3}" presName="box" presStyleLbl="node1" presStyleIdx="2" presStyleCnt="4"/>
      <dgm:spPr>
        <a:xfrm>
          <a:off x="0" y="1065062"/>
          <a:ext cx="3468368" cy="484119"/>
        </a:xfrm>
        <a:prstGeom prst="rect">
          <a:avLst/>
        </a:prstGeom>
      </dgm:spPr>
    </dgm:pt>
    <dgm:pt modelId="{EEB75BBC-25BA-4390-8568-7151B2A1B1A7}" type="pres">
      <dgm:prSet presAssocID="{697394E6-3869-46F8-B191-4928BD7D57A3}" presName="img" presStyleLbl="fgImgPlace1" presStyleIdx="2" presStyleCnt="4" custScaleX="51343" custScaleY="95900" custLinFactNeighborX="-4545"/>
      <dgm:spPr>
        <a:xfrm>
          <a:off x="48411" y="1113474"/>
          <a:ext cx="693673" cy="3872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4000" b="-4000"/>
          </a:stretch>
        </a:blipFill>
        <a:ln w="12700" cap="flat" cmpd="sng" algn="ctr">
          <a:noFill/>
          <a:prstDash val="solid"/>
          <a:miter lim="800000"/>
        </a:ln>
        <a:effectLst/>
      </dgm:spPr>
      <dgm:extLst>
        <a:ext uri="{E40237B7-FDA0-4F09-8148-C483321AD2D9}">
          <dgm14:cNvPr xmlns:dgm14="http://schemas.microsoft.com/office/drawing/2010/diagram" id="0" name="" descr="Programmer female with solid fill"/>
        </a:ext>
      </dgm:extLst>
    </dgm:pt>
    <dgm:pt modelId="{9605AA69-1B8F-4F5D-87D6-B524C706E5D0}" type="pres">
      <dgm:prSet presAssocID="{697394E6-3869-46F8-B191-4928BD7D57A3}" presName="text" presStyleLbl="node1" presStyleIdx="2" presStyleCnt="4">
        <dgm:presLayoutVars>
          <dgm:bulletEnabled val="1"/>
        </dgm:presLayoutVars>
      </dgm:prSet>
      <dgm:spPr/>
    </dgm:pt>
    <dgm:pt modelId="{E7B587D6-684A-43D0-B11E-CF69D14CFEC0}" type="pres">
      <dgm:prSet presAssocID="{C2E35ACD-5869-4E2F-BEF6-162506271E17}" presName="spacer" presStyleCnt="0"/>
      <dgm:spPr/>
    </dgm:pt>
    <dgm:pt modelId="{7DF08F03-B850-4C05-ADDD-8C0D0190E787}" type="pres">
      <dgm:prSet presAssocID="{E0271C03-4A36-43E4-96F9-732F327ECE22}" presName="comp" presStyleCnt="0"/>
      <dgm:spPr/>
    </dgm:pt>
    <dgm:pt modelId="{8045A5EA-36EB-4786-A3E7-D60FA3D011BE}" type="pres">
      <dgm:prSet presAssocID="{E0271C03-4A36-43E4-96F9-732F327ECE22}" presName="box" presStyleLbl="node1" presStyleIdx="3" presStyleCnt="4"/>
      <dgm:spPr>
        <a:xfrm>
          <a:off x="0" y="1597594"/>
          <a:ext cx="3468368" cy="484119"/>
        </a:xfrm>
        <a:prstGeom prst="rect">
          <a:avLst/>
        </a:prstGeom>
      </dgm:spPr>
    </dgm:pt>
    <dgm:pt modelId="{B2858469-F865-4FBF-AE3B-BDB24A49F64A}" type="pres">
      <dgm:prSet presAssocID="{E0271C03-4A36-43E4-96F9-732F327ECE22}" presName="img" presStyleLbl="fgImgPlace1" presStyleIdx="3" presStyleCnt="4" custScaleX="60790" custScaleY="104398"/>
      <dgm:spPr>
        <a:xfrm>
          <a:off x="48411" y="1646006"/>
          <a:ext cx="693673" cy="3872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4000" b="-4000"/>
          </a:stretch>
        </a:blipFill>
        <a:ln w="12700" cap="flat" cmpd="sng" algn="ctr">
          <a:noFill/>
          <a:prstDash val="solid"/>
          <a:miter lim="800000"/>
        </a:ln>
        <a:effectLst/>
      </dgm:spPr>
      <dgm:extLst>
        <a:ext uri="{E40237B7-FDA0-4F09-8148-C483321AD2D9}">
          <dgm14:cNvPr xmlns:dgm14="http://schemas.microsoft.com/office/drawing/2010/diagram" id="0" name="" descr="Bar chart with solid fill"/>
        </a:ext>
      </dgm:extLst>
    </dgm:pt>
    <dgm:pt modelId="{79486B02-C80B-4988-895A-2CC6FBE13B4A}" type="pres">
      <dgm:prSet presAssocID="{E0271C03-4A36-43E4-96F9-732F327ECE22}" presName="text" presStyleLbl="node1" presStyleIdx="3" presStyleCnt="4">
        <dgm:presLayoutVars>
          <dgm:bulletEnabled val="1"/>
        </dgm:presLayoutVars>
      </dgm:prSet>
      <dgm:spPr/>
    </dgm:pt>
  </dgm:ptLst>
  <dgm:cxnLst>
    <dgm:cxn modelId="{DB401004-F969-4691-9707-18840B82E453}" srcId="{BA6DD994-EA21-4A80-B6C8-DF5239D868E0}" destId="{697394E6-3869-46F8-B191-4928BD7D57A3}" srcOrd="2" destOrd="0" parTransId="{C279E2C4-48F9-460C-879D-3B3725390867}" sibTransId="{C2E35ACD-5869-4E2F-BEF6-162506271E17}"/>
    <dgm:cxn modelId="{E6B5C804-7E1E-48E4-92BB-D8B7DB2A9F1E}" srcId="{BA6DD994-EA21-4A80-B6C8-DF5239D868E0}" destId="{6E97301B-5E11-4624-908A-78D1613FD7E4}" srcOrd="0" destOrd="0" parTransId="{1A360563-73D7-43AA-BC6F-A876B195FB8D}" sibTransId="{21B5A5F0-BB4F-4BAD-AC93-1D537FCCEBDA}"/>
    <dgm:cxn modelId="{E5B12D0A-E4AB-456C-BDA8-01BFE44822F5}" type="presOf" srcId="{6E97301B-5E11-4624-908A-78D1613FD7E4}" destId="{D4A08524-AB8D-4067-9F98-3310FCBA2F3E}" srcOrd="0" destOrd="0" presId="urn:microsoft.com/office/officeart/2005/8/layout/vList4"/>
    <dgm:cxn modelId="{7342B017-76D8-4B3D-84F0-EF216FFDA7FC}" type="presOf" srcId="{E0271C03-4A36-43E4-96F9-732F327ECE22}" destId="{8045A5EA-36EB-4786-A3E7-D60FA3D011BE}" srcOrd="0" destOrd="0" presId="urn:microsoft.com/office/officeart/2005/8/layout/vList4"/>
    <dgm:cxn modelId="{A83E0825-2ED9-4548-85E1-48A2B95CA409}" type="presOf" srcId="{697394E6-3869-46F8-B191-4928BD7D57A3}" destId="{A1F21A99-438F-4BC3-8765-2E54181C7399}" srcOrd="0" destOrd="0" presId="urn:microsoft.com/office/officeart/2005/8/layout/vList4"/>
    <dgm:cxn modelId="{7E559F44-C482-43B8-8738-7E85BC72268D}" srcId="{BA6DD994-EA21-4A80-B6C8-DF5239D868E0}" destId="{5E3898A2-0059-4EB7-A8BF-BB6CA8421AB8}" srcOrd="1" destOrd="0" parTransId="{E9F75FEE-212C-49B1-99C9-2B0F06674047}" sibTransId="{BD8BC8EF-AC84-4462-90C1-F7EF9D9964FC}"/>
    <dgm:cxn modelId="{D8575267-6366-41E2-877F-3200BEFB8964}" type="presOf" srcId="{5E3898A2-0059-4EB7-A8BF-BB6CA8421AB8}" destId="{74EA2C28-A638-49E2-B4F2-584A375476CF}" srcOrd="0" destOrd="0" presId="urn:microsoft.com/office/officeart/2005/8/layout/vList4"/>
    <dgm:cxn modelId="{4B6BCF9D-FB64-40A2-8241-9DF8DA18E4B6}" type="presOf" srcId="{5E3898A2-0059-4EB7-A8BF-BB6CA8421AB8}" destId="{4FC934FF-46AA-4572-A0DB-3800DB19B573}" srcOrd="1" destOrd="0" presId="urn:microsoft.com/office/officeart/2005/8/layout/vList4"/>
    <dgm:cxn modelId="{B89D03AF-0667-4466-BA51-95A0E6A31FE1}" type="presOf" srcId="{E0271C03-4A36-43E4-96F9-732F327ECE22}" destId="{79486B02-C80B-4988-895A-2CC6FBE13B4A}" srcOrd="1" destOrd="0" presId="urn:microsoft.com/office/officeart/2005/8/layout/vList4"/>
    <dgm:cxn modelId="{210E82BB-06B5-4BC2-8B59-DFD8B02836CF}" type="presOf" srcId="{BA6DD994-EA21-4A80-B6C8-DF5239D868E0}" destId="{8BC5F17A-66EB-4209-962E-D8DD8D16AF54}" srcOrd="0" destOrd="0" presId="urn:microsoft.com/office/officeart/2005/8/layout/vList4"/>
    <dgm:cxn modelId="{332D6BC2-E86D-45C4-8936-762377D092FC}" type="presOf" srcId="{697394E6-3869-46F8-B191-4928BD7D57A3}" destId="{9605AA69-1B8F-4F5D-87D6-B524C706E5D0}" srcOrd="1" destOrd="0" presId="urn:microsoft.com/office/officeart/2005/8/layout/vList4"/>
    <dgm:cxn modelId="{399FEACD-74A9-4CF3-8463-DB742CE0C06C}" srcId="{BA6DD994-EA21-4A80-B6C8-DF5239D868E0}" destId="{E0271C03-4A36-43E4-96F9-732F327ECE22}" srcOrd="3" destOrd="0" parTransId="{9E8ACAF7-7857-4850-92D7-6FD91653C8E2}" sibTransId="{252379B5-8E75-4ECA-B0DA-910659B95F73}"/>
    <dgm:cxn modelId="{BFF10AFB-460A-4263-A15F-657F07833E7D}" type="presOf" srcId="{6E97301B-5E11-4624-908A-78D1613FD7E4}" destId="{9A719401-3C64-4996-AD0B-007CFD38F621}" srcOrd="1" destOrd="0" presId="urn:microsoft.com/office/officeart/2005/8/layout/vList4"/>
    <dgm:cxn modelId="{73938622-9A60-42A7-B148-4BF45FD3A057}" type="presParOf" srcId="{8BC5F17A-66EB-4209-962E-D8DD8D16AF54}" destId="{9C9D3D50-98FB-4C16-A9DE-7F8B0029CDAC}" srcOrd="0" destOrd="0" presId="urn:microsoft.com/office/officeart/2005/8/layout/vList4"/>
    <dgm:cxn modelId="{3FC41247-2BD9-4D35-B308-8589455ED777}" type="presParOf" srcId="{9C9D3D50-98FB-4C16-A9DE-7F8B0029CDAC}" destId="{D4A08524-AB8D-4067-9F98-3310FCBA2F3E}" srcOrd="0" destOrd="0" presId="urn:microsoft.com/office/officeart/2005/8/layout/vList4"/>
    <dgm:cxn modelId="{F043C928-A2CD-43CC-A50B-B63BA036DFDB}" type="presParOf" srcId="{9C9D3D50-98FB-4C16-A9DE-7F8B0029CDAC}" destId="{C816C822-50CB-4BD9-9608-227E8DF50EB9}" srcOrd="1" destOrd="0" presId="urn:microsoft.com/office/officeart/2005/8/layout/vList4"/>
    <dgm:cxn modelId="{EB51C2B4-3D09-4D66-B1D9-D7C3A904075E}" type="presParOf" srcId="{9C9D3D50-98FB-4C16-A9DE-7F8B0029CDAC}" destId="{9A719401-3C64-4996-AD0B-007CFD38F621}" srcOrd="2" destOrd="0" presId="urn:microsoft.com/office/officeart/2005/8/layout/vList4"/>
    <dgm:cxn modelId="{C708D2CF-1B07-42D1-9645-540A30CF8ACB}" type="presParOf" srcId="{8BC5F17A-66EB-4209-962E-D8DD8D16AF54}" destId="{5C21D761-3687-4BF3-A2AD-5A2BE59A64BF}" srcOrd="1" destOrd="0" presId="urn:microsoft.com/office/officeart/2005/8/layout/vList4"/>
    <dgm:cxn modelId="{5B31E614-7873-4361-B052-9F7304BCCF1B}" type="presParOf" srcId="{8BC5F17A-66EB-4209-962E-D8DD8D16AF54}" destId="{9E59E20E-2A91-4BD9-87AB-141F1BD29986}" srcOrd="2" destOrd="0" presId="urn:microsoft.com/office/officeart/2005/8/layout/vList4"/>
    <dgm:cxn modelId="{B90F13DE-FF89-498A-87ED-3D6514846CD8}" type="presParOf" srcId="{9E59E20E-2A91-4BD9-87AB-141F1BD29986}" destId="{74EA2C28-A638-49E2-B4F2-584A375476CF}" srcOrd="0" destOrd="0" presId="urn:microsoft.com/office/officeart/2005/8/layout/vList4"/>
    <dgm:cxn modelId="{7400E48C-10CE-405A-B140-9D82B02B719F}" type="presParOf" srcId="{9E59E20E-2A91-4BD9-87AB-141F1BD29986}" destId="{5FD6B033-9918-452F-8B14-B741F50A76ED}" srcOrd="1" destOrd="0" presId="urn:microsoft.com/office/officeart/2005/8/layout/vList4"/>
    <dgm:cxn modelId="{3379ECF6-1A64-4050-AACB-3298F6634D9E}" type="presParOf" srcId="{9E59E20E-2A91-4BD9-87AB-141F1BD29986}" destId="{4FC934FF-46AA-4572-A0DB-3800DB19B573}" srcOrd="2" destOrd="0" presId="urn:microsoft.com/office/officeart/2005/8/layout/vList4"/>
    <dgm:cxn modelId="{45FCB87B-138F-4E3B-AE9F-E9FE3FAC3E4B}" type="presParOf" srcId="{8BC5F17A-66EB-4209-962E-D8DD8D16AF54}" destId="{543F4753-E176-4A37-B737-939876C2896F}" srcOrd="3" destOrd="0" presId="urn:microsoft.com/office/officeart/2005/8/layout/vList4"/>
    <dgm:cxn modelId="{27E9240D-525B-4211-9411-AAF17AEEEFEB}" type="presParOf" srcId="{8BC5F17A-66EB-4209-962E-D8DD8D16AF54}" destId="{5EA47212-56BA-4573-AA04-16A70079EEED}" srcOrd="4" destOrd="0" presId="urn:microsoft.com/office/officeart/2005/8/layout/vList4"/>
    <dgm:cxn modelId="{296B2418-703B-49C3-8D8E-3FB9AAFC51C5}" type="presParOf" srcId="{5EA47212-56BA-4573-AA04-16A70079EEED}" destId="{A1F21A99-438F-4BC3-8765-2E54181C7399}" srcOrd="0" destOrd="0" presId="urn:microsoft.com/office/officeart/2005/8/layout/vList4"/>
    <dgm:cxn modelId="{8B21A77F-81C3-415F-BFE9-F83CFEB23691}" type="presParOf" srcId="{5EA47212-56BA-4573-AA04-16A70079EEED}" destId="{EEB75BBC-25BA-4390-8568-7151B2A1B1A7}" srcOrd="1" destOrd="0" presId="urn:microsoft.com/office/officeart/2005/8/layout/vList4"/>
    <dgm:cxn modelId="{3B7392CD-D7A3-4631-A084-195A722B4E10}" type="presParOf" srcId="{5EA47212-56BA-4573-AA04-16A70079EEED}" destId="{9605AA69-1B8F-4F5D-87D6-B524C706E5D0}" srcOrd="2" destOrd="0" presId="urn:microsoft.com/office/officeart/2005/8/layout/vList4"/>
    <dgm:cxn modelId="{CD4FA79E-0F11-40D5-B239-823F16989128}" type="presParOf" srcId="{8BC5F17A-66EB-4209-962E-D8DD8D16AF54}" destId="{E7B587D6-684A-43D0-B11E-CF69D14CFEC0}" srcOrd="5" destOrd="0" presId="urn:microsoft.com/office/officeart/2005/8/layout/vList4"/>
    <dgm:cxn modelId="{D9217FF3-8FFD-4B22-83A1-30FD994F1216}" type="presParOf" srcId="{8BC5F17A-66EB-4209-962E-D8DD8D16AF54}" destId="{7DF08F03-B850-4C05-ADDD-8C0D0190E787}" srcOrd="6" destOrd="0" presId="urn:microsoft.com/office/officeart/2005/8/layout/vList4"/>
    <dgm:cxn modelId="{C6FFDF62-F21D-47DB-ABC2-B2E7388A0263}" type="presParOf" srcId="{7DF08F03-B850-4C05-ADDD-8C0D0190E787}" destId="{8045A5EA-36EB-4786-A3E7-D60FA3D011BE}" srcOrd="0" destOrd="0" presId="urn:microsoft.com/office/officeart/2005/8/layout/vList4"/>
    <dgm:cxn modelId="{EF724EE0-1262-47FF-A4A9-432157CAAC9E}" type="presParOf" srcId="{7DF08F03-B850-4C05-ADDD-8C0D0190E787}" destId="{B2858469-F865-4FBF-AE3B-BDB24A49F64A}" srcOrd="1" destOrd="0" presId="urn:microsoft.com/office/officeart/2005/8/layout/vList4"/>
    <dgm:cxn modelId="{BF755F8C-E413-4552-BDE8-1462C6CB727E}" type="presParOf" srcId="{7DF08F03-B850-4C05-ADDD-8C0D0190E787}" destId="{79486B02-C80B-4988-895A-2CC6FBE13B4A}" srcOrd="2" destOrd="0" presId="urn:microsoft.com/office/officeart/2005/8/layout/vList4"/>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2AB34-28BF-47F4-B59E-9103703745FF}">
      <dsp:nvSpPr>
        <dsp:cNvPr id="0" name=""/>
        <dsp:cNvSpPr/>
      </dsp:nvSpPr>
      <dsp:spPr>
        <a:xfrm rot="10800000">
          <a:off x="811666" y="576"/>
          <a:ext cx="2520836" cy="70687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71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b="1" kern="1200"/>
            <a:t>26,000+ Resources</a:t>
          </a:r>
        </a:p>
      </dsp:txBody>
      <dsp:txXfrm rot="10800000">
        <a:off x="988385" y="576"/>
        <a:ext cx="2344117" cy="706875"/>
      </dsp:txXfrm>
    </dsp:sp>
    <dsp:sp modelId="{4EEAFAA7-2134-4C30-AC88-D0227C4080A3}">
      <dsp:nvSpPr>
        <dsp:cNvPr id="0" name=""/>
        <dsp:cNvSpPr/>
      </dsp:nvSpPr>
      <dsp:spPr>
        <a:xfrm>
          <a:off x="458228" y="576"/>
          <a:ext cx="706875" cy="70687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F00698-C91B-41C4-BE72-3BE965C800D4}">
      <dsp:nvSpPr>
        <dsp:cNvPr id="0" name=""/>
        <dsp:cNvSpPr/>
      </dsp:nvSpPr>
      <dsp:spPr>
        <a:xfrm rot="10800000">
          <a:off x="811666" y="918459"/>
          <a:ext cx="2520836" cy="70687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712" tIns="53340" rIns="99568" bIns="53340" numCol="1" spcCol="1270" anchor="ctr" anchorCtr="0">
          <a:noAutofit/>
        </a:bodyPr>
        <a:lstStyle/>
        <a:p>
          <a:pPr marL="0" lvl="0" indent="0" algn="ctr" defTabSz="622300">
            <a:lnSpc>
              <a:spcPct val="100000"/>
            </a:lnSpc>
            <a:spcBef>
              <a:spcPct val="0"/>
            </a:spcBef>
            <a:spcAft>
              <a:spcPts val="0"/>
            </a:spcAft>
            <a:buClrTx/>
            <a:buSzTx/>
            <a:buFontTx/>
            <a:buNone/>
          </a:pPr>
          <a:r>
            <a:rPr kumimoji="0" lang="en-IN" sz="1400" b="1" i="0" u="none" strike="noStrike" kern="1200" cap="all" spc="0" normalizeH="0" baseline="0" noProof="0">
              <a:ln/>
              <a:effectLst/>
              <a:uLnTx/>
              <a:uFillTx/>
              <a:latin typeface="Ubuntu"/>
              <a:ea typeface="+mn-ea"/>
              <a:cs typeface="+mn-cs"/>
            </a:rPr>
            <a:t>12/15 </a:t>
          </a:r>
          <a:br>
            <a:rPr kumimoji="0" lang="en-IN" sz="1400" b="1" i="0" u="none" strike="noStrike" kern="1200" cap="all" spc="0" normalizeH="0" baseline="0" noProof="0">
              <a:ln/>
              <a:effectLst/>
              <a:uLnTx/>
              <a:uFillTx/>
              <a:latin typeface="Ubuntu"/>
              <a:ea typeface="+mn-ea"/>
              <a:cs typeface="+mn-cs"/>
            </a:rPr>
          </a:br>
          <a:r>
            <a:rPr kumimoji="0" lang="en-IN" sz="1400" b="1" i="0" u="none" strike="noStrike" kern="1200" cap="all" spc="0" normalizeH="0" baseline="0" noProof="0">
              <a:ln/>
              <a:effectLst/>
              <a:uLnTx/>
              <a:uFillTx/>
              <a:latin typeface="Ubuntu"/>
              <a:ea typeface="+mn-ea"/>
              <a:cs typeface="+mn-cs"/>
            </a:rPr>
            <a:t>Top Global Insurer </a:t>
          </a:r>
        </a:p>
        <a:p>
          <a:pPr marL="0" lvl="0" indent="0" algn="ctr" defTabSz="622300">
            <a:lnSpc>
              <a:spcPct val="100000"/>
            </a:lnSpc>
            <a:spcBef>
              <a:spcPct val="0"/>
            </a:spcBef>
            <a:spcAft>
              <a:spcPts val="0"/>
            </a:spcAft>
            <a:buClrTx/>
            <a:buSzTx/>
            <a:buFontTx/>
            <a:buNone/>
          </a:pPr>
          <a:r>
            <a:rPr kumimoji="0" lang="en-IN" sz="1300" b="1" i="0" u="none" strike="noStrike" kern="1200" cap="all" spc="0" normalizeH="0" baseline="0" noProof="0">
              <a:ln/>
              <a:effectLst/>
              <a:uLnTx/>
              <a:uFillTx/>
              <a:latin typeface="Ubuntu"/>
              <a:ea typeface="+mn-ea"/>
              <a:cs typeface="+mn-cs"/>
            </a:rPr>
            <a:t>clients </a:t>
          </a:r>
          <a:endParaRPr lang="en-US" sz="1300" kern="1200"/>
        </a:p>
      </dsp:txBody>
      <dsp:txXfrm rot="10800000">
        <a:off x="988385" y="918459"/>
        <a:ext cx="2344117" cy="706875"/>
      </dsp:txXfrm>
    </dsp:sp>
    <dsp:sp modelId="{78D402F5-5E2A-49AE-848D-A105AA89BC02}">
      <dsp:nvSpPr>
        <dsp:cNvPr id="0" name=""/>
        <dsp:cNvSpPr/>
      </dsp:nvSpPr>
      <dsp:spPr>
        <a:xfrm>
          <a:off x="458228" y="918459"/>
          <a:ext cx="706875" cy="70687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11F0A8-04AB-4961-B58C-66AA04CF2080}">
      <dsp:nvSpPr>
        <dsp:cNvPr id="0" name=""/>
        <dsp:cNvSpPr/>
      </dsp:nvSpPr>
      <dsp:spPr>
        <a:xfrm rot="10800000">
          <a:off x="773551" y="1836342"/>
          <a:ext cx="2520836" cy="70687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712" tIns="45720" rIns="85344" bIns="45720" numCol="1" spcCol="1270" anchor="ctr" anchorCtr="0">
          <a:noAutofit/>
        </a:bodyPr>
        <a:lstStyle/>
        <a:p>
          <a:pPr marL="0" lvl="0" indent="0" algn="ctr" defTabSz="533400">
            <a:lnSpc>
              <a:spcPct val="90000"/>
            </a:lnSpc>
            <a:spcBef>
              <a:spcPct val="0"/>
            </a:spcBef>
            <a:spcAft>
              <a:spcPct val="35000"/>
            </a:spcAft>
            <a:buClrTx/>
            <a:buSzTx/>
            <a:buFontTx/>
            <a:buNone/>
          </a:pPr>
          <a:r>
            <a:rPr kumimoji="0" lang="en-IN" sz="1200" b="1" i="0" u="none" strike="noStrike" kern="1200" cap="all" spc="0" normalizeH="0" baseline="0" noProof="0">
              <a:ln/>
              <a:effectLst/>
              <a:uLnTx/>
              <a:uFillTx/>
              <a:latin typeface="Ubuntu"/>
              <a:ea typeface="+mn-ea"/>
              <a:cs typeface="+mn-cs"/>
            </a:rPr>
            <a:t>P&amp;C | Life &amp; Retirement | Health | Reinsurance</a:t>
          </a:r>
          <a:endParaRPr lang="en-US" sz="1200" kern="1200"/>
        </a:p>
      </dsp:txBody>
      <dsp:txXfrm rot="10800000">
        <a:off x="950270" y="1836342"/>
        <a:ext cx="2344117" cy="706875"/>
      </dsp:txXfrm>
    </dsp:sp>
    <dsp:sp modelId="{9576BD9F-D3D7-44F0-80D3-6926A81A76E3}">
      <dsp:nvSpPr>
        <dsp:cNvPr id="0" name=""/>
        <dsp:cNvSpPr/>
      </dsp:nvSpPr>
      <dsp:spPr>
        <a:xfrm>
          <a:off x="458228" y="1836342"/>
          <a:ext cx="706875" cy="70687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08524-AB8D-4067-9F98-3310FCBA2F3E}">
      <dsp:nvSpPr>
        <dsp:cNvPr id="0" name=""/>
        <dsp:cNvSpPr/>
      </dsp:nvSpPr>
      <dsp:spPr>
        <a:xfrm>
          <a:off x="0" y="0"/>
          <a:ext cx="3468368" cy="484119"/>
        </a:xfrm>
        <a:prstGeom prst="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Product &amp; Service Innovation</a:t>
          </a:r>
        </a:p>
      </dsp:txBody>
      <dsp:txXfrm>
        <a:off x="742085" y="0"/>
        <a:ext cx="2726282" cy="484119"/>
      </dsp:txXfrm>
    </dsp:sp>
    <dsp:sp modelId="{C816C822-50CB-4BD9-9608-227E8DF50EB9}">
      <dsp:nvSpPr>
        <dsp:cNvPr id="0" name=""/>
        <dsp:cNvSpPr/>
      </dsp:nvSpPr>
      <dsp:spPr>
        <a:xfrm>
          <a:off x="174435" y="21878"/>
          <a:ext cx="441627" cy="4403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F9478EC-EFD7-4A3B-9595-CEBB89E92EC4}">
      <dsp:nvSpPr>
        <dsp:cNvPr id="0" name=""/>
        <dsp:cNvSpPr/>
      </dsp:nvSpPr>
      <dsp:spPr>
        <a:xfrm>
          <a:off x="0" y="532531"/>
          <a:ext cx="3468368" cy="484119"/>
        </a:xfrm>
        <a:prstGeom prst="rect">
          <a:avLst/>
        </a:prstGeom>
        <a:solidFill>
          <a:schemeClr val="accent5">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Digital Business Operations</a:t>
          </a:r>
        </a:p>
      </dsp:txBody>
      <dsp:txXfrm>
        <a:off x="742085" y="532531"/>
        <a:ext cx="2726282" cy="484119"/>
      </dsp:txXfrm>
    </dsp:sp>
    <dsp:sp modelId="{DA2598B4-1A36-41E4-9BBC-2E99FA03F253}">
      <dsp:nvSpPr>
        <dsp:cNvPr id="0" name=""/>
        <dsp:cNvSpPr/>
      </dsp:nvSpPr>
      <dsp:spPr>
        <a:xfrm>
          <a:off x="176183" y="541956"/>
          <a:ext cx="438131" cy="4652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000" r="-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41C6EA-3477-4CF0-9312-57AA17E81EAE}">
      <dsp:nvSpPr>
        <dsp:cNvPr id="0" name=""/>
        <dsp:cNvSpPr/>
      </dsp:nvSpPr>
      <dsp:spPr>
        <a:xfrm>
          <a:off x="0" y="1065062"/>
          <a:ext cx="3468368" cy="484119"/>
        </a:xfrm>
        <a:prstGeom prst="rect">
          <a:avLst/>
        </a:prstGeom>
        <a:solidFill>
          <a:schemeClr val="accent5">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ADMNext</a:t>
          </a:r>
        </a:p>
      </dsp:txBody>
      <dsp:txXfrm>
        <a:off x="742085" y="1065062"/>
        <a:ext cx="2726282" cy="484119"/>
      </dsp:txXfrm>
    </dsp:sp>
    <dsp:sp modelId="{4187017C-C3E7-4610-BF70-F3E45F5BF65D}">
      <dsp:nvSpPr>
        <dsp:cNvPr id="0" name=""/>
        <dsp:cNvSpPr/>
      </dsp:nvSpPr>
      <dsp:spPr>
        <a:xfrm>
          <a:off x="173328" y="1081993"/>
          <a:ext cx="443840" cy="4502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08B7AFA-3158-4D13-AE5A-369DDC582317}">
      <dsp:nvSpPr>
        <dsp:cNvPr id="0" name=""/>
        <dsp:cNvSpPr/>
      </dsp:nvSpPr>
      <dsp:spPr>
        <a:xfrm>
          <a:off x="0" y="1597594"/>
          <a:ext cx="3468368" cy="484119"/>
        </a:xfrm>
        <a:prstGeom prst="rect">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Digital Core</a:t>
          </a:r>
        </a:p>
      </dsp:txBody>
      <dsp:txXfrm>
        <a:off x="742085" y="1597594"/>
        <a:ext cx="2726282" cy="484119"/>
      </dsp:txXfrm>
    </dsp:sp>
    <dsp:sp modelId="{53EAF660-29C9-4589-8873-71A1B4F08E64}">
      <dsp:nvSpPr>
        <dsp:cNvPr id="0" name=""/>
        <dsp:cNvSpPr/>
      </dsp:nvSpPr>
      <dsp:spPr>
        <a:xfrm>
          <a:off x="175125" y="1617706"/>
          <a:ext cx="440246" cy="4438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08524-AB8D-4067-9F98-3310FCBA2F3E}">
      <dsp:nvSpPr>
        <dsp:cNvPr id="0" name=""/>
        <dsp:cNvSpPr/>
      </dsp:nvSpPr>
      <dsp:spPr>
        <a:xfrm>
          <a:off x="0" y="0"/>
          <a:ext cx="3468368" cy="484119"/>
        </a:xfrm>
        <a:prstGeom prst="rect">
          <a:avLst/>
        </a:prstGeom>
        <a:solidFill>
          <a:srgbClr val="0F878A">
            <a:alpha val="9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400050">
            <a:lnSpc>
              <a:spcPct val="90000"/>
            </a:lnSpc>
            <a:spcBef>
              <a:spcPct val="0"/>
            </a:spcBef>
            <a:spcAft>
              <a:spcPct val="35000"/>
            </a:spcAft>
            <a:buNone/>
          </a:pPr>
          <a:r>
            <a:rPr lang="en-US" sz="1400" kern="1200">
              <a:solidFill>
                <a:srgbClr val="FFFFFF"/>
              </a:solidFill>
              <a:latin typeface="Ubuntu"/>
              <a:ea typeface="+mn-ea"/>
              <a:cs typeface="+mn-cs"/>
            </a:rPr>
            <a:t>Digital &amp; Cloud Transformation</a:t>
          </a:r>
        </a:p>
      </dsp:txBody>
      <dsp:txXfrm>
        <a:off x="742085" y="0"/>
        <a:ext cx="2726282" cy="484119"/>
      </dsp:txXfrm>
    </dsp:sp>
    <dsp:sp modelId="{C816C822-50CB-4BD9-9608-227E8DF50EB9}">
      <dsp:nvSpPr>
        <dsp:cNvPr id="0" name=""/>
        <dsp:cNvSpPr/>
      </dsp:nvSpPr>
      <dsp:spPr>
        <a:xfrm>
          <a:off x="184406" y="58779"/>
          <a:ext cx="421684" cy="366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000" b="-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4EA2C28-A638-49E2-B4F2-584A375476CF}">
      <dsp:nvSpPr>
        <dsp:cNvPr id="0" name=""/>
        <dsp:cNvSpPr/>
      </dsp:nvSpPr>
      <dsp:spPr>
        <a:xfrm>
          <a:off x="0" y="532531"/>
          <a:ext cx="3468368" cy="484119"/>
        </a:xfrm>
        <a:prstGeom prst="rect">
          <a:avLst/>
        </a:prstGeom>
        <a:solidFill>
          <a:srgbClr val="0F878A">
            <a:alpha val="90000"/>
            <a:hueOff val="0"/>
            <a:satOff val="0"/>
            <a:lumOff val="0"/>
            <a:alphaOff val="-13333"/>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400050">
            <a:lnSpc>
              <a:spcPct val="90000"/>
            </a:lnSpc>
            <a:spcBef>
              <a:spcPct val="0"/>
            </a:spcBef>
            <a:spcAft>
              <a:spcPct val="35000"/>
            </a:spcAft>
            <a:buNone/>
          </a:pPr>
          <a:r>
            <a:rPr lang="en-US" sz="1400" kern="1200">
              <a:solidFill>
                <a:srgbClr val="FFFFFF"/>
              </a:solidFill>
              <a:latin typeface="Ubuntu"/>
              <a:ea typeface="+mn-ea"/>
              <a:cs typeface="+mn-cs"/>
            </a:rPr>
            <a:t>Intelligent Automation</a:t>
          </a:r>
        </a:p>
      </dsp:txBody>
      <dsp:txXfrm>
        <a:off x="742085" y="532531"/>
        <a:ext cx="2726282" cy="484119"/>
      </dsp:txXfrm>
    </dsp:sp>
    <dsp:sp modelId="{5FD6B033-9918-452F-8B14-B741F50A76ED}">
      <dsp:nvSpPr>
        <dsp:cNvPr id="0" name=""/>
        <dsp:cNvSpPr/>
      </dsp:nvSpPr>
      <dsp:spPr>
        <a:xfrm>
          <a:off x="194915" y="602889"/>
          <a:ext cx="421684" cy="36442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1F21A99-438F-4BC3-8765-2E54181C7399}">
      <dsp:nvSpPr>
        <dsp:cNvPr id="0" name=""/>
        <dsp:cNvSpPr/>
      </dsp:nvSpPr>
      <dsp:spPr>
        <a:xfrm>
          <a:off x="0" y="1065062"/>
          <a:ext cx="3468368" cy="484119"/>
        </a:xfrm>
        <a:prstGeom prst="rect">
          <a:avLst/>
        </a:prstGeom>
        <a:solidFill>
          <a:srgbClr val="0F878A">
            <a:alpha val="90000"/>
            <a:hueOff val="0"/>
            <a:satOff val="0"/>
            <a:lumOff val="0"/>
            <a:alphaOff val="-26667"/>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solidFill>
                <a:srgbClr val="FFFFFF"/>
              </a:solidFill>
              <a:latin typeface="Ubuntu"/>
              <a:ea typeface="+mn-ea"/>
              <a:cs typeface="+mn-cs"/>
            </a:rPr>
            <a:t>Quality Engineering &amp; Assurance</a:t>
          </a:r>
        </a:p>
      </dsp:txBody>
      <dsp:txXfrm>
        <a:off x="742085" y="1065062"/>
        <a:ext cx="2726282" cy="484119"/>
      </dsp:txXfrm>
    </dsp:sp>
    <dsp:sp modelId="{EEB75BBC-25BA-4390-8568-7151B2A1B1A7}">
      <dsp:nvSpPr>
        <dsp:cNvPr id="0" name=""/>
        <dsp:cNvSpPr/>
      </dsp:nvSpPr>
      <dsp:spPr>
        <a:xfrm>
          <a:off x="185644" y="1121414"/>
          <a:ext cx="356152" cy="3714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045A5EA-36EB-4786-A3E7-D60FA3D011BE}">
      <dsp:nvSpPr>
        <dsp:cNvPr id="0" name=""/>
        <dsp:cNvSpPr/>
      </dsp:nvSpPr>
      <dsp:spPr>
        <a:xfrm>
          <a:off x="0" y="1597594"/>
          <a:ext cx="3468368" cy="484119"/>
        </a:xfrm>
        <a:prstGeom prst="rect">
          <a:avLst/>
        </a:prstGeom>
        <a:solidFill>
          <a:srgbClr val="0F878A">
            <a:alpha val="90000"/>
            <a:hueOff val="0"/>
            <a:satOff val="0"/>
            <a:lumOff val="0"/>
            <a:alpha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400050">
            <a:lnSpc>
              <a:spcPct val="90000"/>
            </a:lnSpc>
            <a:spcBef>
              <a:spcPct val="0"/>
            </a:spcBef>
            <a:spcAft>
              <a:spcPct val="35000"/>
            </a:spcAft>
            <a:buNone/>
          </a:pPr>
          <a:r>
            <a:rPr lang="en-US" sz="1400" kern="1200">
              <a:solidFill>
                <a:srgbClr val="FFFFFF"/>
              </a:solidFill>
              <a:latin typeface="Ubuntu"/>
              <a:ea typeface="+mn-ea"/>
              <a:cs typeface="+mn-cs"/>
            </a:rPr>
            <a:t>Advanced Data Analytics &amp; AI</a:t>
          </a:r>
        </a:p>
      </dsp:txBody>
      <dsp:txXfrm>
        <a:off x="742085" y="1597594"/>
        <a:ext cx="2726282" cy="484119"/>
      </dsp:txXfrm>
    </dsp:sp>
    <dsp:sp modelId="{B2858469-F865-4FBF-AE3B-BDB24A49F64A}">
      <dsp:nvSpPr>
        <dsp:cNvPr id="0" name=""/>
        <dsp:cNvSpPr/>
      </dsp:nvSpPr>
      <dsp:spPr>
        <a:xfrm>
          <a:off x="184406" y="1637489"/>
          <a:ext cx="421684" cy="4043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36C2C8-172E-463C-9A04-C936AED28FF5}" type="datetimeFigureOut">
              <a:rPr lang="es-MX" smtClean="0"/>
              <a:t>30/06/2023</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5BE12-A7AC-430A-9F71-42D6F95FB4D1}" type="slidenum">
              <a:rPr lang="es-MX" smtClean="0"/>
              <a:t>‹#›</a:t>
            </a:fld>
            <a:endParaRPr lang="es-MX"/>
          </a:p>
        </p:txBody>
      </p:sp>
    </p:spTree>
    <p:extLst>
      <p:ext uri="{BB962C8B-B14F-4D97-AF65-F5344CB8AC3E}">
        <p14:creationId xmlns:p14="http://schemas.microsoft.com/office/powerpoint/2010/main" val="3187608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364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Doug added because it’s policy-related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0A936-B4F4-4345-91E9-D0D10AC0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614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Doug added because it’s policy-related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E7252-B2F3-44C6-AF04-D84512D936F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33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Doug added because it’s policy-related</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660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Doug added because it’s policy-related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0A936-B4F4-4345-91E9-D0D10AC0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298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952126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00"/>
              <a:t>Update title</a:t>
            </a:r>
          </a:p>
          <a:p>
            <a:pPr algn="l"/>
            <a:endParaRPr lang="en-US" sz="900"/>
          </a:p>
          <a:p>
            <a:pPr algn="l"/>
            <a:r>
              <a:rPr lang="en-US" sz="900"/>
              <a:t>If kept, need to make it client agnostic (not FSH)</a:t>
            </a:r>
          </a:p>
          <a:p>
            <a:pPr algn="l"/>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2000111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386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5048178" rtl="0" eaLnBrk="1" fontAlgn="auto" latinLnBrk="0" hangingPunct="1">
              <a:lnSpc>
                <a:spcPct val="100000"/>
              </a:lnSpc>
              <a:spcBef>
                <a:spcPts val="0"/>
              </a:spcBef>
              <a:spcAft>
                <a:spcPts val="0"/>
              </a:spcAft>
              <a:buClrTx/>
              <a:buSzTx/>
              <a:buFontTx/>
              <a:buNone/>
              <a:tabLst/>
              <a:defRPr/>
            </a:pPr>
            <a:fld id="{46E0020C-34B3-4644-B138-3A9503ECB28E}" type="slidenum">
              <a:rPr kumimoji="0" lang="en-US" sz="900" b="0" i="0" u="none" strike="noStrike" kern="1200" cap="none" spc="0" normalizeH="0" baseline="0" noProof="0">
                <a:ln>
                  <a:noFill/>
                </a:ln>
                <a:solidFill>
                  <a:prstClr val="black"/>
                </a:solidFill>
                <a:effectLst/>
                <a:uLnTx/>
                <a:uFillTx/>
                <a:latin typeface="Verdana"/>
                <a:ea typeface="+mn-ea"/>
                <a:cs typeface="+mn-cs"/>
              </a:rPr>
              <a:pPr marL="0" marR="0" lvl="0" indent="0" algn="r" defTabSz="5048178"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51876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331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7D22E-2FCF-4181-8686-08BDCDF94062}" type="slidenum">
              <a:rPr kumimoji="0" lang="en-US"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370093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371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5048178" rtl="0" eaLnBrk="1" fontAlgn="auto" latinLnBrk="0" hangingPunct="1">
              <a:lnSpc>
                <a:spcPct val="100000"/>
              </a:lnSpc>
              <a:spcBef>
                <a:spcPts val="0"/>
              </a:spcBef>
              <a:spcAft>
                <a:spcPts val="0"/>
              </a:spcAft>
              <a:buClrTx/>
              <a:buSzTx/>
              <a:buFontTx/>
              <a:buNone/>
              <a:tabLst/>
              <a:defRPr/>
            </a:pPr>
            <a:fld id="{46E0020C-34B3-4644-B138-3A9503ECB28E}" type="slidenum">
              <a:rPr kumimoji="0" lang="en-US" sz="900" b="0" i="0" u="none" strike="noStrike" kern="1200" cap="none" spc="0" normalizeH="0" baseline="0" noProof="0">
                <a:ln>
                  <a:noFill/>
                </a:ln>
                <a:solidFill>
                  <a:prstClr val="black"/>
                </a:solidFill>
                <a:effectLst/>
                <a:uLnTx/>
                <a:uFillTx/>
                <a:latin typeface="Verdana"/>
                <a:ea typeface="+mn-ea"/>
                <a:cs typeface="+mn-cs"/>
              </a:rPr>
              <a:pPr marL="0" marR="0" lvl="0" indent="0" algn="r" defTabSz="5048178"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152085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766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960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Doug added because it’s policy-related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0A936-B4F4-4345-91E9-D0D10AC0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285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facebook.com/capgemini" TargetMode="External"/><Relationship Id="rId7" Type="http://schemas.openxmlformats.org/officeDocument/2006/relationships/hyperlink" Target="http://www.slideshare.net/capgemini" TargetMode="External"/><Relationship Id="rId12"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hyperlink" Target="http://www.youtube.com/capgeminimedia" TargetMode="External"/><Relationship Id="rId5" Type="http://schemas.openxmlformats.org/officeDocument/2006/relationships/hyperlink" Target="http://www.linkedin.com/company/capgemini"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www.twitter.com/capgemini"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facebook.com/capgemini" TargetMode="External"/><Relationship Id="rId7" Type="http://schemas.openxmlformats.org/officeDocument/2006/relationships/hyperlink" Target="http://www.slideshare.net/capgemini" TargetMode="External"/><Relationship Id="rId12"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hyperlink" Target="http://www.youtube.com/capgeminimedia" TargetMode="External"/><Relationship Id="rId5" Type="http://schemas.openxmlformats.org/officeDocument/2006/relationships/hyperlink" Target="http://www.linkedin.com/company/capgemini"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www.twitter.com/capgemini"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1.emf"/><Relationship Id="rId4" Type="http://schemas.openxmlformats.org/officeDocument/2006/relationships/oleObject" Target="../embeddings/oleObject1.bin"/></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2.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2.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6.xml"/><Relationship Id="rId4" Type="http://schemas.openxmlformats.org/officeDocument/2006/relationships/image" Target="../media/image12.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12.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8.xml"/><Relationship Id="rId4" Type="http://schemas.openxmlformats.org/officeDocument/2006/relationships/image" Target="../media/image1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1.emf"/><Relationship Id="rId4" Type="http://schemas.openxmlformats.org/officeDocument/2006/relationships/oleObject" Target="../embeddings/oleObject8.bin"/></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2.xml"/><Relationship Id="rId4" Type="http://schemas.openxmlformats.org/officeDocument/2006/relationships/image" Target="../media/image12.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13.xml"/><Relationship Id="rId4" Type="http://schemas.openxmlformats.org/officeDocument/2006/relationships/image" Target="../media/image1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www.youtube.com/capgeminimedia" TargetMode="External"/><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hyperlink" Target="http://www.linkedin.com/company/capgemini" TargetMode="External"/><Relationship Id="rId1" Type="http://schemas.openxmlformats.org/officeDocument/2006/relationships/slideMaster" Target="../slideMasters/slideMaster4.xml"/><Relationship Id="rId6" Type="http://schemas.openxmlformats.org/officeDocument/2006/relationships/hyperlink" Target="http://www.twitter.com/capgemini" TargetMode="External"/><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hyperlink" Target="http://www.facebook.com/capgemini" TargetMode="External"/><Relationship Id="rId4" Type="http://schemas.openxmlformats.org/officeDocument/2006/relationships/hyperlink" Target="http://www.slideshare.net/capgemini" TargetMode="External"/><Relationship Id="rId9"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www.youtube.com/capgeminimedia" TargetMode="External"/><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hyperlink" Target="http://www.linkedin.com/company/capgemini" TargetMode="External"/><Relationship Id="rId1" Type="http://schemas.openxmlformats.org/officeDocument/2006/relationships/slideMaster" Target="../slideMasters/slideMaster4.xml"/><Relationship Id="rId6" Type="http://schemas.openxmlformats.org/officeDocument/2006/relationships/hyperlink" Target="http://www.twitter.com/capgemini" TargetMode="External"/><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hyperlink" Target="http://www.facebook.com/capgemini" TargetMode="External"/><Relationship Id="rId4" Type="http://schemas.openxmlformats.org/officeDocument/2006/relationships/hyperlink" Target="http://www.slideshare.net/capgemini" TargetMode="External"/><Relationship Id="rId9"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facebook.com/capgemini" TargetMode="External"/><Relationship Id="rId7" Type="http://schemas.openxmlformats.org/officeDocument/2006/relationships/hyperlink" Target="http://www.slideshare.net/capgemini" TargetMode="External"/><Relationship Id="rId12"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hyperlink" Target="http://www.youtube.com/capgeminimedia" TargetMode="External"/><Relationship Id="rId5" Type="http://schemas.openxmlformats.org/officeDocument/2006/relationships/hyperlink" Target="http://www.linkedin.com/company/capgemini"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www.twitter.com/capgemini" TargetMode="Externa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facebook.com/capgemini" TargetMode="External"/><Relationship Id="rId7" Type="http://schemas.openxmlformats.org/officeDocument/2006/relationships/hyperlink" Target="http://www.slideshare.net/capgemini" TargetMode="External"/><Relationship Id="rId12"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hyperlink" Target="http://www.youtube.com/capgeminimedia" TargetMode="External"/><Relationship Id="rId5" Type="http://schemas.openxmlformats.org/officeDocument/2006/relationships/hyperlink" Target="http://www.linkedin.com/company/capgemini"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www.twitter.com/capgemini" TargetMode="Externa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8" Type="http://schemas.openxmlformats.org/officeDocument/2006/relationships/hyperlink" Target="http://www.slideshare.net/capgemini" TargetMode="External"/><Relationship Id="rId13"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image" Target="../media/image6.png"/><Relationship Id="rId12" Type="http://schemas.openxmlformats.org/officeDocument/2006/relationships/hyperlink" Target="http://www.youtube.com/capgeminimedia" TargetMode="External"/><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hyperlink" Target="http://www.linkedin.com/company/capgemini" TargetMode="Externa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www.twitter.com/capgemini" TargetMode="External"/><Relationship Id="rId4" Type="http://schemas.openxmlformats.org/officeDocument/2006/relationships/hyperlink" Target="http://www.facebook.com/capgemini" TargetMode="External"/><Relationship Id="rId9"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3" Type="http://schemas.openxmlformats.org/officeDocument/2006/relationships/hyperlink" Target="http://www.facebook.com/capgemini" TargetMode="External"/><Relationship Id="rId7" Type="http://schemas.openxmlformats.org/officeDocument/2006/relationships/hyperlink" Target="http://www.slideshare.net/capgemini" TargetMode="External"/><Relationship Id="rId12"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6.png"/><Relationship Id="rId11" Type="http://schemas.openxmlformats.org/officeDocument/2006/relationships/hyperlink" Target="http://www.youtube.com/capgeminimedia" TargetMode="External"/><Relationship Id="rId5" Type="http://schemas.openxmlformats.org/officeDocument/2006/relationships/hyperlink" Target="http://www.linkedin.com/company/capgemini"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www.twitter.com/capgemini" TargetMode="Externa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8" Type="http://schemas.openxmlformats.org/officeDocument/2006/relationships/hyperlink" Target="http://www.youtube.com/capgeminimedia" TargetMode="External"/><Relationship Id="rId13"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hyperlink" Target="http://www.linkedin.com/company/capgemini" TargetMode="External"/><Relationship Id="rId1" Type="http://schemas.openxmlformats.org/officeDocument/2006/relationships/slideMaster" Target="../slideMasters/slideMaster5.xml"/><Relationship Id="rId6" Type="http://schemas.openxmlformats.org/officeDocument/2006/relationships/hyperlink" Target="http://www.twitter.com/capgemini" TargetMode="External"/><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hyperlink" Target="http://www.facebook.com/capgemini" TargetMode="External"/><Relationship Id="rId4" Type="http://schemas.openxmlformats.org/officeDocument/2006/relationships/hyperlink" Target="http://www.slideshare.net/capgemini" TargetMode="External"/><Relationship Id="rId9" Type="http://schemas.openxmlformats.org/officeDocument/2006/relationships/image" Target="../media/image9.png"/><Relationship Id="rId14" Type="http://schemas.openxmlformats.org/officeDocument/2006/relationships/image" Target="../media/image19.sv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hyperlink" Target="http://www.linkedin.com/company/capgemini" TargetMode="External"/><Relationship Id="rId7" Type="http://schemas.openxmlformats.org/officeDocument/2006/relationships/hyperlink" Target="http://www.twitter.com/capgemini" TargetMode="External"/><Relationship Id="rId12"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7.png"/><Relationship Id="rId11" Type="http://schemas.openxmlformats.org/officeDocument/2006/relationships/hyperlink" Target="http://www.facebook.com/capgemini" TargetMode="External"/><Relationship Id="rId5" Type="http://schemas.openxmlformats.org/officeDocument/2006/relationships/hyperlink" Target="http://www.slideshare.net/capgemini"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www.youtube.com/capgeminimedia" TargetMode="External"/><Relationship Id="rId14" Type="http://schemas.openxmlformats.org/officeDocument/2006/relationships/image" Target="../media/image19.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5.xml"/><Relationship Id="rId1" Type="http://schemas.openxmlformats.org/officeDocument/2006/relationships/tags" Target="../tags/tag14.xml"/><Relationship Id="rId4" Type="http://schemas.openxmlformats.org/officeDocument/2006/relationships/image" Target="../media/image12.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5.xml"/><Relationship Id="rId1" Type="http://schemas.openxmlformats.org/officeDocument/2006/relationships/tags" Target="../tags/tag15.xml"/><Relationship Id="rId4" Type="http://schemas.openxmlformats.org/officeDocument/2006/relationships/image" Target="../media/image12.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16.xml"/><Relationship Id="rId4" Type="http://schemas.openxmlformats.org/officeDocument/2006/relationships/image" Target="../media/image12.emf"/></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1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12.emf"/></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accent4"/>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5D1B5F70-39A3-4E01-8EEB-A624F6527260}"/>
              </a:ext>
            </a:extLst>
          </p:cNvPr>
          <p:cNvSpPr>
            <a:spLocks noChangeAspect="1"/>
          </p:cNvSpPr>
          <p:nvPr userDrawn="1"/>
        </p:nvSpPr>
        <p:spPr>
          <a:xfrm>
            <a:off x="263352" y="908720"/>
            <a:ext cx="10199251" cy="6192688"/>
          </a:xfrm>
          <a:custGeom>
            <a:avLst/>
            <a:gdLst>
              <a:gd name="connsiteX0" fmla="*/ 36195 w 8117205"/>
              <a:gd name="connsiteY0" fmla="*/ 4710199 h 4710198"/>
              <a:gd name="connsiteX1" fmla="*/ 0 w 8117205"/>
              <a:gd name="connsiteY1" fmla="*/ 4697817 h 4710198"/>
              <a:gd name="connsiteX2" fmla="*/ 538163 w 8117205"/>
              <a:gd name="connsiteY2" fmla="*/ 3739602 h 4710198"/>
              <a:gd name="connsiteX3" fmla="*/ 1340168 w 8117205"/>
              <a:gd name="connsiteY3" fmla="*/ 2915689 h 4710198"/>
              <a:gd name="connsiteX4" fmla="*/ 2613660 w 8117205"/>
              <a:gd name="connsiteY4" fmla="*/ 2190837 h 4710198"/>
              <a:gd name="connsiteX5" fmla="*/ 2621280 w 8117205"/>
              <a:gd name="connsiteY5" fmla="*/ 2187979 h 4710198"/>
              <a:gd name="connsiteX6" fmla="*/ 2628900 w 8117205"/>
              <a:gd name="connsiteY6" fmla="*/ 2191789 h 4710198"/>
              <a:gd name="connsiteX7" fmla="*/ 4513898 w 8117205"/>
              <a:gd name="connsiteY7" fmla="*/ 2830917 h 4710198"/>
              <a:gd name="connsiteX8" fmla="*/ 5841683 w 8117205"/>
              <a:gd name="connsiteY8" fmla="*/ 2599459 h 4710198"/>
              <a:gd name="connsiteX9" fmla="*/ 6102668 w 8117205"/>
              <a:gd name="connsiteY9" fmla="*/ 1288819 h 4710198"/>
              <a:gd name="connsiteX10" fmla="*/ 6256020 w 8117205"/>
              <a:gd name="connsiteY10" fmla="*/ 204874 h 4710198"/>
              <a:gd name="connsiteX11" fmla="*/ 7391400 w 8117205"/>
              <a:gd name="connsiteY11" fmla="*/ 43901 h 4710198"/>
              <a:gd name="connsiteX12" fmla="*/ 8117205 w 8117205"/>
              <a:gd name="connsiteY12" fmla="*/ 242021 h 4710198"/>
              <a:gd name="connsiteX13" fmla="*/ 8102918 w 8117205"/>
              <a:gd name="connsiteY13" fmla="*/ 277264 h 4710198"/>
              <a:gd name="connsiteX14" fmla="*/ 7384733 w 8117205"/>
              <a:gd name="connsiteY14" fmla="*/ 82001 h 4710198"/>
              <a:gd name="connsiteX15" fmla="*/ 6281738 w 8117205"/>
              <a:gd name="connsiteY15" fmla="*/ 233449 h 4710198"/>
              <a:gd name="connsiteX16" fmla="*/ 6139815 w 8117205"/>
              <a:gd name="connsiteY16" fmla="*/ 1279294 h 4710198"/>
              <a:gd name="connsiteX17" fmla="*/ 6187440 w 8117205"/>
              <a:gd name="connsiteY17" fmla="*/ 2101302 h 4710198"/>
              <a:gd name="connsiteX18" fmla="*/ 5866448 w 8117205"/>
              <a:gd name="connsiteY18" fmla="*/ 2629939 h 4710198"/>
              <a:gd name="connsiteX19" fmla="*/ 4510088 w 8117205"/>
              <a:gd name="connsiteY19" fmla="*/ 2869969 h 4710198"/>
              <a:gd name="connsiteX20" fmla="*/ 2620328 w 8117205"/>
              <a:gd name="connsiteY20" fmla="*/ 2230842 h 4710198"/>
              <a:gd name="connsiteX21" fmla="*/ 568643 w 8117205"/>
              <a:gd name="connsiteY21" fmla="*/ 3763414 h 4710198"/>
              <a:gd name="connsiteX22" fmla="*/ 36195 w 8117205"/>
              <a:gd name="connsiteY22" fmla="*/ 4710199 h 4710198"/>
              <a:gd name="connsiteX0" fmla="*/ 36195 w 8117205"/>
              <a:gd name="connsiteY0" fmla="*/ 4710199 h 4710199"/>
              <a:gd name="connsiteX1" fmla="*/ 0 w 8117205"/>
              <a:gd name="connsiteY1" fmla="*/ 4697817 h 4710199"/>
              <a:gd name="connsiteX2" fmla="*/ 538163 w 8117205"/>
              <a:gd name="connsiteY2" fmla="*/ 3739602 h 4710199"/>
              <a:gd name="connsiteX3" fmla="*/ 1340168 w 8117205"/>
              <a:gd name="connsiteY3" fmla="*/ 2915689 h 4710199"/>
              <a:gd name="connsiteX4" fmla="*/ 2613660 w 8117205"/>
              <a:gd name="connsiteY4" fmla="*/ 2190837 h 4710199"/>
              <a:gd name="connsiteX5" fmla="*/ 2621280 w 8117205"/>
              <a:gd name="connsiteY5" fmla="*/ 2187979 h 4710199"/>
              <a:gd name="connsiteX6" fmla="*/ 2628900 w 8117205"/>
              <a:gd name="connsiteY6" fmla="*/ 2191789 h 4710199"/>
              <a:gd name="connsiteX7" fmla="*/ 4513898 w 8117205"/>
              <a:gd name="connsiteY7" fmla="*/ 2830917 h 4710199"/>
              <a:gd name="connsiteX8" fmla="*/ 5841683 w 8117205"/>
              <a:gd name="connsiteY8" fmla="*/ 2599459 h 4710199"/>
              <a:gd name="connsiteX9" fmla="*/ 6102668 w 8117205"/>
              <a:gd name="connsiteY9" fmla="*/ 1288819 h 4710199"/>
              <a:gd name="connsiteX10" fmla="*/ 6256020 w 8117205"/>
              <a:gd name="connsiteY10" fmla="*/ 204874 h 4710199"/>
              <a:gd name="connsiteX11" fmla="*/ 7391400 w 8117205"/>
              <a:gd name="connsiteY11" fmla="*/ 43901 h 4710199"/>
              <a:gd name="connsiteX12" fmla="*/ 8117205 w 8117205"/>
              <a:gd name="connsiteY12" fmla="*/ 242021 h 4710199"/>
              <a:gd name="connsiteX13" fmla="*/ 7384733 w 8117205"/>
              <a:gd name="connsiteY13" fmla="*/ 82001 h 4710199"/>
              <a:gd name="connsiteX14" fmla="*/ 6281738 w 8117205"/>
              <a:gd name="connsiteY14" fmla="*/ 233449 h 4710199"/>
              <a:gd name="connsiteX15" fmla="*/ 6139815 w 8117205"/>
              <a:gd name="connsiteY15" fmla="*/ 1279294 h 4710199"/>
              <a:gd name="connsiteX16" fmla="*/ 6187440 w 8117205"/>
              <a:gd name="connsiteY16" fmla="*/ 2101302 h 4710199"/>
              <a:gd name="connsiteX17" fmla="*/ 5866448 w 8117205"/>
              <a:gd name="connsiteY17" fmla="*/ 2629939 h 4710199"/>
              <a:gd name="connsiteX18" fmla="*/ 4510088 w 8117205"/>
              <a:gd name="connsiteY18" fmla="*/ 2869969 h 4710199"/>
              <a:gd name="connsiteX19" fmla="*/ 2620328 w 8117205"/>
              <a:gd name="connsiteY19" fmla="*/ 2230842 h 4710199"/>
              <a:gd name="connsiteX20" fmla="*/ 568643 w 8117205"/>
              <a:gd name="connsiteY20" fmla="*/ 3763414 h 4710199"/>
              <a:gd name="connsiteX21" fmla="*/ 36195 w 8117205"/>
              <a:gd name="connsiteY21" fmla="*/ 4710199 h 4710199"/>
              <a:gd name="connsiteX0" fmla="*/ 36195 w 7528033"/>
              <a:gd name="connsiteY0" fmla="*/ 4673434 h 4673434"/>
              <a:gd name="connsiteX1" fmla="*/ 0 w 7528033"/>
              <a:gd name="connsiteY1" fmla="*/ 4661052 h 4673434"/>
              <a:gd name="connsiteX2" fmla="*/ 538163 w 7528033"/>
              <a:gd name="connsiteY2" fmla="*/ 3702837 h 4673434"/>
              <a:gd name="connsiteX3" fmla="*/ 1340168 w 7528033"/>
              <a:gd name="connsiteY3" fmla="*/ 2878924 h 4673434"/>
              <a:gd name="connsiteX4" fmla="*/ 2613660 w 7528033"/>
              <a:gd name="connsiteY4" fmla="*/ 2154072 h 4673434"/>
              <a:gd name="connsiteX5" fmla="*/ 2621280 w 7528033"/>
              <a:gd name="connsiteY5" fmla="*/ 2151214 h 4673434"/>
              <a:gd name="connsiteX6" fmla="*/ 2628900 w 7528033"/>
              <a:gd name="connsiteY6" fmla="*/ 2155024 h 4673434"/>
              <a:gd name="connsiteX7" fmla="*/ 4513898 w 7528033"/>
              <a:gd name="connsiteY7" fmla="*/ 2794152 h 4673434"/>
              <a:gd name="connsiteX8" fmla="*/ 5841683 w 7528033"/>
              <a:gd name="connsiteY8" fmla="*/ 2562694 h 4673434"/>
              <a:gd name="connsiteX9" fmla="*/ 6102668 w 7528033"/>
              <a:gd name="connsiteY9" fmla="*/ 1252054 h 4673434"/>
              <a:gd name="connsiteX10" fmla="*/ 6256020 w 7528033"/>
              <a:gd name="connsiteY10" fmla="*/ 168109 h 4673434"/>
              <a:gd name="connsiteX11" fmla="*/ 7391400 w 7528033"/>
              <a:gd name="connsiteY11" fmla="*/ 7136 h 4673434"/>
              <a:gd name="connsiteX12" fmla="*/ 7384733 w 7528033"/>
              <a:gd name="connsiteY12" fmla="*/ 45236 h 4673434"/>
              <a:gd name="connsiteX13" fmla="*/ 6281738 w 7528033"/>
              <a:gd name="connsiteY13" fmla="*/ 196684 h 4673434"/>
              <a:gd name="connsiteX14" fmla="*/ 6139815 w 7528033"/>
              <a:gd name="connsiteY14" fmla="*/ 1242529 h 4673434"/>
              <a:gd name="connsiteX15" fmla="*/ 6187440 w 7528033"/>
              <a:gd name="connsiteY15" fmla="*/ 2064537 h 4673434"/>
              <a:gd name="connsiteX16" fmla="*/ 5866448 w 7528033"/>
              <a:gd name="connsiteY16" fmla="*/ 2593174 h 4673434"/>
              <a:gd name="connsiteX17" fmla="*/ 4510088 w 7528033"/>
              <a:gd name="connsiteY17" fmla="*/ 2833204 h 4673434"/>
              <a:gd name="connsiteX18" fmla="*/ 2620328 w 7528033"/>
              <a:gd name="connsiteY18" fmla="*/ 2194077 h 4673434"/>
              <a:gd name="connsiteX19" fmla="*/ 568643 w 7528033"/>
              <a:gd name="connsiteY19" fmla="*/ 3726649 h 4673434"/>
              <a:gd name="connsiteX20" fmla="*/ 36195 w 7528033"/>
              <a:gd name="connsiteY20" fmla="*/ 4673434 h 46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28033" h="4673434">
                <a:moveTo>
                  <a:pt x="36195" y="4673434"/>
                </a:moveTo>
                <a:lnTo>
                  <a:pt x="0" y="4661052"/>
                </a:lnTo>
                <a:cubicBezTo>
                  <a:pt x="953" y="4656289"/>
                  <a:pt x="145733" y="4224807"/>
                  <a:pt x="538163" y="3702837"/>
                </a:cubicBezTo>
                <a:cubicBezTo>
                  <a:pt x="768668" y="3396132"/>
                  <a:pt x="1038225" y="3118954"/>
                  <a:pt x="1340168" y="2878924"/>
                </a:cubicBezTo>
                <a:cubicBezTo>
                  <a:pt x="1717358" y="2577934"/>
                  <a:pt x="2145983" y="2334094"/>
                  <a:pt x="2613660" y="2154072"/>
                </a:cubicBezTo>
                <a:lnTo>
                  <a:pt x="2621280" y="2151214"/>
                </a:lnTo>
                <a:lnTo>
                  <a:pt x="2628900" y="2155024"/>
                </a:lnTo>
                <a:cubicBezTo>
                  <a:pt x="3289935" y="2497924"/>
                  <a:pt x="3941445" y="2718904"/>
                  <a:pt x="4513898" y="2794152"/>
                </a:cubicBezTo>
                <a:cubicBezTo>
                  <a:pt x="5095875" y="2871304"/>
                  <a:pt x="5554980" y="2790341"/>
                  <a:pt x="5841683" y="2562694"/>
                </a:cubicBezTo>
                <a:cubicBezTo>
                  <a:pt x="6168390" y="2302662"/>
                  <a:pt x="6257925" y="1849271"/>
                  <a:pt x="6102668" y="1252054"/>
                </a:cubicBezTo>
                <a:cubicBezTo>
                  <a:pt x="5969318" y="741514"/>
                  <a:pt x="6020753" y="376706"/>
                  <a:pt x="6256020" y="168109"/>
                </a:cubicBezTo>
                <a:cubicBezTo>
                  <a:pt x="6480810" y="-31916"/>
                  <a:pt x="7203281" y="27615"/>
                  <a:pt x="7391400" y="7136"/>
                </a:cubicBezTo>
                <a:cubicBezTo>
                  <a:pt x="7579519" y="-13343"/>
                  <a:pt x="7569677" y="13645"/>
                  <a:pt x="7384733" y="45236"/>
                </a:cubicBezTo>
                <a:cubicBezTo>
                  <a:pt x="7199789" y="76827"/>
                  <a:pt x="6550343" y="-41441"/>
                  <a:pt x="6281738" y="196684"/>
                </a:cubicBezTo>
                <a:cubicBezTo>
                  <a:pt x="6058853" y="394804"/>
                  <a:pt x="6011228" y="747229"/>
                  <a:pt x="6139815" y="1242529"/>
                </a:cubicBezTo>
                <a:cubicBezTo>
                  <a:pt x="6221730" y="1557806"/>
                  <a:pt x="6237923" y="1834031"/>
                  <a:pt x="6187440" y="2064537"/>
                </a:cubicBezTo>
                <a:cubicBezTo>
                  <a:pt x="6138863" y="2283612"/>
                  <a:pt x="6031230" y="2460777"/>
                  <a:pt x="5866448" y="2593174"/>
                </a:cubicBezTo>
                <a:cubicBezTo>
                  <a:pt x="5572125" y="2828441"/>
                  <a:pt x="5102543" y="2911309"/>
                  <a:pt x="4510088" y="2833204"/>
                </a:cubicBezTo>
                <a:cubicBezTo>
                  <a:pt x="3935730" y="2757004"/>
                  <a:pt x="3282315" y="2536024"/>
                  <a:pt x="2620328" y="2194077"/>
                </a:cubicBezTo>
                <a:cubicBezTo>
                  <a:pt x="1574483" y="2598889"/>
                  <a:pt x="927735" y="3251352"/>
                  <a:pt x="568643" y="3726649"/>
                </a:cubicBezTo>
                <a:cubicBezTo>
                  <a:pt x="180023" y="4242904"/>
                  <a:pt x="37148" y="4668672"/>
                  <a:pt x="36195" y="4673434"/>
                </a:cubicBezTo>
                <a:close/>
              </a:path>
            </a:pathLst>
          </a:custGeom>
          <a:gradFill>
            <a:gsLst>
              <a:gs pos="99000">
                <a:schemeClr val="accent2">
                  <a:alpha val="0"/>
                </a:schemeClr>
              </a:gs>
              <a:gs pos="32000">
                <a:srgbClr val="12ABDB">
                  <a:alpha val="17000"/>
                </a:srgbClr>
              </a:gs>
              <a:gs pos="17000">
                <a:schemeClr val="accent2">
                  <a:alpha val="0"/>
                </a:schemeClr>
              </a:gs>
              <a:gs pos="49000">
                <a:srgbClr val="12ABDB"/>
              </a:gs>
              <a:gs pos="70000">
                <a:schemeClr val="accent2"/>
              </a:gs>
            </a:gsLst>
            <a:lin ang="16200000" scaled="0"/>
          </a:gradFill>
          <a:ln w="9525" cap="flat">
            <a:noFill/>
            <a:prstDash val="solid"/>
            <a:miter/>
          </a:ln>
        </p:spPr>
        <p:txBody>
          <a:bodyPr rtlCol="0" anchor="ctr"/>
          <a:lstStyle/>
          <a:p>
            <a:endParaRPr lang="de-DE"/>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339007"/>
            <a:ext cx="11386134" cy="2031325"/>
          </a:xfrm>
        </p:spPr>
        <p:txBody>
          <a:bodyPr wrap="square" lIns="36000" rIns="36000" bIns="0" anchor="b" anchorCtr="0">
            <a:spAutoFit/>
          </a:bodyPr>
          <a:lstStyle>
            <a:lvl1pPr algn="l">
              <a:lnSpc>
                <a:spcPct val="100000"/>
              </a:lnSpc>
              <a:defRPr sz="66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242574"/>
            <a:ext cx="11379200"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8EDD86A9-A101-4431-BC7F-D7A613B745EB}"/>
              </a:ext>
            </a:extLst>
          </p:cNvPr>
          <p:cNvGrpSpPr>
            <a:grpSpLocks noChangeAspect="1"/>
          </p:cNvGrpSpPr>
          <p:nvPr userDrawn="1"/>
        </p:nvGrpSpPr>
        <p:grpSpPr>
          <a:xfrm>
            <a:off x="9422540" y="611982"/>
            <a:ext cx="2267015" cy="509586"/>
            <a:chOff x="9550400" y="612775"/>
            <a:chExt cx="2231297" cy="501650"/>
          </a:xfrm>
        </p:grpSpPr>
        <p:sp>
          <p:nvSpPr>
            <p:cNvPr id="8" name="Freeform: Shape 7">
              <a:extLst>
                <a:ext uri="{FF2B5EF4-FFF2-40B4-BE49-F238E27FC236}">
                  <a16:creationId xmlns:a16="http://schemas.microsoft.com/office/drawing/2014/main" id="{92E5232F-44F9-4DA7-8CAF-37E7E772B19E}"/>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ED6443D4-9252-4F48-B3B1-DE1F07A5D421}"/>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dirty="0"/>
            </a:p>
          </p:txBody>
        </p:sp>
        <p:sp>
          <p:nvSpPr>
            <p:cNvPr id="10" name="Freeform: Shape 9">
              <a:extLst>
                <a:ext uri="{FF2B5EF4-FFF2-40B4-BE49-F238E27FC236}">
                  <a16:creationId xmlns:a16="http://schemas.microsoft.com/office/drawing/2014/main" id="{00D6E549-1EDB-4087-A87E-246AD0B86307}"/>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9B59D2B6-7CA0-4DD1-ACF9-FE9B371E6A4B}"/>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D752C13A-0707-4DB7-BEE5-11C70CC4104C}"/>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164972041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0D51B9-A61A-4FDC-9E0F-E2A63E0E942C}"/>
              </a:ext>
              <a:ext uri="{C183D7F6-B498-43B3-948B-1728B52AA6E4}">
                <adec:decorative xmlns:adec="http://schemas.microsoft.com/office/drawing/2017/decorative" val="1"/>
              </a:ext>
            </a:extLst>
          </p:cNvPr>
          <p:cNvSpPr>
            <a:spLocks noGrp="1"/>
          </p:cNvSpPr>
          <p:nvPr>
            <p:ph type="pic" sz="quarter" idx="10" hasCustomPrompt="1"/>
          </p:nvPr>
        </p:nvSpPr>
        <p:spPr>
          <a:xfrm>
            <a:off x="5303838" y="0"/>
            <a:ext cx="6888162" cy="6858000"/>
          </a:xfrm>
          <a:solidFill>
            <a:schemeClr val="bg2">
              <a:lumMod val="90000"/>
            </a:schemeClr>
          </a:solidFill>
        </p:spPr>
        <p:txBody>
          <a:bodyPr/>
          <a:lstStyle>
            <a:lvl1pPr>
              <a:defRPr>
                <a:solidFill>
                  <a:schemeClr val="tx1">
                    <a:lumMod val="50000"/>
                    <a:lumOff val="50000"/>
                  </a:schemeClr>
                </a:solidFill>
              </a:defRPr>
            </a:lvl1pPr>
          </a:lstStyle>
          <a:p>
            <a:r>
              <a:rPr lang="de-DE"/>
              <a:t>Insert picture, edit alt text and send </a:t>
            </a:r>
            <a:r>
              <a:rPr lang="de-DE" err="1"/>
              <a:t>to</a:t>
            </a:r>
            <a:r>
              <a:rPr lang="de-DE"/>
              <a:t> back</a:t>
            </a:r>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93129"/>
            <a:ext cx="11386134" cy="2215991"/>
          </a:xfrm>
        </p:spPr>
        <p:txBody>
          <a:bodyPr wrap="square" lIns="36000" rIns="36000" bIns="0" anchor="b" anchorCtr="0">
            <a:spAutoFit/>
          </a:bodyPr>
          <a:lstStyle>
            <a:lvl1pPr algn="l">
              <a:lnSpc>
                <a:spcPct val="90000"/>
              </a:lnSpc>
              <a:defRPr sz="80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7046761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3 Full Picture">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B92814EB-708F-421C-9F3F-E5C7B767B62F}"/>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custGeom>
            <a:avLst/>
            <a:gdLst>
              <a:gd name="connsiteX0" fmla="*/ 10205289 w 12192000"/>
              <a:gd name="connsiteY0" fmla="*/ 966629 h 6858000"/>
              <a:gd name="connsiteX1" fmla="*/ 10155045 w 12192000"/>
              <a:gd name="connsiteY1" fmla="*/ 1089100 h 6858000"/>
              <a:gd name="connsiteX2" fmla="*/ 10129923 w 12192000"/>
              <a:gd name="connsiteY2" fmla="*/ 1057697 h 6858000"/>
              <a:gd name="connsiteX3" fmla="*/ 10205289 w 12192000"/>
              <a:gd name="connsiteY3" fmla="*/ 966629 h 6858000"/>
              <a:gd name="connsiteX4" fmla="*/ 10359163 w 12192000"/>
              <a:gd name="connsiteY4" fmla="*/ 768791 h 6858000"/>
              <a:gd name="connsiteX5" fmla="*/ 10381145 w 12192000"/>
              <a:gd name="connsiteY5" fmla="*/ 803334 h 6858000"/>
              <a:gd name="connsiteX6" fmla="*/ 10330900 w 12192000"/>
              <a:gd name="connsiteY6" fmla="*/ 875561 h 6858000"/>
              <a:gd name="connsiteX7" fmla="*/ 10359163 w 12192000"/>
              <a:gd name="connsiteY7" fmla="*/ 768791 h 6858000"/>
              <a:gd name="connsiteX8" fmla="*/ 11203898 w 12192000"/>
              <a:gd name="connsiteY8" fmla="*/ 658881 h 6858000"/>
              <a:gd name="connsiteX9" fmla="*/ 11178776 w 12192000"/>
              <a:gd name="connsiteY9" fmla="*/ 684003 h 6858000"/>
              <a:gd name="connsiteX10" fmla="*/ 11203898 w 12192000"/>
              <a:gd name="connsiteY10" fmla="*/ 709126 h 6858000"/>
              <a:gd name="connsiteX11" fmla="*/ 11229020 w 12192000"/>
              <a:gd name="connsiteY11" fmla="*/ 684003 h 6858000"/>
              <a:gd name="connsiteX12" fmla="*/ 11203898 w 12192000"/>
              <a:gd name="connsiteY12" fmla="*/ 658881 h 6858000"/>
              <a:gd name="connsiteX13" fmla="*/ 10842765 w 12192000"/>
              <a:gd name="connsiteY13" fmla="*/ 646320 h 6858000"/>
              <a:gd name="connsiteX14" fmla="*/ 10817643 w 12192000"/>
              <a:gd name="connsiteY14" fmla="*/ 674583 h 6858000"/>
              <a:gd name="connsiteX15" fmla="*/ 10842765 w 12192000"/>
              <a:gd name="connsiteY15" fmla="*/ 699705 h 6858000"/>
              <a:gd name="connsiteX16" fmla="*/ 10867887 w 12192000"/>
              <a:gd name="connsiteY16" fmla="*/ 671442 h 6858000"/>
              <a:gd name="connsiteX17" fmla="*/ 10842765 w 12192000"/>
              <a:gd name="connsiteY17" fmla="*/ 646320 h 6858000"/>
              <a:gd name="connsiteX18" fmla="*/ 9570952 w 12192000"/>
              <a:gd name="connsiteY18" fmla="*/ 621198 h 6858000"/>
              <a:gd name="connsiteX19" fmla="*/ 9420219 w 12192000"/>
              <a:gd name="connsiteY19" fmla="*/ 806475 h 6858000"/>
              <a:gd name="connsiteX20" fmla="*/ 9545830 w 12192000"/>
              <a:gd name="connsiteY20" fmla="*/ 969769 h 6858000"/>
              <a:gd name="connsiteX21" fmla="*/ 9665161 w 12192000"/>
              <a:gd name="connsiteY21" fmla="*/ 894402 h 6858000"/>
              <a:gd name="connsiteX22" fmla="*/ 9724826 w 12192000"/>
              <a:gd name="connsiteY22" fmla="*/ 954068 h 6858000"/>
              <a:gd name="connsiteX23" fmla="*/ 9797053 w 12192000"/>
              <a:gd name="connsiteY23" fmla="*/ 900683 h 6858000"/>
              <a:gd name="connsiteX24" fmla="*/ 9847297 w 12192000"/>
              <a:gd name="connsiteY24" fmla="*/ 954068 h 6858000"/>
              <a:gd name="connsiteX25" fmla="*/ 9894401 w 12192000"/>
              <a:gd name="connsiteY25" fmla="*/ 928946 h 6858000"/>
              <a:gd name="connsiteX26" fmla="*/ 9947786 w 12192000"/>
              <a:gd name="connsiteY26" fmla="*/ 1092240 h 6858000"/>
              <a:gd name="connsiteX27" fmla="*/ 9935225 w 12192000"/>
              <a:gd name="connsiteY27" fmla="*/ 957208 h 6858000"/>
              <a:gd name="connsiteX28" fmla="*/ 9985470 w 12192000"/>
              <a:gd name="connsiteY28" fmla="*/ 775072 h 6858000"/>
              <a:gd name="connsiteX29" fmla="*/ 10013732 w 12192000"/>
              <a:gd name="connsiteY29" fmla="*/ 828457 h 6858000"/>
              <a:gd name="connsiteX30" fmla="*/ 10007452 w 12192000"/>
              <a:gd name="connsiteY30" fmla="*/ 875561 h 6858000"/>
              <a:gd name="connsiteX31" fmla="*/ 9944646 w 12192000"/>
              <a:gd name="connsiteY31" fmla="*/ 935226 h 6858000"/>
              <a:gd name="connsiteX32" fmla="*/ 9969768 w 12192000"/>
              <a:gd name="connsiteY32" fmla="*/ 954068 h 6858000"/>
              <a:gd name="connsiteX33" fmla="*/ 10045135 w 12192000"/>
              <a:gd name="connsiteY33" fmla="*/ 878701 h 6858000"/>
              <a:gd name="connsiteX34" fmla="*/ 10092239 w 12192000"/>
              <a:gd name="connsiteY34" fmla="*/ 844158 h 6858000"/>
              <a:gd name="connsiteX35" fmla="*/ 10092239 w 12192000"/>
              <a:gd name="connsiteY35" fmla="*/ 859859 h 6858000"/>
              <a:gd name="connsiteX36" fmla="*/ 10148764 w 12192000"/>
              <a:gd name="connsiteY36" fmla="*/ 938366 h 6858000"/>
              <a:gd name="connsiteX37" fmla="*/ 10208430 w 12192000"/>
              <a:gd name="connsiteY37" fmla="*/ 891262 h 6858000"/>
              <a:gd name="connsiteX38" fmla="*/ 10211570 w 12192000"/>
              <a:gd name="connsiteY38" fmla="*/ 935226 h 6858000"/>
              <a:gd name="connsiteX39" fmla="*/ 10098520 w 12192000"/>
              <a:gd name="connsiteY39" fmla="*/ 1057697 h 6858000"/>
              <a:gd name="connsiteX40" fmla="*/ 10158185 w 12192000"/>
              <a:gd name="connsiteY40" fmla="*/ 1120503 h 6858000"/>
              <a:gd name="connsiteX41" fmla="*/ 10252393 w 12192000"/>
              <a:gd name="connsiteY41" fmla="*/ 947787 h 6858000"/>
              <a:gd name="connsiteX42" fmla="*/ 10315199 w 12192000"/>
              <a:gd name="connsiteY42" fmla="*/ 919525 h 6858000"/>
              <a:gd name="connsiteX43" fmla="*/ 10381145 w 12192000"/>
              <a:gd name="connsiteY43" fmla="*/ 954068 h 6858000"/>
              <a:gd name="connsiteX44" fmla="*/ 10481634 w 12192000"/>
              <a:gd name="connsiteY44" fmla="*/ 884982 h 6858000"/>
              <a:gd name="connsiteX45" fmla="*/ 10513037 w 12192000"/>
              <a:gd name="connsiteY45" fmla="*/ 954068 h 6858000"/>
              <a:gd name="connsiteX46" fmla="*/ 10578983 w 12192000"/>
              <a:gd name="connsiteY46" fmla="*/ 778212 h 6858000"/>
              <a:gd name="connsiteX47" fmla="*/ 10632367 w 12192000"/>
              <a:gd name="connsiteY47" fmla="*/ 969769 h 6858000"/>
              <a:gd name="connsiteX48" fmla="*/ 10704594 w 12192000"/>
              <a:gd name="connsiteY48" fmla="*/ 800194 h 6858000"/>
              <a:gd name="connsiteX49" fmla="*/ 10767400 w 12192000"/>
              <a:gd name="connsiteY49" fmla="*/ 954068 h 6858000"/>
              <a:gd name="connsiteX50" fmla="*/ 10830205 w 12192000"/>
              <a:gd name="connsiteY50" fmla="*/ 866140 h 6858000"/>
              <a:gd name="connsiteX51" fmla="*/ 10893011 w 12192000"/>
              <a:gd name="connsiteY51" fmla="*/ 954068 h 6858000"/>
              <a:gd name="connsiteX52" fmla="*/ 10949536 w 12192000"/>
              <a:gd name="connsiteY52" fmla="*/ 900683 h 6858000"/>
              <a:gd name="connsiteX53" fmla="*/ 10980939 w 12192000"/>
              <a:gd name="connsiteY53" fmla="*/ 954068 h 6858000"/>
              <a:gd name="connsiteX54" fmla="*/ 11059446 w 12192000"/>
              <a:gd name="connsiteY54" fmla="*/ 778212 h 6858000"/>
              <a:gd name="connsiteX55" fmla="*/ 11144233 w 12192000"/>
              <a:gd name="connsiteY55" fmla="*/ 954068 h 6858000"/>
              <a:gd name="connsiteX56" fmla="*/ 11197618 w 12192000"/>
              <a:gd name="connsiteY56" fmla="*/ 894402 h 6858000"/>
              <a:gd name="connsiteX57" fmla="*/ 11244722 w 12192000"/>
              <a:gd name="connsiteY57" fmla="*/ 954068 h 6858000"/>
              <a:gd name="connsiteX58" fmla="*/ 11272985 w 12192000"/>
              <a:gd name="connsiteY58" fmla="*/ 938366 h 6858000"/>
              <a:gd name="connsiteX59" fmla="*/ 11225881 w 12192000"/>
              <a:gd name="connsiteY59" fmla="*/ 784493 h 6858000"/>
              <a:gd name="connsiteX60" fmla="*/ 11207039 w 12192000"/>
              <a:gd name="connsiteY60" fmla="*/ 740529 h 6858000"/>
              <a:gd name="connsiteX61" fmla="*/ 11188197 w 12192000"/>
              <a:gd name="connsiteY61" fmla="*/ 743669 h 6858000"/>
              <a:gd name="connsiteX62" fmla="*/ 11147374 w 12192000"/>
              <a:gd name="connsiteY62" fmla="*/ 913244 h 6858000"/>
              <a:gd name="connsiteX63" fmla="*/ 11062586 w 12192000"/>
              <a:gd name="connsiteY63" fmla="*/ 721687 h 6858000"/>
              <a:gd name="connsiteX64" fmla="*/ 10984079 w 12192000"/>
              <a:gd name="connsiteY64" fmla="*/ 875561 h 6858000"/>
              <a:gd name="connsiteX65" fmla="*/ 10977798 w 12192000"/>
              <a:gd name="connsiteY65" fmla="*/ 803334 h 6858000"/>
              <a:gd name="connsiteX66" fmla="*/ 10980939 w 12192000"/>
              <a:gd name="connsiteY66" fmla="*/ 765651 h 6858000"/>
              <a:gd name="connsiteX67" fmla="*/ 10943255 w 12192000"/>
              <a:gd name="connsiteY67" fmla="*/ 740529 h 6858000"/>
              <a:gd name="connsiteX68" fmla="*/ 10896151 w 12192000"/>
              <a:gd name="connsiteY68" fmla="*/ 916384 h 6858000"/>
              <a:gd name="connsiteX69" fmla="*/ 10858468 w 12192000"/>
              <a:gd name="connsiteY69" fmla="*/ 790773 h 6858000"/>
              <a:gd name="connsiteX70" fmla="*/ 10820784 w 12192000"/>
              <a:gd name="connsiteY70" fmla="*/ 740529 h 6858000"/>
              <a:gd name="connsiteX71" fmla="*/ 10773680 w 12192000"/>
              <a:gd name="connsiteY71" fmla="*/ 906964 h 6858000"/>
              <a:gd name="connsiteX72" fmla="*/ 10707734 w 12192000"/>
              <a:gd name="connsiteY72" fmla="*/ 740529 h 6858000"/>
              <a:gd name="connsiteX73" fmla="*/ 10638648 w 12192000"/>
              <a:gd name="connsiteY73" fmla="*/ 897543 h 6858000"/>
              <a:gd name="connsiteX74" fmla="*/ 10578983 w 12192000"/>
              <a:gd name="connsiteY74" fmla="*/ 721687 h 6858000"/>
              <a:gd name="connsiteX75" fmla="*/ 10516177 w 12192000"/>
              <a:gd name="connsiteY75" fmla="*/ 847298 h 6858000"/>
              <a:gd name="connsiteX76" fmla="*/ 10509897 w 12192000"/>
              <a:gd name="connsiteY76" fmla="*/ 847298 h 6858000"/>
              <a:gd name="connsiteX77" fmla="*/ 10509897 w 12192000"/>
              <a:gd name="connsiteY77" fmla="*/ 809615 h 6858000"/>
              <a:gd name="connsiteX78" fmla="*/ 10475353 w 12192000"/>
              <a:gd name="connsiteY78" fmla="*/ 737388 h 6858000"/>
              <a:gd name="connsiteX79" fmla="*/ 10387426 w 12192000"/>
              <a:gd name="connsiteY79" fmla="*/ 919525 h 6858000"/>
              <a:gd name="connsiteX80" fmla="*/ 10349742 w 12192000"/>
              <a:gd name="connsiteY80" fmla="*/ 903823 h 6858000"/>
              <a:gd name="connsiteX81" fmla="*/ 10425109 w 12192000"/>
              <a:gd name="connsiteY81" fmla="*/ 800194 h 6858000"/>
              <a:gd name="connsiteX82" fmla="*/ 10365444 w 12192000"/>
              <a:gd name="connsiteY82" fmla="*/ 740529 h 6858000"/>
              <a:gd name="connsiteX83" fmla="*/ 10286937 w 12192000"/>
              <a:gd name="connsiteY83" fmla="*/ 837877 h 6858000"/>
              <a:gd name="connsiteX84" fmla="*/ 10299498 w 12192000"/>
              <a:gd name="connsiteY84" fmla="*/ 900683 h 6858000"/>
              <a:gd name="connsiteX85" fmla="*/ 10249253 w 12192000"/>
              <a:gd name="connsiteY85" fmla="*/ 922665 h 6858000"/>
              <a:gd name="connsiteX86" fmla="*/ 10239832 w 12192000"/>
              <a:gd name="connsiteY86" fmla="*/ 784493 h 6858000"/>
              <a:gd name="connsiteX87" fmla="*/ 10202149 w 12192000"/>
              <a:gd name="connsiteY87" fmla="*/ 815895 h 6858000"/>
              <a:gd name="connsiteX88" fmla="*/ 10155045 w 12192000"/>
              <a:gd name="connsiteY88" fmla="*/ 897543 h 6858000"/>
              <a:gd name="connsiteX89" fmla="*/ 10133063 w 12192000"/>
              <a:gd name="connsiteY89" fmla="*/ 863000 h 6858000"/>
              <a:gd name="connsiteX90" fmla="*/ 10236692 w 12192000"/>
              <a:gd name="connsiteY90" fmla="*/ 762511 h 6858000"/>
              <a:gd name="connsiteX91" fmla="*/ 10202149 w 12192000"/>
              <a:gd name="connsiteY91" fmla="*/ 727968 h 6858000"/>
              <a:gd name="connsiteX92" fmla="*/ 10107941 w 12192000"/>
              <a:gd name="connsiteY92" fmla="*/ 784493 h 6858000"/>
              <a:gd name="connsiteX93" fmla="*/ 10051415 w 12192000"/>
              <a:gd name="connsiteY93" fmla="*/ 841018 h 6858000"/>
              <a:gd name="connsiteX94" fmla="*/ 10051415 w 12192000"/>
              <a:gd name="connsiteY94" fmla="*/ 825316 h 6858000"/>
              <a:gd name="connsiteX95" fmla="*/ 9985470 w 12192000"/>
              <a:gd name="connsiteY95" fmla="*/ 734248 h 6858000"/>
              <a:gd name="connsiteX96" fmla="*/ 9932085 w 12192000"/>
              <a:gd name="connsiteY96" fmla="*/ 775072 h 6858000"/>
              <a:gd name="connsiteX97" fmla="*/ 9910103 w 12192000"/>
              <a:gd name="connsiteY97" fmla="*/ 740529 h 6858000"/>
              <a:gd name="connsiteX98" fmla="*/ 9884981 w 12192000"/>
              <a:gd name="connsiteY98" fmla="*/ 746809 h 6858000"/>
              <a:gd name="connsiteX99" fmla="*/ 9891261 w 12192000"/>
              <a:gd name="connsiteY99" fmla="*/ 812755 h 6858000"/>
              <a:gd name="connsiteX100" fmla="*/ 9850437 w 12192000"/>
              <a:gd name="connsiteY100" fmla="*/ 922665 h 6858000"/>
              <a:gd name="connsiteX101" fmla="*/ 9822175 w 12192000"/>
              <a:gd name="connsiteY101" fmla="*/ 800194 h 6858000"/>
              <a:gd name="connsiteX102" fmla="*/ 9809614 w 12192000"/>
              <a:gd name="connsiteY102" fmla="*/ 797054 h 6858000"/>
              <a:gd name="connsiteX103" fmla="*/ 9781351 w 12192000"/>
              <a:gd name="connsiteY103" fmla="*/ 853579 h 6858000"/>
              <a:gd name="connsiteX104" fmla="*/ 9734247 w 12192000"/>
              <a:gd name="connsiteY104" fmla="*/ 919525 h 6858000"/>
              <a:gd name="connsiteX105" fmla="*/ 9709125 w 12192000"/>
              <a:gd name="connsiteY105" fmla="*/ 878701 h 6858000"/>
              <a:gd name="connsiteX106" fmla="*/ 9819035 w 12192000"/>
              <a:gd name="connsiteY106" fmla="*/ 778212 h 6858000"/>
              <a:gd name="connsiteX107" fmla="*/ 9784492 w 12192000"/>
              <a:gd name="connsiteY107" fmla="*/ 740529 h 6858000"/>
              <a:gd name="connsiteX108" fmla="*/ 9674582 w 12192000"/>
              <a:gd name="connsiteY108" fmla="*/ 825316 h 6858000"/>
              <a:gd name="connsiteX109" fmla="*/ 9555251 w 12192000"/>
              <a:gd name="connsiteY109" fmla="*/ 925805 h 6858000"/>
              <a:gd name="connsiteX110" fmla="*/ 9473604 w 12192000"/>
              <a:gd name="connsiteY110" fmla="*/ 800194 h 6858000"/>
              <a:gd name="connsiteX111" fmla="*/ 9567812 w 12192000"/>
              <a:gd name="connsiteY111" fmla="*/ 655741 h 6858000"/>
              <a:gd name="connsiteX112" fmla="*/ 9608636 w 12192000"/>
              <a:gd name="connsiteY112" fmla="*/ 721687 h 6858000"/>
              <a:gd name="connsiteX113" fmla="*/ 9655740 w 12192000"/>
              <a:gd name="connsiteY113" fmla="*/ 687144 h 6858000"/>
              <a:gd name="connsiteX114" fmla="*/ 9570952 w 12192000"/>
              <a:gd name="connsiteY114" fmla="*/ 621198 h 6858000"/>
              <a:gd name="connsiteX115" fmla="*/ 11503938 w 12192000"/>
              <a:gd name="connsiteY115" fmla="*/ 612538 h 6858000"/>
              <a:gd name="connsiteX116" fmla="*/ 11291551 w 12192000"/>
              <a:gd name="connsiteY116" fmla="*/ 832051 h 6858000"/>
              <a:gd name="connsiteX117" fmla="*/ 11365123 w 12192000"/>
              <a:gd name="connsiteY117" fmla="*/ 940418 h 6858000"/>
              <a:gd name="connsiteX118" fmla="*/ 11440083 w 12192000"/>
              <a:gd name="connsiteY118" fmla="*/ 941808 h 6858000"/>
              <a:gd name="connsiteX119" fmla="*/ 11444304 w 12192000"/>
              <a:gd name="connsiteY119" fmla="*/ 939708 h 6858000"/>
              <a:gd name="connsiteX120" fmla="*/ 11445324 w 12192000"/>
              <a:gd name="connsiteY120" fmla="*/ 939542 h 6858000"/>
              <a:gd name="connsiteX121" fmla="*/ 11475268 w 12192000"/>
              <a:gd name="connsiteY121" fmla="*/ 924644 h 6858000"/>
              <a:gd name="connsiteX122" fmla="*/ 11494474 w 12192000"/>
              <a:gd name="connsiteY122" fmla="*/ 907542 h 6858000"/>
              <a:gd name="connsiteX123" fmla="*/ 11488753 w 12192000"/>
              <a:gd name="connsiteY123" fmla="*/ 926162 h 6858000"/>
              <a:gd name="connsiteX124" fmla="*/ 11464846 w 12192000"/>
              <a:gd name="connsiteY124" fmla="*/ 951842 h 6858000"/>
              <a:gd name="connsiteX125" fmla="*/ 11432834 w 12192000"/>
              <a:gd name="connsiteY125" fmla="*/ 964214 h 6858000"/>
              <a:gd name="connsiteX126" fmla="*/ 11433416 w 12192000"/>
              <a:gd name="connsiteY126" fmla="*/ 964508 h 6858000"/>
              <a:gd name="connsiteX127" fmla="*/ 11427416 w 12192000"/>
              <a:gd name="connsiteY127" fmla="*/ 966826 h 6858000"/>
              <a:gd name="connsiteX128" fmla="*/ 11478812 w 12192000"/>
              <a:gd name="connsiteY128" fmla="*/ 980728 h 6858000"/>
              <a:gd name="connsiteX129" fmla="*/ 11601049 w 12192000"/>
              <a:gd name="connsiteY129" fmla="*/ 940412 h 6858000"/>
              <a:gd name="connsiteX130" fmla="*/ 11600229 w 12192000"/>
              <a:gd name="connsiteY130" fmla="*/ 940299 h 6858000"/>
              <a:gd name="connsiteX131" fmla="*/ 11604054 w 12192000"/>
              <a:gd name="connsiteY131" fmla="*/ 938167 h 6858000"/>
              <a:gd name="connsiteX132" fmla="*/ 11561078 w 12192000"/>
              <a:gd name="connsiteY132" fmla="*/ 923772 h 6858000"/>
              <a:gd name="connsiteX133" fmla="*/ 11546930 w 12192000"/>
              <a:gd name="connsiteY133" fmla="*/ 891807 h 6858000"/>
              <a:gd name="connsiteX134" fmla="*/ 11567885 w 12192000"/>
              <a:gd name="connsiteY134" fmla="*/ 908611 h 6858000"/>
              <a:gd name="connsiteX135" fmla="*/ 11601049 w 12192000"/>
              <a:gd name="connsiteY135" fmla="*/ 915389 h 6858000"/>
              <a:gd name="connsiteX136" fmla="*/ 11650104 w 12192000"/>
              <a:gd name="connsiteY136" fmla="*/ 900067 h 6858000"/>
              <a:gd name="connsiteX137" fmla="*/ 11650828 w 12192000"/>
              <a:gd name="connsiteY137" fmla="*/ 899169 h 6858000"/>
              <a:gd name="connsiteX138" fmla="*/ 11652427 w 12192000"/>
              <a:gd name="connsiteY138" fmla="*/ 898382 h 6858000"/>
              <a:gd name="connsiteX139" fmla="*/ 11683608 w 12192000"/>
              <a:gd name="connsiteY139" fmla="*/ 859705 h 6858000"/>
              <a:gd name="connsiteX140" fmla="*/ 11690343 w 12192000"/>
              <a:gd name="connsiteY140" fmla="*/ 825792 h 6858000"/>
              <a:gd name="connsiteX141" fmla="*/ 11690350 w 12192000"/>
              <a:gd name="connsiteY141" fmla="*/ 825831 h 6858000"/>
              <a:gd name="connsiteX142" fmla="*/ 11690350 w 12192000"/>
              <a:gd name="connsiteY142" fmla="*/ 825754 h 6858000"/>
              <a:gd name="connsiteX143" fmla="*/ 11690350 w 12192000"/>
              <a:gd name="connsiteY143" fmla="*/ 823091 h 6858000"/>
              <a:gd name="connsiteX144" fmla="*/ 11623276 w 12192000"/>
              <a:gd name="connsiteY144" fmla="*/ 684719 h 6858000"/>
              <a:gd name="connsiteX145" fmla="*/ 11573655 w 12192000"/>
              <a:gd name="connsiteY145" fmla="*/ 647215 h 6858000"/>
              <a:gd name="connsiteX146" fmla="*/ 11570681 w 12192000"/>
              <a:gd name="connsiteY146" fmla="*/ 645708 h 6858000"/>
              <a:gd name="connsiteX147" fmla="*/ 11570221 w 12192000"/>
              <a:gd name="connsiteY147" fmla="*/ 645361 h 6858000"/>
              <a:gd name="connsiteX148" fmla="*/ 11513655 w 12192000"/>
              <a:gd name="connsiteY148" fmla="*/ 616706 h 6858000"/>
              <a:gd name="connsiteX149" fmla="*/ 11503938 w 12192000"/>
              <a:gd name="connsiteY149" fmla="*/ 612538 h 6858000"/>
              <a:gd name="connsiteX150" fmla="*/ 0 w 12192000"/>
              <a:gd name="connsiteY150" fmla="*/ 0 h 6858000"/>
              <a:gd name="connsiteX151" fmla="*/ 12192000 w 12192000"/>
              <a:gd name="connsiteY151" fmla="*/ 0 h 6858000"/>
              <a:gd name="connsiteX152" fmla="*/ 12192000 w 12192000"/>
              <a:gd name="connsiteY152" fmla="*/ 6858000 h 6858000"/>
              <a:gd name="connsiteX153" fmla="*/ 0 w 12192000"/>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2000" h="6858000">
                <a:moveTo>
                  <a:pt x="10205289" y="966629"/>
                </a:moveTo>
                <a:cubicBezTo>
                  <a:pt x="10205289" y="1067118"/>
                  <a:pt x="10180167" y="1089100"/>
                  <a:pt x="10155045" y="1089100"/>
                </a:cubicBezTo>
                <a:cubicBezTo>
                  <a:pt x="10139343" y="1089100"/>
                  <a:pt x="10129923" y="1073399"/>
                  <a:pt x="10129923" y="1057697"/>
                </a:cubicBezTo>
                <a:cubicBezTo>
                  <a:pt x="10129923" y="1013733"/>
                  <a:pt x="10164466" y="988611"/>
                  <a:pt x="10205289" y="966629"/>
                </a:cubicBezTo>
                <a:close/>
                <a:moveTo>
                  <a:pt x="10359163" y="768791"/>
                </a:moveTo>
                <a:cubicBezTo>
                  <a:pt x="10374864" y="768791"/>
                  <a:pt x="10384285" y="781352"/>
                  <a:pt x="10381145" y="803334"/>
                </a:cubicBezTo>
                <a:cubicBezTo>
                  <a:pt x="10378005" y="828457"/>
                  <a:pt x="10362303" y="853579"/>
                  <a:pt x="10330900" y="875561"/>
                </a:cubicBezTo>
                <a:cubicBezTo>
                  <a:pt x="10318339" y="828457"/>
                  <a:pt x="10327760" y="768791"/>
                  <a:pt x="10359163" y="768791"/>
                </a:cubicBezTo>
                <a:close/>
                <a:moveTo>
                  <a:pt x="11203898" y="658881"/>
                </a:moveTo>
                <a:cubicBezTo>
                  <a:pt x="11191337" y="658881"/>
                  <a:pt x="11178776" y="671442"/>
                  <a:pt x="11178776" y="684003"/>
                </a:cubicBezTo>
                <a:cubicBezTo>
                  <a:pt x="11181916" y="696564"/>
                  <a:pt x="11191337" y="709126"/>
                  <a:pt x="11203898" y="709126"/>
                </a:cubicBezTo>
                <a:cubicBezTo>
                  <a:pt x="11216459" y="709126"/>
                  <a:pt x="11229020" y="696564"/>
                  <a:pt x="11229020" y="684003"/>
                </a:cubicBezTo>
                <a:cubicBezTo>
                  <a:pt x="11229020" y="668302"/>
                  <a:pt x="11219600" y="658881"/>
                  <a:pt x="11203898" y="658881"/>
                </a:cubicBezTo>
                <a:close/>
                <a:moveTo>
                  <a:pt x="10842765" y="646320"/>
                </a:moveTo>
                <a:cubicBezTo>
                  <a:pt x="10827064" y="646320"/>
                  <a:pt x="10817643" y="658881"/>
                  <a:pt x="10817643" y="674583"/>
                </a:cubicBezTo>
                <a:cubicBezTo>
                  <a:pt x="10817643" y="690284"/>
                  <a:pt x="10830204" y="702845"/>
                  <a:pt x="10842765" y="699705"/>
                </a:cubicBezTo>
                <a:cubicBezTo>
                  <a:pt x="10858467" y="699705"/>
                  <a:pt x="10867887" y="687144"/>
                  <a:pt x="10867887" y="671442"/>
                </a:cubicBezTo>
                <a:cubicBezTo>
                  <a:pt x="10867887" y="655741"/>
                  <a:pt x="10858467" y="646320"/>
                  <a:pt x="10842765" y="646320"/>
                </a:cubicBezTo>
                <a:close/>
                <a:moveTo>
                  <a:pt x="9570952" y="621198"/>
                </a:moveTo>
                <a:cubicBezTo>
                  <a:pt x="9492445" y="621198"/>
                  <a:pt x="9420219" y="702845"/>
                  <a:pt x="9420219" y="806475"/>
                </a:cubicBezTo>
                <a:cubicBezTo>
                  <a:pt x="9420219" y="906964"/>
                  <a:pt x="9470463" y="969769"/>
                  <a:pt x="9545830" y="969769"/>
                </a:cubicBezTo>
                <a:cubicBezTo>
                  <a:pt x="9592934" y="969769"/>
                  <a:pt x="9636898" y="944647"/>
                  <a:pt x="9665161" y="894402"/>
                </a:cubicBezTo>
                <a:cubicBezTo>
                  <a:pt x="9671441" y="935226"/>
                  <a:pt x="9702844" y="954068"/>
                  <a:pt x="9724826" y="954068"/>
                </a:cubicBezTo>
                <a:cubicBezTo>
                  <a:pt x="9759369" y="954068"/>
                  <a:pt x="9784492" y="932086"/>
                  <a:pt x="9797053" y="900683"/>
                </a:cubicBezTo>
                <a:cubicBezTo>
                  <a:pt x="9803333" y="932086"/>
                  <a:pt x="9822175" y="954068"/>
                  <a:pt x="9847297" y="954068"/>
                </a:cubicBezTo>
                <a:cubicBezTo>
                  <a:pt x="9866139" y="954068"/>
                  <a:pt x="9881840" y="944647"/>
                  <a:pt x="9894401" y="928946"/>
                </a:cubicBezTo>
                <a:cubicBezTo>
                  <a:pt x="9891261" y="1035715"/>
                  <a:pt x="9884981" y="1104801"/>
                  <a:pt x="9947786" y="1092240"/>
                </a:cubicBezTo>
                <a:cubicBezTo>
                  <a:pt x="9938365" y="1060837"/>
                  <a:pt x="9935225" y="1007453"/>
                  <a:pt x="9935225" y="957208"/>
                </a:cubicBezTo>
                <a:cubicBezTo>
                  <a:pt x="9935225" y="822176"/>
                  <a:pt x="9957207" y="775072"/>
                  <a:pt x="9985470" y="775072"/>
                </a:cubicBezTo>
                <a:cubicBezTo>
                  <a:pt x="10007452" y="775072"/>
                  <a:pt x="10013732" y="800194"/>
                  <a:pt x="10013732" y="828457"/>
                </a:cubicBezTo>
                <a:cubicBezTo>
                  <a:pt x="10013732" y="844158"/>
                  <a:pt x="10013732" y="859859"/>
                  <a:pt x="10007452" y="875561"/>
                </a:cubicBezTo>
                <a:cubicBezTo>
                  <a:pt x="9972908" y="897543"/>
                  <a:pt x="9944646" y="913244"/>
                  <a:pt x="9944646" y="935226"/>
                </a:cubicBezTo>
                <a:cubicBezTo>
                  <a:pt x="9944646" y="954068"/>
                  <a:pt x="9957207" y="954068"/>
                  <a:pt x="9969768" y="954068"/>
                </a:cubicBezTo>
                <a:cubicBezTo>
                  <a:pt x="9994890" y="954068"/>
                  <a:pt x="10029433" y="928946"/>
                  <a:pt x="10045135" y="878701"/>
                </a:cubicBezTo>
                <a:cubicBezTo>
                  <a:pt x="10060836" y="869280"/>
                  <a:pt x="10076538" y="859859"/>
                  <a:pt x="10092239" y="844158"/>
                </a:cubicBezTo>
                <a:cubicBezTo>
                  <a:pt x="10092239" y="850439"/>
                  <a:pt x="10092239" y="853579"/>
                  <a:pt x="10092239" y="859859"/>
                </a:cubicBezTo>
                <a:cubicBezTo>
                  <a:pt x="10092239" y="910104"/>
                  <a:pt x="10114221" y="938366"/>
                  <a:pt x="10148764" y="938366"/>
                </a:cubicBezTo>
                <a:cubicBezTo>
                  <a:pt x="10177027" y="938366"/>
                  <a:pt x="10195868" y="919525"/>
                  <a:pt x="10208430" y="891262"/>
                </a:cubicBezTo>
                <a:cubicBezTo>
                  <a:pt x="10208430" y="906964"/>
                  <a:pt x="10208430" y="922665"/>
                  <a:pt x="10211570" y="935226"/>
                </a:cubicBezTo>
                <a:cubicBezTo>
                  <a:pt x="10158185" y="960348"/>
                  <a:pt x="10098520" y="985471"/>
                  <a:pt x="10098520" y="1057697"/>
                </a:cubicBezTo>
                <a:cubicBezTo>
                  <a:pt x="10098520" y="1095380"/>
                  <a:pt x="10123642" y="1120503"/>
                  <a:pt x="10158185" y="1120503"/>
                </a:cubicBezTo>
                <a:cubicBezTo>
                  <a:pt x="10233552" y="1120503"/>
                  <a:pt x="10252393" y="1041996"/>
                  <a:pt x="10252393" y="947787"/>
                </a:cubicBezTo>
                <a:cubicBezTo>
                  <a:pt x="10277516" y="938366"/>
                  <a:pt x="10296357" y="928946"/>
                  <a:pt x="10315199" y="919525"/>
                </a:cubicBezTo>
                <a:cubicBezTo>
                  <a:pt x="10334041" y="941507"/>
                  <a:pt x="10359163" y="954068"/>
                  <a:pt x="10381145" y="954068"/>
                </a:cubicBezTo>
                <a:cubicBezTo>
                  <a:pt x="10425109" y="954068"/>
                  <a:pt x="10456512" y="932086"/>
                  <a:pt x="10481634" y="884982"/>
                </a:cubicBezTo>
                <a:cubicBezTo>
                  <a:pt x="10484774" y="919525"/>
                  <a:pt x="10494195" y="954068"/>
                  <a:pt x="10513037" y="954068"/>
                </a:cubicBezTo>
                <a:cubicBezTo>
                  <a:pt x="10547580" y="954068"/>
                  <a:pt x="10553860" y="778212"/>
                  <a:pt x="10578983" y="778212"/>
                </a:cubicBezTo>
                <a:cubicBezTo>
                  <a:pt x="10597824" y="778212"/>
                  <a:pt x="10582123" y="969769"/>
                  <a:pt x="10632367" y="969769"/>
                </a:cubicBezTo>
                <a:cubicBezTo>
                  <a:pt x="10676331" y="969769"/>
                  <a:pt x="10685752" y="800194"/>
                  <a:pt x="10704594" y="800194"/>
                </a:cubicBezTo>
                <a:cubicBezTo>
                  <a:pt x="10720295" y="800194"/>
                  <a:pt x="10720295" y="954068"/>
                  <a:pt x="10767400" y="954068"/>
                </a:cubicBezTo>
                <a:cubicBezTo>
                  <a:pt x="10789381" y="954068"/>
                  <a:pt x="10817644" y="925805"/>
                  <a:pt x="10830205" y="866140"/>
                </a:cubicBezTo>
                <a:cubicBezTo>
                  <a:pt x="10836486" y="903823"/>
                  <a:pt x="10855327" y="954068"/>
                  <a:pt x="10893011" y="954068"/>
                </a:cubicBezTo>
                <a:cubicBezTo>
                  <a:pt x="10914993" y="954068"/>
                  <a:pt x="10933834" y="932086"/>
                  <a:pt x="10949536" y="900683"/>
                </a:cubicBezTo>
                <a:cubicBezTo>
                  <a:pt x="10952676" y="932086"/>
                  <a:pt x="10962097" y="954068"/>
                  <a:pt x="10980939" y="954068"/>
                </a:cubicBezTo>
                <a:cubicBezTo>
                  <a:pt x="11024903" y="954068"/>
                  <a:pt x="11024903" y="778212"/>
                  <a:pt x="11059446" y="778212"/>
                </a:cubicBezTo>
                <a:cubicBezTo>
                  <a:pt x="11087708" y="778212"/>
                  <a:pt x="11078287" y="954068"/>
                  <a:pt x="11144233" y="954068"/>
                </a:cubicBezTo>
                <a:cubicBezTo>
                  <a:pt x="11175636" y="954068"/>
                  <a:pt x="11191337" y="928946"/>
                  <a:pt x="11197618" y="894402"/>
                </a:cubicBezTo>
                <a:cubicBezTo>
                  <a:pt x="11210179" y="944647"/>
                  <a:pt x="11229021" y="954068"/>
                  <a:pt x="11244722" y="954068"/>
                </a:cubicBezTo>
                <a:cubicBezTo>
                  <a:pt x="11254143" y="954068"/>
                  <a:pt x="11263564" y="950928"/>
                  <a:pt x="11272985" y="938366"/>
                </a:cubicBezTo>
                <a:cubicBezTo>
                  <a:pt x="11219600" y="916384"/>
                  <a:pt x="11225881" y="837877"/>
                  <a:pt x="11225881" y="784493"/>
                </a:cubicBezTo>
                <a:cubicBezTo>
                  <a:pt x="11225881" y="759370"/>
                  <a:pt x="11222740" y="740529"/>
                  <a:pt x="11207039" y="740529"/>
                </a:cubicBezTo>
                <a:cubicBezTo>
                  <a:pt x="11197618" y="740529"/>
                  <a:pt x="11194478" y="740529"/>
                  <a:pt x="11188197" y="743669"/>
                </a:cubicBezTo>
                <a:cubicBezTo>
                  <a:pt x="11194478" y="834737"/>
                  <a:pt x="11172496" y="913244"/>
                  <a:pt x="11147374" y="913244"/>
                </a:cubicBezTo>
                <a:cubicBezTo>
                  <a:pt x="11115971" y="913244"/>
                  <a:pt x="11131672" y="721687"/>
                  <a:pt x="11062586" y="721687"/>
                </a:cubicBezTo>
                <a:cubicBezTo>
                  <a:pt x="10999780" y="721687"/>
                  <a:pt x="10990359" y="875561"/>
                  <a:pt x="10984079" y="875561"/>
                </a:cubicBezTo>
                <a:cubicBezTo>
                  <a:pt x="10977798" y="875561"/>
                  <a:pt x="10977798" y="834737"/>
                  <a:pt x="10977798" y="803334"/>
                </a:cubicBezTo>
                <a:cubicBezTo>
                  <a:pt x="10980939" y="787633"/>
                  <a:pt x="10980939" y="775072"/>
                  <a:pt x="10980939" y="765651"/>
                </a:cubicBezTo>
                <a:cubicBezTo>
                  <a:pt x="10980939" y="749950"/>
                  <a:pt x="10974658" y="727968"/>
                  <a:pt x="10943255" y="740529"/>
                </a:cubicBezTo>
                <a:cubicBezTo>
                  <a:pt x="10943255" y="850439"/>
                  <a:pt x="10921273" y="916384"/>
                  <a:pt x="10896151" y="916384"/>
                </a:cubicBezTo>
                <a:cubicBezTo>
                  <a:pt x="10858468" y="916384"/>
                  <a:pt x="10858468" y="815895"/>
                  <a:pt x="10858468" y="790773"/>
                </a:cubicBezTo>
                <a:cubicBezTo>
                  <a:pt x="10858468" y="762511"/>
                  <a:pt x="10861608" y="727968"/>
                  <a:pt x="10820784" y="740529"/>
                </a:cubicBezTo>
                <a:cubicBezTo>
                  <a:pt x="10814504" y="834737"/>
                  <a:pt x="10789381" y="906964"/>
                  <a:pt x="10773680" y="906964"/>
                </a:cubicBezTo>
                <a:cubicBezTo>
                  <a:pt x="10754838" y="906964"/>
                  <a:pt x="10757979" y="740529"/>
                  <a:pt x="10707734" y="740529"/>
                </a:cubicBezTo>
                <a:cubicBezTo>
                  <a:pt x="10660630" y="740529"/>
                  <a:pt x="10648069" y="897543"/>
                  <a:pt x="10638648" y="897543"/>
                </a:cubicBezTo>
                <a:cubicBezTo>
                  <a:pt x="10622947" y="897543"/>
                  <a:pt x="10644929" y="721687"/>
                  <a:pt x="10578983" y="721687"/>
                </a:cubicBezTo>
                <a:cubicBezTo>
                  <a:pt x="10544440" y="721687"/>
                  <a:pt x="10531879" y="781352"/>
                  <a:pt x="10516177" y="847298"/>
                </a:cubicBezTo>
                <a:cubicBezTo>
                  <a:pt x="10513037" y="859859"/>
                  <a:pt x="10509897" y="859859"/>
                  <a:pt x="10509897" y="847298"/>
                </a:cubicBezTo>
                <a:cubicBezTo>
                  <a:pt x="10509897" y="834737"/>
                  <a:pt x="10509897" y="822176"/>
                  <a:pt x="10509897" y="809615"/>
                </a:cubicBezTo>
                <a:cubicBezTo>
                  <a:pt x="10525598" y="743669"/>
                  <a:pt x="10506756" y="718547"/>
                  <a:pt x="10475353" y="737388"/>
                </a:cubicBezTo>
                <a:cubicBezTo>
                  <a:pt x="10484774" y="859859"/>
                  <a:pt x="10428249" y="919525"/>
                  <a:pt x="10387426" y="919525"/>
                </a:cubicBezTo>
                <a:cubicBezTo>
                  <a:pt x="10371724" y="919525"/>
                  <a:pt x="10359163" y="913244"/>
                  <a:pt x="10349742" y="903823"/>
                </a:cubicBezTo>
                <a:cubicBezTo>
                  <a:pt x="10399987" y="872421"/>
                  <a:pt x="10425109" y="834737"/>
                  <a:pt x="10425109" y="800194"/>
                </a:cubicBezTo>
                <a:cubicBezTo>
                  <a:pt x="10425109" y="762511"/>
                  <a:pt x="10403127" y="740529"/>
                  <a:pt x="10365444" y="740529"/>
                </a:cubicBezTo>
                <a:cubicBezTo>
                  <a:pt x="10315199" y="740529"/>
                  <a:pt x="10286937" y="793913"/>
                  <a:pt x="10286937" y="837877"/>
                </a:cubicBezTo>
                <a:cubicBezTo>
                  <a:pt x="10286937" y="863000"/>
                  <a:pt x="10290077" y="881841"/>
                  <a:pt x="10299498" y="900683"/>
                </a:cubicBezTo>
                <a:cubicBezTo>
                  <a:pt x="10280656" y="910104"/>
                  <a:pt x="10264955" y="916384"/>
                  <a:pt x="10249253" y="922665"/>
                </a:cubicBezTo>
                <a:cubicBezTo>
                  <a:pt x="10249253" y="875561"/>
                  <a:pt x="10242973" y="828457"/>
                  <a:pt x="10239832" y="784493"/>
                </a:cubicBezTo>
                <a:cubicBezTo>
                  <a:pt x="10211570" y="778212"/>
                  <a:pt x="10205289" y="790773"/>
                  <a:pt x="10202149" y="815895"/>
                </a:cubicBezTo>
                <a:cubicBezTo>
                  <a:pt x="10192728" y="863000"/>
                  <a:pt x="10173886" y="897543"/>
                  <a:pt x="10155045" y="897543"/>
                </a:cubicBezTo>
                <a:cubicBezTo>
                  <a:pt x="10142484" y="897543"/>
                  <a:pt x="10133063" y="881841"/>
                  <a:pt x="10133063" y="863000"/>
                </a:cubicBezTo>
                <a:cubicBezTo>
                  <a:pt x="10126782" y="775072"/>
                  <a:pt x="10199009" y="749950"/>
                  <a:pt x="10236692" y="762511"/>
                </a:cubicBezTo>
                <a:cubicBezTo>
                  <a:pt x="10242973" y="743669"/>
                  <a:pt x="10236692" y="727968"/>
                  <a:pt x="10202149" y="727968"/>
                </a:cubicBezTo>
                <a:cubicBezTo>
                  <a:pt x="10161325" y="727968"/>
                  <a:pt x="10129923" y="753090"/>
                  <a:pt x="10107941" y="784493"/>
                </a:cubicBezTo>
                <a:cubicBezTo>
                  <a:pt x="10092239" y="806475"/>
                  <a:pt x="10076538" y="822176"/>
                  <a:pt x="10051415" y="841018"/>
                </a:cubicBezTo>
                <a:cubicBezTo>
                  <a:pt x="10051415" y="834737"/>
                  <a:pt x="10051415" y="831597"/>
                  <a:pt x="10051415" y="825316"/>
                </a:cubicBezTo>
                <a:cubicBezTo>
                  <a:pt x="10051415" y="762511"/>
                  <a:pt x="10016872" y="734248"/>
                  <a:pt x="9985470" y="734248"/>
                </a:cubicBezTo>
                <a:cubicBezTo>
                  <a:pt x="9957207" y="734248"/>
                  <a:pt x="9941506" y="749950"/>
                  <a:pt x="9932085" y="775072"/>
                </a:cubicBezTo>
                <a:cubicBezTo>
                  <a:pt x="9928945" y="753090"/>
                  <a:pt x="9925804" y="740529"/>
                  <a:pt x="9910103" y="740529"/>
                </a:cubicBezTo>
                <a:cubicBezTo>
                  <a:pt x="9903822" y="740529"/>
                  <a:pt x="9894401" y="743669"/>
                  <a:pt x="9884981" y="746809"/>
                </a:cubicBezTo>
                <a:cubicBezTo>
                  <a:pt x="9888121" y="759370"/>
                  <a:pt x="9891261" y="790773"/>
                  <a:pt x="9891261" y="812755"/>
                </a:cubicBezTo>
                <a:cubicBezTo>
                  <a:pt x="9891261" y="888122"/>
                  <a:pt x="9869279" y="922665"/>
                  <a:pt x="9850437" y="922665"/>
                </a:cubicBezTo>
                <a:cubicBezTo>
                  <a:pt x="9825315" y="922665"/>
                  <a:pt x="9822175" y="834737"/>
                  <a:pt x="9822175" y="800194"/>
                </a:cubicBezTo>
                <a:cubicBezTo>
                  <a:pt x="9819035" y="800194"/>
                  <a:pt x="9815894" y="797054"/>
                  <a:pt x="9809614" y="797054"/>
                </a:cubicBezTo>
                <a:cubicBezTo>
                  <a:pt x="9787632" y="797054"/>
                  <a:pt x="9784492" y="825316"/>
                  <a:pt x="9781351" y="853579"/>
                </a:cubicBezTo>
                <a:cubicBezTo>
                  <a:pt x="9775071" y="881841"/>
                  <a:pt x="9759369" y="919525"/>
                  <a:pt x="9734247" y="919525"/>
                </a:cubicBezTo>
                <a:cubicBezTo>
                  <a:pt x="9718546" y="919525"/>
                  <a:pt x="9709125" y="903823"/>
                  <a:pt x="9709125" y="878701"/>
                </a:cubicBezTo>
                <a:cubicBezTo>
                  <a:pt x="9702844" y="822176"/>
                  <a:pt x="9749949" y="759370"/>
                  <a:pt x="9819035" y="778212"/>
                </a:cubicBezTo>
                <a:cubicBezTo>
                  <a:pt x="9825315" y="759370"/>
                  <a:pt x="9812754" y="740529"/>
                  <a:pt x="9784492" y="740529"/>
                </a:cubicBezTo>
                <a:cubicBezTo>
                  <a:pt x="9734247" y="740529"/>
                  <a:pt x="9690283" y="781352"/>
                  <a:pt x="9674582" y="825316"/>
                </a:cubicBezTo>
                <a:cubicBezTo>
                  <a:pt x="9655740" y="866140"/>
                  <a:pt x="9621197" y="925805"/>
                  <a:pt x="9555251" y="925805"/>
                </a:cubicBezTo>
                <a:cubicBezTo>
                  <a:pt x="9508147" y="925805"/>
                  <a:pt x="9473604" y="884982"/>
                  <a:pt x="9473604" y="800194"/>
                </a:cubicBezTo>
                <a:cubicBezTo>
                  <a:pt x="9473604" y="727968"/>
                  <a:pt x="9520708" y="655741"/>
                  <a:pt x="9567812" y="655741"/>
                </a:cubicBezTo>
                <a:cubicBezTo>
                  <a:pt x="9602355" y="655741"/>
                  <a:pt x="9611776" y="690284"/>
                  <a:pt x="9608636" y="721687"/>
                </a:cubicBezTo>
                <a:cubicBezTo>
                  <a:pt x="9627478" y="737388"/>
                  <a:pt x="9655740" y="721687"/>
                  <a:pt x="9655740" y="687144"/>
                </a:cubicBezTo>
                <a:cubicBezTo>
                  <a:pt x="9655740" y="662022"/>
                  <a:pt x="9636898" y="621198"/>
                  <a:pt x="9570952" y="621198"/>
                </a:cubicBezTo>
                <a:close/>
                <a:moveTo>
                  <a:pt x="11503938" y="612538"/>
                </a:moveTo>
                <a:cubicBezTo>
                  <a:pt x="11456741" y="669501"/>
                  <a:pt x="11291551" y="712570"/>
                  <a:pt x="11291551" y="832051"/>
                </a:cubicBezTo>
                <a:cubicBezTo>
                  <a:pt x="11291551" y="879288"/>
                  <a:pt x="11320702" y="923747"/>
                  <a:pt x="11365123" y="940418"/>
                </a:cubicBezTo>
                <a:cubicBezTo>
                  <a:pt x="11390110" y="950144"/>
                  <a:pt x="11415096" y="950144"/>
                  <a:pt x="11440083" y="941808"/>
                </a:cubicBezTo>
                <a:lnTo>
                  <a:pt x="11444304" y="939708"/>
                </a:lnTo>
                <a:lnTo>
                  <a:pt x="11445324" y="939542"/>
                </a:lnTo>
                <a:cubicBezTo>
                  <a:pt x="11456276" y="936118"/>
                  <a:pt x="11466199" y="930980"/>
                  <a:pt x="11475268" y="924644"/>
                </a:cubicBezTo>
                <a:lnTo>
                  <a:pt x="11494474" y="907542"/>
                </a:lnTo>
                <a:lnTo>
                  <a:pt x="11488753" y="926162"/>
                </a:lnTo>
                <a:lnTo>
                  <a:pt x="11464846" y="951842"/>
                </a:lnTo>
                <a:lnTo>
                  <a:pt x="11432834" y="964214"/>
                </a:lnTo>
                <a:lnTo>
                  <a:pt x="11433416" y="964508"/>
                </a:lnTo>
                <a:lnTo>
                  <a:pt x="11427416" y="966826"/>
                </a:lnTo>
                <a:cubicBezTo>
                  <a:pt x="11435751" y="975167"/>
                  <a:pt x="11455198" y="980728"/>
                  <a:pt x="11478812" y="980728"/>
                </a:cubicBezTo>
                <a:cubicBezTo>
                  <a:pt x="11521873" y="980728"/>
                  <a:pt x="11574657" y="968216"/>
                  <a:pt x="11601049" y="940412"/>
                </a:cubicBezTo>
                <a:lnTo>
                  <a:pt x="11600229" y="940299"/>
                </a:lnTo>
                <a:lnTo>
                  <a:pt x="11604054" y="938167"/>
                </a:lnTo>
                <a:cubicBezTo>
                  <a:pt x="11586248" y="938852"/>
                  <a:pt x="11571523" y="933368"/>
                  <a:pt x="11561078" y="923772"/>
                </a:cubicBezTo>
                <a:lnTo>
                  <a:pt x="11546930" y="891807"/>
                </a:lnTo>
                <a:lnTo>
                  <a:pt x="11567885" y="908611"/>
                </a:lnTo>
                <a:cubicBezTo>
                  <a:pt x="11578129" y="913304"/>
                  <a:pt x="11589242" y="915389"/>
                  <a:pt x="11601049" y="915389"/>
                </a:cubicBezTo>
                <a:cubicBezTo>
                  <a:pt x="11619281" y="915389"/>
                  <a:pt x="11636145" y="909719"/>
                  <a:pt x="11650104" y="900067"/>
                </a:cubicBezTo>
                <a:lnTo>
                  <a:pt x="11650828" y="899169"/>
                </a:lnTo>
                <a:lnTo>
                  <a:pt x="11652427" y="898382"/>
                </a:lnTo>
                <a:cubicBezTo>
                  <a:pt x="11666192" y="888863"/>
                  <a:pt x="11677091" y="875417"/>
                  <a:pt x="11683608" y="859705"/>
                </a:cubicBezTo>
                <a:lnTo>
                  <a:pt x="11690343" y="825792"/>
                </a:lnTo>
                <a:lnTo>
                  <a:pt x="11690350" y="825831"/>
                </a:lnTo>
                <a:lnTo>
                  <a:pt x="11690350" y="825754"/>
                </a:lnTo>
                <a:lnTo>
                  <a:pt x="11690350" y="823091"/>
                </a:lnTo>
                <a:cubicBezTo>
                  <a:pt x="11690350" y="768290"/>
                  <a:pt x="11662973" y="721710"/>
                  <a:pt x="11623276" y="684719"/>
                </a:cubicBezTo>
                <a:cubicBezTo>
                  <a:pt x="11608219" y="670334"/>
                  <a:pt x="11591450" y="658004"/>
                  <a:pt x="11573655" y="647215"/>
                </a:cubicBezTo>
                <a:lnTo>
                  <a:pt x="11570681" y="645708"/>
                </a:lnTo>
                <a:lnTo>
                  <a:pt x="11570221" y="645361"/>
                </a:lnTo>
                <a:cubicBezTo>
                  <a:pt x="11552175" y="634420"/>
                  <a:pt x="11533088" y="625042"/>
                  <a:pt x="11513655" y="616706"/>
                </a:cubicBezTo>
                <a:cubicBezTo>
                  <a:pt x="11510878" y="615317"/>
                  <a:pt x="11508102" y="613928"/>
                  <a:pt x="11503938" y="612538"/>
                </a:cubicBezTo>
                <a:close/>
                <a:moveTo>
                  <a:pt x="0" y="0"/>
                </a:moveTo>
                <a:lnTo>
                  <a:pt x="12192000" y="0"/>
                </a:lnTo>
                <a:lnTo>
                  <a:pt x="12192000" y="6858000"/>
                </a:lnTo>
                <a:lnTo>
                  <a:pt x="0" y="6858000"/>
                </a:lnTo>
                <a:close/>
              </a:path>
            </a:pathLst>
          </a:custGeom>
          <a:solidFill>
            <a:schemeClr val="accent4"/>
          </a:solidFill>
        </p:spPr>
        <p:txBody>
          <a:bodyPr wrap="square">
            <a:noAutofit/>
          </a:bodyPr>
          <a:lstStyle>
            <a:lvl1pPr>
              <a:defRPr>
                <a:solidFill>
                  <a:schemeClr val="tx1">
                    <a:lumMod val="50000"/>
                    <a:lumOff val="50000"/>
                  </a:schemeClr>
                </a:solidFill>
              </a:defRPr>
            </a:lvl1pPr>
          </a:lstStyle>
          <a:p>
            <a:r>
              <a:rPr lang="de-DE"/>
              <a:t>Insert picture, edit alt text and send </a:t>
            </a:r>
            <a:r>
              <a:rPr lang="de-DE" err="1"/>
              <a:t>to</a:t>
            </a:r>
            <a:r>
              <a:rPr lang="de-DE"/>
              <a:t> back</a:t>
            </a:r>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3678123"/>
            <a:ext cx="11386134" cy="830997"/>
          </a:xfrm>
        </p:spPr>
        <p:txBody>
          <a:bodyPr wrap="square" lIns="36000" rIns="36000" bIns="0" anchor="b" anchorCtr="0">
            <a:spAutoFit/>
          </a:bodyPr>
          <a:lstStyle>
            <a:lvl1pPr algn="l">
              <a:lnSpc>
                <a:spcPct val="90000"/>
              </a:lnSpc>
              <a:defRPr sz="60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0240C396-6AE9-4D76-A223-20E91B036600}"/>
              </a:ext>
            </a:extLst>
          </p:cNvPr>
          <p:cNvGrpSpPr>
            <a:grpSpLocks noChangeAspect="1"/>
          </p:cNvGrpSpPr>
          <p:nvPr userDrawn="1"/>
        </p:nvGrpSpPr>
        <p:grpSpPr>
          <a:xfrm>
            <a:off x="9422540" y="611982"/>
            <a:ext cx="2267015" cy="509586"/>
            <a:chOff x="9550400" y="612775"/>
            <a:chExt cx="2231297" cy="501650"/>
          </a:xfrm>
        </p:grpSpPr>
        <p:sp>
          <p:nvSpPr>
            <p:cNvPr id="8" name="Freeform: Shape 7">
              <a:extLst>
                <a:ext uri="{FF2B5EF4-FFF2-40B4-BE49-F238E27FC236}">
                  <a16:creationId xmlns:a16="http://schemas.microsoft.com/office/drawing/2014/main" id="{FC704551-0A43-448B-9BC4-076647B2D2FA}"/>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57D7C248-3780-4A7C-95A8-D356BF27AD73}"/>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dirty="0"/>
            </a:p>
          </p:txBody>
        </p:sp>
        <p:sp>
          <p:nvSpPr>
            <p:cNvPr id="10" name="Freeform: Shape 9">
              <a:extLst>
                <a:ext uri="{FF2B5EF4-FFF2-40B4-BE49-F238E27FC236}">
                  <a16:creationId xmlns:a16="http://schemas.microsoft.com/office/drawing/2014/main" id="{217CBF3A-5C0A-4C4E-9FD3-E028E791FE81}"/>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0CD80AA6-A949-4FC4-8CD0-6E6D7300DF2C}"/>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E8743398-464F-49A4-8D54-C73C461670F9}"/>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23594294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2EBDB0D-AC97-40F0-9DD9-F997B00816C8}"/>
              </a:ext>
              <a:ext uri="{C183D7F6-B498-43B3-948B-1728B52AA6E4}">
                <adec:decorative xmlns:adec="http://schemas.microsoft.com/office/drawing/2017/decorative" val="1"/>
              </a:ext>
            </a:extLst>
          </p:cNvPr>
          <p:cNvSpPr/>
          <p:nvPr userDrawn="1"/>
        </p:nvSpPr>
        <p:spPr>
          <a:xfrm>
            <a:off x="-1" y="0"/>
            <a:ext cx="47492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 name="Title 1">
            <a:extLst>
              <a:ext uri="{FF2B5EF4-FFF2-40B4-BE49-F238E27FC236}">
                <a16:creationId xmlns:a16="http://schemas.microsoft.com/office/drawing/2014/main" id="{4774F36F-3194-40C1-BFCB-D2FC8CB290B2}"/>
              </a:ext>
            </a:extLst>
          </p:cNvPr>
          <p:cNvSpPr>
            <a:spLocks noGrp="1"/>
          </p:cNvSpPr>
          <p:nvPr>
            <p:ph type="title"/>
          </p:nvPr>
        </p:nvSpPr>
        <p:spPr>
          <a:xfrm>
            <a:off x="404813" y="388188"/>
            <a:ext cx="4323035" cy="2392740"/>
          </a:xfrm>
        </p:spPr>
        <p:txBody>
          <a:bodyPr/>
          <a:lstStyle>
            <a:lvl1pPr>
              <a:defRPr sz="4000">
                <a:solidFill>
                  <a:schemeClr val="bg1"/>
                </a:solidFill>
              </a:defRPr>
            </a:lvl1pPr>
          </a:lstStyle>
          <a:p>
            <a:r>
              <a:rPr lang="en-US"/>
              <a:t>Click to edit Master title style</a:t>
            </a:r>
          </a:p>
        </p:txBody>
      </p:sp>
      <p:sp>
        <p:nvSpPr>
          <p:cNvPr id="5" name="Oval 20">
            <a:extLst>
              <a:ext uri="{FF2B5EF4-FFF2-40B4-BE49-F238E27FC236}">
                <a16:creationId xmlns:a16="http://schemas.microsoft.com/office/drawing/2014/main" id="{0B27F5C5-C656-4F2F-9EEE-B93F6E79E727}"/>
              </a:ext>
              <a:ext uri="{C183D7F6-B498-43B3-948B-1728B52AA6E4}">
                <adec:decorative xmlns:adec="http://schemas.microsoft.com/office/drawing/2017/decorative" val="1"/>
              </a:ext>
            </a:extLst>
          </p:cNvPr>
          <p:cNvSpPr/>
          <p:nvPr userDrawn="1"/>
        </p:nvSpPr>
        <p:spPr>
          <a:xfrm>
            <a:off x="5327637" y="711496"/>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811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 Placeholder 4">
            <a:extLst>
              <a:ext uri="{FF2B5EF4-FFF2-40B4-BE49-F238E27FC236}">
                <a16:creationId xmlns:a16="http://schemas.microsoft.com/office/drawing/2014/main" id="{6C41C771-7ED2-45AF-884F-E0E275C6B347}"/>
              </a:ext>
            </a:extLst>
          </p:cNvPr>
          <p:cNvSpPr>
            <a:spLocks noGrp="1"/>
          </p:cNvSpPr>
          <p:nvPr>
            <p:ph type="body" sz="quarter" idx="35" hasCustomPrompt="1"/>
          </p:nvPr>
        </p:nvSpPr>
        <p:spPr>
          <a:xfrm>
            <a:off x="5498013" y="1040484"/>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6" name="Text Placeholder 4">
            <a:extLst>
              <a:ext uri="{FF2B5EF4-FFF2-40B4-BE49-F238E27FC236}">
                <a16:creationId xmlns:a16="http://schemas.microsoft.com/office/drawing/2014/main" id="{6A82ADF8-12C7-4D27-8457-7F3D1C93EB46}"/>
              </a:ext>
            </a:extLst>
          </p:cNvPr>
          <p:cNvSpPr>
            <a:spLocks noGrp="1"/>
          </p:cNvSpPr>
          <p:nvPr>
            <p:ph type="body" sz="quarter" idx="29" hasCustomPrompt="1"/>
          </p:nvPr>
        </p:nvSpPr>
        <p:spPr>
          <a:xfrm>
            <a:off x="6787432" y="518014"/>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7" name="Text Placeholder 7">
            <a:extLst>
              <a:ext uri="{FF2B5EF4-FFF2-40B4-BE49-F238E27FC236}">
                <a16:creationId xmlns:a16="http://schemas.microsoft.com/office/drawing/2014/main" id="{E18CF815-87D3-425A-8169-07DAC5996151}"/>
              </a:ext>
            </a:extLst>
          </p:cNvPr>
          <p:cNvSpPr>
            <a:spLocks noGrp="1"/>
          </p:cNvSpPr>
          <p:nvPr>
            <p:ph type="body" sz="quarter" idx="30" hasCustomPrompt="1"/>
          </p:nvPr>
        </p:nvSpPr>
        <p:spPr>
          <a:xfrm>
            <a:off x="6787433" y="936969"/>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dirty="0"/>
              <a:t>Second level</a:t>
            </a:r>
          </a:p>
          <a:p>
            <a:pPr lvl="2"/>
            <a:r>
              <a:rPr lang="en-US" dirty="0"/>
              <a:t>Third level</a:t>
            </a:r>
          </a:p>
          <a:p>
            <a:pPr lvl="3"/>
            <a:r>
              <a:rPr lang="en-US" dirty="0"/>
              <a:t>Fourth level</a:t>
            </a:r>
          </a:p>
        </p:txBody>
      </p:sp>
      <p:sp>
        <p:nvSpPr>
          <p:cNvPr id="4" name="Oval 20">
            <a:extLst>
              <a:ext uri="{FF2B5EF4-FFF2-40B4-BE49-F238E27FC236}">
                <a16:creationId xmlns:a16="http://schemas.microsoft.com/office/drawing/2014/main" id="{71209714-A86B-492A-AC18-2DBD1D17EB98}"/>
              </a:ext>
              <a:ext uri="{C183D7F6-B498-43B3-948B-1728B52AA6E4}">
                <adec:decorative xmlns:adec="http://schemas.microsoft.com/office/drawing/2017/decorative" val="1"/>
              </a:ext>
            </a:extLst>
          </p:cNvPr>
          <p:cNvSpPr/>
          <p:nvPr userDrawn="1"/>
        </p:nvSpPr>
        <p:spPr>
          <a:xfrm>
            <a:off x="5327637" y="2656077"/>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59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Text Placeholder 4">
            <a:extLst>
              <a:ext uri="{FF2B5EF4-FFF2-40B4-BE49-F238E27FC236}">
                <a16:creationId xmlns:a16="http://schemas.microsoft.com/office/drawing/2014/main" id="{1CDF667B-1AA2-4981-B115-B40754E318E4}"/>
              </a:ext>
            </a:extLst>
          </p:cNvPr>
          <p:cNvSpPr>
            <a:spLocks noGrp="1"/>
          </p:cNvSpPr>
          <p:nvPr>
            <p:ph type="body" sz="quarter" idx="36" hasCustomPrompt="1"/>
          </p:nvPr>
        </p:nvSpPr>
        <p:spPr>
          <a:xfrm>
            <a:off x="5498013" y="2996221"/>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10" name="Text Placeholder 4">
            <a:extLst>
              <a:ext uri="{FF2B5EF4-FFF2-40B4-BE49-F238E27FC236}">
                <a16:creationId xmlns:a16="http://schemas.microsoft.com/office/drawing/2014/main" id="{949B542E-285C-4837-B671-696E4DC001E9}"/>
              </a:ext>
            </a:extLst>
          </p:cNvPr>
          <p:cNvSpPr>
            <a:spLocks noGrp="1"/>
          </p:cNvSpPr>
          <p:nvPr>
            <p:ph type="body" sz="quarter" idx="33" hasCustomPrompt="1"/>
          </p:nvPr>
        </p:nvSpPr>
        <p:spPr>
          <a:xfrm>
            <a:off x="6787432" y="2563381"/>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1" name="Text Placeholder 7">
            <a:extLst>
              <a:ext uri="{FF2B5EF4-FFF2-40B4-BE49-F238E27FC236}">
                <a16:creationId xmlns:a16="http://schemas.microsoft.com/office/drawing/2014/main" id="{09A45E63-A970-497F-9E53-8D389A8457FB}"/>
              </a:ext>
            </a:extLst>
          </p:cNvPr>
          <p:cNvSpPr>
            <a:spLocks noGrp="1"/>
          </p:cNvSpPr>
          <p:nvPr>
            <p:ph type="body" sz="quarter" idx="34" hasCustomPrompt="1"/>
          </p:nvPr>
        </p:nvSpPr>
        <p:spPr>
          <a:xfrm>
            <a:off x="6787433" y="2982336"/>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dirty="0"/>
              <a:t>Second level</a:t>
            </a:r>
          </a:p>
          <a:p>
            <a:pPr lvl="2"/>
            <a:r>
              <a:rPr lang="en-US" dirty="0"/>
              <a:t>Third level</a:t>
            </a:r>
          </a:p>
          <a:p>
            <a:pPr lvl="3"/>
            <a:r>
              <a:rPr lang="en-US" dirty="0"/>
              <a:t>Fourth level</a:t>
            </a:r>
          </a:p>
        </p:txBody>
      </p:sp>
      <p:sp>
        <p:nvSpPr>
          <p:cNvPr id="3" name="Oval 20">
            <a:extLst>
              <a:ext uri="{FF2B5EF4-FFF2-40B4-BE49-F238E27FC236}">
                <a16:creationId xmlns:a16="http://schemas.microsoft.com/office/drawing/2014/main" id="{F88C0E2C-E612-44EC-9013-AD68C65B671C}"/>
              </a:ext>
              <a:ext uri="{C183D7F6-B498-43B3-948B-1728B52AA6E4}">
                <adec:decorative xmlns:adec="http://schemas.microsoft.com/office/drawing/2017/decorative" val="1"/>
              </a:ext>
            </a:extLst>
          </p:cNvPr>
          <p:cNvSpPr/>
          <p:nvPr userDrawn="1"/>
        </p:nvSpPr>
        <p:spPr>
          <a:xfrm>
            <a:off x="5327637" y="4780395"/>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A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Text Placeholder 4">
            <a:extLst>
              <a:ext uri="{FF2B5EF4-FFF2-40B4-BE49-F238E27FC236}">
                <a16:creationId xmlns:a16="http://schemas.microsoft.com/office/drawing/2014/main" id="{A411BF5D-81E9-4AC1-AE6D-53DC26B2ECA6}"/>
              </a:ext>
            </a:extLst>
          </p:cNvPr>
          <p:cNvSpPr>
            <a:spLocks noGrp="1"/>
          </p:cNvSpPr>
          <p:nvPr>
            <p:ph type="body" sz="quarter" idx="37" hasCustomPrompt="1"/>
          </p:nvPr>
        </p:nvSpPr>
        <p:spPr>
          <a:xfrm>
            <a:off x="5498013" y="5107841"/>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8" name="Text Placeholder 4">
            <a:extLst>
              <a:ext uri="{FF2B5EF4-FFF2-40B4-BE49-F238E27FC236}">
                <a16:creationId xmlns:a16="http://schemas.microsoft.com/office/drawing/2014/main" id="{42676D57-7318-4038-8625-151D4DD857E7}"/>
              </a:ext>
            </a:extLst>
          </p:cNvPr>
          <p:cNvSpPr>
            <a:spLocks noGrp="1"/>
          </p:cNvSpPr>
          <p:nvPr>
            <p:ph type="body" sz="quarter" idx="31" hasCustomPrompt="1"/>
          </p:nvPr>
        </p:nvSpPr>
        <p:spPr>
          <a:xfrm>
            <a:off x="6787432" y="4647262"/>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9" name="Text Placeholder 7">
            <a:extLst>
              <a:ext uri="{FF2B5EF4-FFF2-40B4-BE49-F238E27FC236}">
                <a16:creationId xmlns:a16="http://schemas.microsoft.com/office/drawing/2014/main" id="{9AB98D4C-7485-4468-A517-B5B92B48F38A}"/>
              </a:ext>
            </a:extLst>
          </p:cNvPr>
          <p:cNvSpPr>
            <a:spLocks noGrp="1"/>
          </p:cNvSpPr>
          <p:nvPr>
            <p:ph type="body" sz="quarter" idx="32" hasCustomPrompt="1"/>
          </p:nvPr>
        </p:nvSpPr>
        <p:spPr>
          <a:xfrm>
            <a:off x="6787433" y="5066217"/>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85062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1" name="Title 1"/>
          <p:cNvSpPr>
            <a:spLocks noGrp="1"/>
          </p:cNvSpPr>
          <p:nvPr>
            <p:ph type="title"/>
          </p:nvPr>
        </p:nvSpPr>
        <p:spPr>
          <a:xfrm>
            <a:off x="227349" y="0"/>
            <a:ext cx="11125236" cy="1104900"/>
          </a:xfrm>
          <a:prstGeom prst="rect">
            <a:avLst/>
          </a:prstGeom>
        </p:spPr>
        <p:txBody>
          <a:bodyPr/>
          <a:lstStyle/>
          <a:p>
            <a:r>
              <a:rPr lang="en-US"/>
              <a:t>Click to edit Master title style</a:t>
            </a:r>
            <a:endParaRPr lang="en-GB"/>
          </a:p>
        </p:txBody>
      </p:sp>
      <p:sp>
        <p:nvSpPr>
          <p:cNvPr id="20" name="Picture Placeholder 47">
            <a:extLst>
              <a:ext uri="{FF2B5EF4-FFF2-40B4-BE49-F238E27FC236}">
                <a16:creationId xmlns:a16="http://schemas.microsoft.com/office/drawing/2014/main" id="{51CA337D-4B25-44C1-847A-AC0D74277B60}"/>
              </a:ext>
              <a:ext uri="{C183D7F6-B498-43B3-948B-1728B52AA6E4}">
                <adec:decorative xmlns:adec="http://schemas.microsoft.com/office/drawing/2017/decorative" val="1"/>
              </a:ext>
            </a:extLst>
          </p:cNvPr>
          <p:cNvSpPr>
            <a:spLocks noGrp="1"/>
          </p:cNvSpPr>
          <p:nvPr>
            <p:ph type="pic" sz="quarter" idx="19"/>
          </p:nvPr>
        </p:nvSpPr>
        <p:spPr>
          <a:xfrm>
            <a:off x="0" y="1192909"/>
            <a:ext cx="5591944" cy="5260428"/>
          </a:xfrm>
          <a:prstGeom prst="rect">
            <a:avLst/>
          </a:prstGeom>
        </p:spPr>
        <p:txBody>
          <a:bodyPr anchor="ctr"/>
          <a:lstStyle>
            <a:lvl1pPr algn="ctr">
              <a:defRPr/>
            </a:lvl1pPr>
          </a:lstStyle>
          <a:p>
            <a:r>
              <a:rPr lang="en-US"/>
              <a:t>Click icon to add picture</a:t>
            </a:r>
            <a:endParaRPr lang="pt-PT"/>
          </a:p>
        </p:txBody>
      </p:sp>
      <p:sp>
        <p:nvSpPr>
          <p:cNvPr id="12" name="Text Placeholder 7">
            <a:extLst>
              <a:ext uri="{FF2B5EF4-FFF2-40B4-BE49-F238E27FC236}">
                <a16:creationId xmlns:a16="http://schemas.microsoft.com/office/drawing/2014/main" id="{3E908611-FBB7-4987-BE0F-F09EAF1FFC80}"/>
              </a:ext>
            </a:extLst>
          </p:cNvPr>
          <p:cNvSpPr>
            <a:spLocks noGrp="1"/>
          </p:cNvSpPr>
          <p:nvPr>
            <p:ph type="body" sz="quarter" idx="11" hasCustomPrompt="1"/>
          </p:nvPr>
        </p:nvSpPr>
        <p:spPr>
          <a:xfrm>
            <a:off x="6600059" y="119290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3" name="Text Placeholder 7">
            <a:extLst>
              <a:ext uri="{FF2B5EF4-FFF2-40B4-BE49-F238E27FC236}">
                <a16:creationId xmlns:a16="http://schemas.microsoft.com/office/drawing/2014/main" id="{306025B9-0362-4974-8920-7C764289CBA0}"/>
              </a:ext>
            </a:extLst>
          </p:cNvPr>
          <p:cNvSpPr>
            <a:spLocks noGrp="1"/>
          </p:cNvSpPr>
          <p:nvPr>
            <p:ph type="body" sz="quarter" idx="12" hasCustomPrompt="1"/>
          </p:nvPr>
        </p:nvSpPr>
        <p:spPr>
          <a:xfrm>
            <a:off x="6600059" y="1865049"/>
            <a:ext cx="5007742" cy="555448"/>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14" name="Text Placeholder 7">
            <a:extLst>
              <a:ext uri="{FF2B5EF4-FFF2-40B4-BE49-F238E27FC236}">
                <a16:creationId xmlns:a16="http://schemas.microsoft.com/office/drawing/2014/main" id="{257644F2-F28D-4087-B791-1E7F26C4AD1C}"/>
              </a:ext>
            </a:extLst>
          </p:cNvPr>
          <p:cNvSpPr>
            <a:spLocks noGrp="1"/>
          </p:cNvSpPr>
          <p:nvPr>
            <p:ph type="body" sz="quarter" idx="13" hasCustomPrompt="1"/>
          </p:nvPr>
        </p:nvSpPr>
        <p:spPr>
          <a:xfrm>
            <a:off x="6600059" y="253718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5" name="Text Placeholder 7">
            <a:extLst>
              <a:ext uri="{FF2B5EF4-FFF2-40B4-BE49-F238E27FC236}">
                <a16:creationId xmlns:a16="http://schemas.microsoft.com/office/drawing/2014/main" id="{25F62A33-F672-4099-9B72-9B2267F22ACF}"/>
              </a:ext>
            </a:extLst>
          </p:cNvPr>
          <p:cNvSpPr>
            <a:spLocks noGrp="1"/>
          </p:cNvSpPr>
          <p:nvPr>
            <p:ph type="body" sz="quarter" idx="14" hasCustomPrompt="1"/>
          </p:nvPr>
        </p:nvSpPr>
        <p:spPr>
          <a:xfrm>
            <a:off x="6600059" y="320932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6" name="Text Placeholder 7">
            <a:extLst>
              <a:ext uri="{FF2B5EF4-FFF2-40B4-BE49-F238E27FC236}">
                <a16:creationId xmlns:a16="http://schemas.microsoft.com/office/drawing/2014/main" id="{72FF6EE1-C46D-4DEB-A508-49B5101CF26E}"/>
              </a:ext>
            </a:extLst>
          </p:cNvPr>
          <p:cNvSpPr>
            <a:spLocks noGrp="1"/>
          </p:cNvSpPr>
          <p:nvPr>
            <p:ph type="body" sz="quarter" idx="15" hasCustomPrompt="1"/>
          </p:nvPr>
        </p:nvSpPr>
        <p:spPr>
          <a:xfrm>
            <a:off x="6600059" y="388146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7" name="Text Placeholder 7">
            <a:extLst>
              <a:ext uri="{FF2B5EF4-FFF2-40B4-BE49-F238E27FC236}">
                <a16:creationId xmlns:a16="http://schemas.microsoft.com/office/drawing/2014/main" id="{931D06D9-EA9B-42A0-81EE-D669D6CA5F33}"/>
              </a:ext>
            </a:extLst>
          </p:cNvPr>
          <p:cNvSpPr>
            <a:spLocks noGrp="1"/>
          </p:cNvSpPr>
          <p:nvPr>
            <p:ph type="body" sz="quarter" idx="16" hasCustomPrompt="1"/>
          </p:nvPr>
        </p:nvSpPr>
        <p:spPr>
          <a:xfrm>
            <a:off x="6600059" y="455360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8" name="Text Placeholder 7">
            <a:extLst>
              <a:ext uri="{FF2B5EF4-FFF2-40B4-BE49-F238E27FC236}">
                <a16:creationId xmlns:a16="http://schemas.microsoft.com/office/drawing/2014/main" id="{EFEA829A-6217-4965-B7BD-6BC37F7849AB}"/>
              </a:ext>
            </a:extLst>
          </p:cNvPr>
          <p:cNvSpPr>
            <a:spLocks noGrp="1"/>
          </p:cNvSpPr>
          <p:nvPr>
            <p:ph type="body" sz="quarter" idx="17" hasCustomPrompt="1"/>
          </p:nvPr>
        </p:nvSpPr>
        <p:spPr>
          <a:xfrm>
            <a:off x="6600059" y="522574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9" name="Text Placeholder 7">
            <a:extLst>
              <a:ext uri="{FF2B5EF4-FFF2-40B4-BE49-F238E27FC236}">
                <a16:creationId xmlns:a16="http://schemas.microsoft.com/office/drawing/2014/main" id="{E05DDB93-91CA-4BAF-9D63-E4134B435D8F}"/>
              </a:ext>
            </a:extLst>
          </p:cNvPr>
          <p:cNvSpPr>
            <a:spLocks noGrp="1"/>
          </p:cNvSpPr>
          <p:nvPr>
            <p:ph type="body" sz="quarter" idx="18" hasCustomPrompt="1"/>
          </p:nvPr>
        </p:nvSpPr>
        <p:spPr>
          <a:xfrm>
            <a:off x="6600059" y="589788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Tree>
    <p:extLst>
      <p:ext uri="{BB962C8B-B14F-4D97-AF65-F5344CB8AC3E}">
        <p14:creationId xmlns:p14="http://schemas.microsoft.com/office/powerpoint/2010/main" val="3071439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404812" y="1447201"/>
            <a:ext cx="11379201" cy="502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8235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ub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
        <p:nvSpPr>
          <p:cNvPr id="5" name="Espace réservé du texte 4"/>
          <p:cNvSpPr>
            <a:spLocks noGrp="1"/>
          </p:cNvSpPr>
          <p:nvPr>
            <p:ph type="body" sz="quarter" idx="11" hasCustomPrompt="1"/>
          </p:nvPr>
        </p:nvSpPr>
        <p:spPr>
          <a:xfrm>
            <a:off x="404813" y="1327150"/>
            <a:ext cx="11379200" cy="307777"/>
          </a:xfrm>
          <a:prstGeom prst="rect">
            <a:avLst/>
          </a:prstGeom>
        </p:spPr>
        <p:txBody>
          <a:bodyPr>
            <a:spAutoFit/>
          </a:bodyPr>
          <a:lstStyle>
            <a:lvl1pPr>
              <a:defRPr>
                <a:solidFill>
                  <a:schemeClr val="accent1"/>
                </a:solidFill>
              </a:defRPr>
            </a:lvl1pPr>
          </a:lstStyle>
          <a:p>
            <a:pPr lvl="0"/>
            <a:r>
              <a:rPr lang="en-US"/>
              <a:t>Click to edit Master subtitle styles</a:t>
            </a:r>
          </a:p>
        </p:txBody>
      </p:sp>
      <p:sp>
        <p:nvSpPr>
          <p:cNvPr id="4" name="Text Placeholder 3"/>
          <p:cNvSpPr>
            <a:spLocks noGrp="1"/>
          </p:cNvSpPr>
          <p:nvPr>
            <p:ph type="body" sz="quarter" idx="10"/>
          </p:nvPr>
        </p:nvSpPr>
        <p:spPr>
          <a:xfrm>
            <a:off x="404812" y="1899138"/>
            <a:ext cx="11379201" cy="4570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0758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
        <p:nvSpPr>
          <p:cNvPr id="5" name="Espace réservé du texte 4"/>
          <p:cNvSpPr>
            <a:spLocks noGrp="1"/>
          </p:cNvSpPr>
          <p:nvPr>
            <p:ph type="body" sz="quarter" idx="11" hasCustomPrompt="1"/>
          </p:nvPr>
        </p:nvSpPr>
        <p:spPr>
          <a:xfrm>
            <a:off x="404813" y="1327150"/>
            <a:ext cx="11379200" cy="307777"/>
          </a:xfrm>
          <a:prstGeom prst="rect">
            <a:avLst/>
          </a:prstGeom>
        </p:spPr>
        <p:txBody>
          <a:bodyPr>
            <a:spAutoFit/>
          </a:bodyPr>
          <a:lstStyle>
            <a:lvl1pPr>
              <a:defRPr>
                <a:solidFill>
                  <a:schemeClr val="accent1"/>
                </a:solidFill>
              </a:defRPr>
            </a:lvl1pPr>
          </a:lstStyle>
          <a:p>
            <a:pPr lvl="0"/>
            <a:r>
              <a:rPr lang="en-US"/>
              <a:t>Click to edit Master subtitle styles</a:t>
            </a:r>
          </a:p>
        </p:txBody>
      </p:sp>
    </p:spTree>
    <p:extLst>
      <p:ext uri="{BB962C8B-B14F-4D97-AF65-F5344CB8AC3E}">
        <p14:creationId xmlns:p14="http://schemas.microsoft.com/office/powerpoint/2010/main" val="2839074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6D1AE-BB05-402A-8454-CE893B60496E}"/>
              </a:ext>
            </a:extLst>
          </p:cNvPr>
          <p:cNvSpPr>
            <a:spLocks noGrp="1"/>
          </p:cNvSpPr>
          <p:nvPr>
            <p:ph type="title"/>
          </p:nvPr>
        </p:nvSpPr>
        <p:spPr/>
        <p:txBody>
          <a:bodyPr/>
          <a:lstStyle/>
          <a:p>
            <a:r>
              <a:rPr lang="en-US"/>
              <a:t>Click to edit Master title style</a:t>
            </a:r>
            <a:endParaRPr lang="de-DE"/>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2" y="1327151"/>
            <a:ext cx="5600701" cy="743987"/>
          </a:xfrm>
          <a:prstGeom prst="rect">
            <a:avLst/>
          </a:prstGeom>
        </p:spPr>
        <p:txBody>
          <a:bodyPr anchor="ctr" anchorCtr="0">
            <a:noAutofit/>
          </a:bodyPr>
          <a:lstStyle>
            <a:lvl1pPr>
              <a:lnSpc>
                <a:spcPct val="100000"/>
              </a:lnSpc>
              <a:defRPr sz="1800" b="1">
                <a:solidFill>
                  <a:srgbClr val="0070AD"/>
                </a:solidFill>
                <a:latin typeface="+mn-lt"/>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2" y="2205318"/>
            <a:ext cx="5600701" cy="4257394"/>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196013" y="1327151"/>
            <a:ext cx="5588001" cy="743987"/>
          </a:xfrm>
          <a:prstGeom prst="rect">
            <a:avLst/>
          </a:prstGeom>
        </p:spPr>
        <p:txBody>
          <a:bodyPr anchor="ctr" anchorCtr="0">
            <a:noAutofit/>
          </a:bodyPr>
          <a:lstStyle>
            <a:lvl1pPr>
              <a:lnSpc>
                <a:spcPct val="100000"/>
              </a:lnSpc>
              <a:defRPr sz="1800" b="1">
                <a:solidFill>
                  <a:srgbClr val="0070AD"/>
                </a:solidFill>
                <a:latin typeface="+mn-lt"/>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6"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6196013" y="2205318"/>
            <a:ext cx="5594351" cy="4257393"/>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960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3 columns 1">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4515F3-E20E-47CC-8314-0A030AB3D1FD}"/>
              </a:ext>
            </a:extLst>
          </p:cNvPr>
          <p:cNvSpPr>
            <a:spLocks noGrp="1"/>
          </p:cNvSpPr>
          <p:nvPr>
            <p:ph type="title"/>
          </p:nvPr>
        </p:nvSpPr>
        <p:spPr/>
        <p:txBody>
          <a:bodyPr/>
          <a:lstStyle/>
          <a:p>
            <a:r>
              <a:rPr lang="en-US"/>
              <a:t>Click to edit Master title style</a:t>
            </a:r>
            <a:endParaRPr lang="de-DE"/>
          </a:p>
        </p:txBody>
      </p:sp>
      <p:sp>
        <p:nvSpPr>
          <p:cNvPr id="4"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3" y="1327151"/>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3"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3"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D8D7F005-BA7C-423E-87B0-6782D88233F6}"/>
              </a:ext>
            </a:extLst>
          </p:cNvPr>
          <p:cNvSpPr>
            <a:spLocks noGrp="1"/>
          </p:cNvSpPr>
          <p:nvPr>
            <p:ph type="body" sz="quarter" idx="15" hasCustomPrompt="1"/>
          </p:nvPr>
        </p:nvSpPr>
        <p:spPr>
          <a:xfrm>
            <a:off x="4371047" y="1327150"/>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9"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4371047"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D8D7F005-BA7C-423E-87B0-6782D88233F6}"/>
              </a:ext>
            </a:extLst>
          </p:cNvPr>
          <p:cNvSpPr>
            <a:spLocks noGrp="1"/>
          </p:cNvSpPr>
          <p:nvPr>
            <p:ph type="body" sz="quarter" idx="17" hasCustomPrompt="1"/>
          </p:nvPr>
        </p:nvSpPr>
        <p:spPr>
          <a:xfrm>
            <a:off x="8330755" y="1327150"/>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11" name="Text Placeholder 7">
            <a:extLst>
              <a:ext uri="{FF2B5EF4-FFF2-40B4-BE49-F238E27FC236}">
                <a16:creationId xmlns:a16="http://schemas.microsoft.com/office/drawing/2014/main" id="{27CE2609-37DA-4C4C-BF45-E56CE85AA41D}"/>
              </a:ext>
            </a:extLst>
          </p:cNvPr>
          <p:cNvSpPr>
            <a:spLocks noGrp="1"/>
          </p:cNvSpPr>
          <p:nvPr>
            <p:ph type="body" sz="quarter" idx="16"/>
          </p:nvPr>
        </p:nvSpPr>
        <p:spPr>
          <a:xfrm>
            <a:off x="8330755"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3580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3 column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A66D25-366C-4142-B5D9-9A4107D8BC80}"/>
              </a:ext>
            </a:extLst>
          </p:cNvPr>
          <p:cNvSpPr>
            <a:spLocks noGrp="1"/>
          </p:cNvSpPr>
          <p:nvPr>
            <p:ph type="title"/>
          </p:nvPr>
        </p:nvSpPr>
        <p:spPr/>
        <p:txBody>
          <a:bodyPr/>
          <a:lstStyle/>
          <a:p>
            <a:r>
              <a:rPr lang="en-US"/>
              <a:t>Click to edit Master title style</a:t>
            </a:r>
            <a:endParaRPr lang="de-DE"/>
          </a:p>
        </p:txBody>
      </p:sp>
      <p:sp>
        <p:nvSpPr>
          <p:cNvPr id="13" name="Rectangle 12">
            <a:extLst>
              <a:ext uri="{FF2B5EF4-FFF2-40B4-BE49-F238E27FC236}">
                <a16:creationId xmlns:a16="http://schemas.microsoft.com/office/drawing/2014/main" id="{7B9A63D1-B6C5-4F10-ABD1-7445EB2D8ADC}"/>
              </a:ext>
            </a:extLst>
          </p:cNvPr>
          <p:cNvSpPr/>
          <p:nvPr userDrawn="1"/>
        </p:nvSpPr>
        <p:spPr>
          <a:xfrm>
            <a:off x="407988"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Text Placeholder 4">
            <a:extLst>
              <a:ext uri="{FF2B5EF4-FFF2-40B4-BE49-F238E27FC236}">
                <a16:creationId xmlns:a16="http://schemas.microsoft.com/office/drawing/2014/main" id="{5AE9BC27-7262-47DA-99EA-4AB1F52A8C33}"/>
              </a:ext>
            </a:extLst>
          </p:cNvPr>
          <p:cNvSpPr>
            <a:spLocks noGrp="1"/>
          </p:cNvSpPr>
          <p:nvPr>
            <p:ph type="body" sz="quarter" idx="13" hasCustomPrompt="1"/>
          </p:nvPr>
        </p:nvSpPr>
        <p:spPr>
          <a:xfrm>
            <a:off x="725016" y="3332368"/>
            <a:ext cx="2890194" cy="645047"/>
          </a:xfrm>
          <a:prstGeom prst="rect">
            <a:avLst/>
          </a:prstGeom>
          <a:noFill/>
        </p:spPr>
        <p:txBody>
          <a:bodyPr anchor="ctr">
            <a:noAutofit/>
          </a:bodyPr>
          <a:lstStyle>
            <a:lvl1pPr algn="l">
              <a:lnSpc>
                <a:spcPts val="1800"/>
              </a:lnSpc>
              <a:defRPr sz="1600" b="0">
                <a:solidFill>
                  <a:schemeClr val="accent1"/>
                </a:solidFill>
                <a:latin typeface="+mj-lt"/>
              </a:defRPr>
            </a:lvl1pPr>
            <a:lvl2pPr>
              <a:defRPr sz="1400"/>
            </a:lvl2pPr>
            <a:lvl3pPr>
              <a:defRPr sz="1200"/>
            </a:lvl3pPr>
            <a:lvl4pPr>
              <a:defRPr sz="1100"/>
            </a:lvl4pPr>
            <a:lvl5pPr>
              <a:defRPr sz="1100"/>
            </a:lvl5pPr>
          </a:lstStyle>
          <a:p>
            <a:pPr lvl="0"/>
            <a:r>
              <a:rPr lang="en-US" dirty="0"/>
              <a:t>Click to insert title</a:t>
            </a:r>
          </a:p>
        </p:txBody>
      </p:sp>
      <p:sp>
        <p:nvSpPr>
          <p:cNvPr id="22" name="Text Placeholder 7">
            <a:extLst>
              <a:ext uri="{FF2B5EF4-FFF2-40B4-BE49-F238E27FC236}">
                <a16:creationId xmlns:a16="http://schemas.microsoft.com/office/drawing/2014/main" id="{E24DC023-E500-4824-A661-003A568299EA}"/>
              </a:ext>
            </a:extLst>
          </p:cNvPr>
          <p:cNvSpPr>
            <a:spLocks noGrp="1"/>
          </p:cNvSpPr>
          <p:nvPr>
            <p:ph type="body" sz="quarter" idx="10"/>
          </p:nvPr>
        </p:nvSpPr>
        <p:spPr>
          <a:xfrm>
            <a:off x="725015"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chemeClr val="accent1"/>
              </a:buClr>
              <a:defRPr sz="1400"/>
            </a:lvl2pPr>
            <a:lvl3pPr>
              <a:lnSpc>
                <a:spcPct val="100000"/>
              </a:lnSpc>
              <a:spcBef>
                <a:spcPts val="0"/>
              </a:spcBef>
              <a:buClr>
                <a:schemeClr val="accent1"/>
              </a:buClr>
              <a:defRPr sz="1400"/>
            </a:lvl3pPr>
            <a:lvl4pPr>
              <a:lnSpc>
                <a:spcPct val="100000"/>
              </a:lnSpc>
              <a:spcBef>
                <a:spcPts val="0"/>
              </a:spcBef>
              <a:buClr>
                <a:schemeClr val="accent1"/>
              </a:buClr>
              <a:defRPr sz="1400"/>
            </a:lvl4pPr>
            <a:lvl5pPr>
              <a:lnSpc>
                <a:spcPct val="100000"/>
              </a:lnSpc>
              <a:spcBef>
                <a:spcPts val="0"/>
              </a:spcBef>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A69DEBB0-4052-42E9-B8A1-20FEA957F747}"/>
              </a:ext>
            </a:extLst>
          </p:cNvPr>
          <p:cNvSpPr/>
          <p:nvPr userDrawn="1"/>
        </p:nvSpPr>
        <p:spPr>
          <a:xfrm>
            <a:off x="4333875"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Text Placeholder 4">
            <a:extLst>
              <a:ext uri="{FF2B5EF4-FFF2-40B4-BE49-F238E27FC236}">
                <a16:creationId xmlns:a16="http://schemas.microsoft.com/office/drawing/2014/main" id="{EBBF7568-EC18-40A1-B3C2-1E64D0BFDEFF}"/>
              </a:ext>
            </a:extLst>
          </p:cNvPr>
          <p:cNvSpPr>
            <a:spLocks noGrp="1"/>
          </p:cNvSpPr>
          <p:nvPr>
            <p:ph type="body" sz="quarter" idx="33" hasCustomPrompt="1"/>
          </p:nvPr>
        </p:nvSpPr>
        <p:spPr>
          <a:xfrm>
            <a:off x="4650903" y="3332368"/>
            <a:ext cx="2890194" cy="645047"/>
          </a:xfrm>
          <a:prstGeom prst="rect">
            <a:avLst/>
          </a:prstGeom>
          <a:noFill/>
        </p:spPr>
        <p:txBody>
          <a:bodyPr anchor="ctr">
            <a:noAutofit/>
          </a:bodyPr>
          <a:lstStyle>
            <a:lvl1pPr algn="l">
              <a:lnSpc>
                <a:spcPts val="1800"/>
              </a:lnSpc>
              <a:defRPr sz="1600" b="0">
                <a:solidFill>
                  <a:srgbClr val="336B7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3" name="Text Placeholder 7">
            <a:extLst>
              <a:ext uri="{FF2B5EF4-FFF2-40B4-BE49-F238E27FC236}">
                <a16:creationId xmlns:a16="http://schemas.microsoft.com/office/drawing/2014/main" id="{B1037A2D-940F-4255-984B-C4A7AABBB724}"/>
              </a:ext>
            </a:extLst>
          </p:cNvPr>
          <p:cNvSpPr>
            <a:spLocks noGrp="1"/>
          </p:cNvSpPr>
          <p:nvPr>
            <p:ph type="body" sz="quarter" idx="40"/>
          </p:nvPr>
        </p:nvSpPr>
        <p:spPr>
          <a:xfrm>
            <a:off x="4650903"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336B7D"/>
              </a:buClr>
              <a:defRPr sz="1400"/>
            </a:lvl2pPr>
            <a:lvl3pPr>
              <a:lnSpc>
                <a:spcPct val="100000"/>
              </a:lnSpc>
              <a:spcBef>
                <a:spcPts val="0"/>
              </a:spcBef>
              <a:buClr>
                <a:srgbClr val="336B7D"/>
              </a:buClr>
              <a:defRPr sz="1400"/>
            </a:lvl3pPr>
            <a:lvl4pPr>
              <a:lnSpc>
                <a:spcPct val="100000"/>
              </a:lnSpc>
              <a:spcBef>
                <a:spcPts val="0"/>
              </a:spcBef>
              <a:buClr>
                <a:srgbClr val="336B7D"/>
              </a:buClr>
              <a:defRPr sz="1400"/>
            </a:lvl4pPr>
            <a:lvl5pPr>
              <a:lnSpc>
                <a:spcPct val="100000"/>
              </a:lnSpc>
              <a:spcBef>
                <a:spcPts val="0"/>
              </a:spcBef>
              <a:buClr>
                <a:srgbClr val="336B7D"/>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270917E2-630D-4941-BA4B-7EB65D4A7850}"/>
              </a:ext>
            </a:extLst>
          </p:cNvPr>
          <p:cNvSpPr/>
          <p:nvPr userDrawn="1"/>
        </p:nvSpPr>
        <p:spPr>
          <a:xfrm>
            <a:off x="8259763" y="2406300"/>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Text Placeholder 4">
            <a:extLst>
              <a:ext uri="{FF2B5EF4-FFF2-40B4-BE49-F238E27FC236}">
                <a16:creationId xmlns:a16="http://schemas.microsoft.com/office/drawing/2014/main" id="{0C0A1379-EE65-47B3-B113-45D1ED57400C}"/>
              </a:ext>
            </a:extLst>
          </p:cNvPr>
          <p:cNvSpPr>
            <a:spLocks noGrp="1"/>
          </p:cNvSpPr>
          <p:nvPr>
            <p:ph type="body" sz="quarter" idx="35" hasCustomPrompt="1"/>
          </p:nvPr>
        </p:nvSpPr>
        <p:spPr>
          <a:xfrm>
            <a:off x="8576791" y="3332368"/>
            <a:ext cx="2890194" cy="645047"/>
          </a:xfrm>
          <a:prstGeom prst="rect">
            <a:avLst/>
          </a:prstGeom>
          <a:noFill/>
        </p:spPr>
        <p:txBody>
          <a:bodyPr anchor="ctr">
            <a:noAutofit/>
          </a:bodyPr>
          <a:lstStyle>
            <a:lvl1pPr algn="l">
              <a:lnSpc>
                <a:spcPts val="1800"/>
              </a:lnSpc>
              <a:defRPr sz="1600" b="0">
                <a:solidFill>
                  <a:srgbClr val="BA2980"/>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4" name="Text Placeholder 7">
            <a:extLst>
              <a:ext uri="{FF2B5EF4-FFF2-40B4-BE49-F238E27FC236}">
                <a16:creationId xmlns:a16="http://schemas.microsoft.com/office/drawing/2014/main" id="{5849E3D5-EF9E-46F2-9C73-58806A392B34}"/>
              </a:ext>
            </a:extLst>
          </p:cNvPr>
          <p:cNvSpPr>
            <a:spLocks noGrp="1"/>
          </p:cNvSpPr>
          <p:nvPr>
            <p:ph type="body" sz="quarter" idx="41"/>
          </p:nvPr>
        </p:nvSpPr>
        <p:spPr>
          <a:xfrm>
            <a:off x="8576791"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BA2980"/>
              </a:buClr>
              <a:defRPr sz="1400"/>
            </a:lvl2pPr>
            <a:lvl3pPr>
              <a:lnSpc>
                <a:spcPct val="100000"/>
              </a:lnSpc>
              <a:spcBef>
                <a:spcPts val="0"/>
              </a:spcBef>
              <a:buClr>
                <a:srgbClr val="BA2980"/>
              </a:buClr>
              <a:defRPr sz="1400"/>
            </a:lvl3pPr>
            <a:lvl4pPr>
              <a:lnSpc>
                <a:spcPct val="100000"/>
              </a:lnSpc>
              <a:spcBef>
                <a:spcPts val="0"/>
              </a:spcBef>
              <a:buClr>
                <a:srgbClr val="BA2980"/>
              </a:buClr>
              <a:defRPr sz="1400"/>
            </a:lvl4pPr>
            <a:lvl5pPr>
              <a:lnSpc>
                <a:spcPct val="100000"/>
              </a:lnSpc>
              <a:spcBef>
                <a:spcPts val="0"/>
              </a:spcBef>
              <a:buClr>
                <a:srgbClr val="BA2980"/>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6231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0D51B9-A61A-4FDC-9E0F-E2A63E0E942C}"/>
              </a:ext>
              <a:ext uri="{C183D7F6-B498-43B3-948B-1728B52AA6E4}">
                <adec:decorative xmlns:adec="http://schemas.microsoft.com/office/drawing/2017/decorative" val="1"/>
              </a:ext>
            </a:extLst>
          </p:cNvPr>
          <p:cNvSpPr>
            <a:spLocks noGrp="1"/>
          </p:cNvSpPr>
          <p:nvPr>
            <p:ph type="pic" sz="quarter" idx="10" hasCustomPrompt="1"/>
          </p:nvPr>
        </p:nvSpPr>
        <p:spPr>
          <a:xfrm>
            <a:off x="5303838" y="0"/>
            <a:ext cx="6888162" cy="6858000"/>
          </a:xfrm>
          <a:solidFill>
            <a:schemeClr val="bg2">
              <a:lumMod val="90000"/>
            </a:schemeClr>
          </a:solidFill>
        </p:spPr>
        <p:txBody>
          <a:bodyPr/>
          <a:lstStyle>
            <a:lvl1pPr>
              <a:defRPr>
                <a:solidFill>
                  <a:schemeClr val="tx1">
                    <a:lumMod val="50000"/>
                    <a:lumOff val="50000"/>
                  </a:schemeClr>
                </a:solidFill>
              </a:defRPr>
            </a:lvl1pPr>
          </a:lstStyle>
          <a:p>
            <a:r>
              <a:rPr lang="de-DE"/>
              <a:t>Insert picture, edit alt text and send </a:t>
            </a:r>
            <a:r>
              <a:rPr lang="de-DE" err="1"/>
              <a:t>to</a:t>
            </a:r>
            <a:r>
              <a:rPr lang="de-DE"/>
              <a:t> back</a:t>
            </a:r>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93129"/>
            <a:ext cx="11386134" cy="2215991"/>
          </a:xfrm>
        </p:spPr>
        <p:txBody>
          <a:bodyPr wrap="square" lIns="36000" rIns="36000" bIns="0" anchor="b" anchorCtr="0">
            <a:spAutoFit/>
          </a:bodyPr>
          <a:lstStyle>
            <a:lvl1pPr algn="l">
              <a:lnSpc>
                <a:spcPct val="90000"/>
              </a:lnSpc>
              <a:defRPr sz="80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54974291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1466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dark grey">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BB52B-0C5D-4023-89D5-282E9A520223}"/>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de-DE" dirty="0"/>
          </a:p>
        </p:txBody>
      </p:sp>
      <p:sp>
        <p:nvSpPr>
          <p:cNvPr id="10" name="Espace réservé du texte 9">
            <a:extLst>
              <a:ext uri="{FF2B5EF4-FFF2-40B4-BE49-F238E27FC236}">
                <a16:creationId xmlns:a16="http://schemas.microsoft.com/office/drawing/2014/main" id="{0850DA69-657E-41C3-B340-B16C354CA1D0}"/>
              </a:ext>
            </a:extLst>
          </p:cNvPr>
          <p:cNvSpPr>
            <a:spLocks noGrp="1"/>
          </p:cNvSpPr>
          <p:nvPr>
            <p:ph type="body" sz="quarter" idx="10"/>
          </p:nvPr>
        </p:nvSpPr>
        <p:spPr>
          <a:xfrm>
            <a:off x="404813" y="1447800"/>
            <a:ext cx="11406187" cy="4951413"/>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buClr>
                <a:schemeClr val="accent5"/>
              </a:buClr>
              <a:defRPr>
                <a:solidFill>
                  <a:schemeClr val="accent4"/>
                </a:solidFill>
              </a:defRPr>
            </a:lvl4pPr>
            <a:lvl5pPr>
              <a:buClr>
                <a:schemeClr val="bg1"/>
              </a:buCl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1640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light Grey">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89E73A-8AF6-4995-85C4-948312F9A282}"/>
              </a:ext>
            </a:extLst>
          </p:cNvPr>
          <p:cNvSpPr>
            <a:spLocks noGrp="1"/>
          </p:cNvSpPr>
          <p:nvPr>
            <p:ph type="title"/>
          </p:nvPr>
        </p:nvSpPr>
        <p:spPr/>
        <p:txBody>
          <a:bodyPr/>
          <a:lstStyle/>
          <a:p>
            <a:r>
              <a:rPr lang="en-US"/>
              <a:t>Click to edit Master title style</a:t>
            </a:r>
            <a:endParaRPr lang="de-DE"/>
          </a:p>
        </p:txBody>
      </p:sp>
      <p:sp>
        <p:nvSpPr>
          <p:cNvPr id="9" name="Espace réservé du texte 8">
            <a:extLst>
              <a:ext uri="{FF2B5EF4-FFF2-40B4-BE49-F238E27FC236}">
                <a16:creationId xmlns:a16="http://schemas.microsoft.com/office/drawing/2014/main" id="{E7C5D7A7-45E9-4756-B28B-644907783FEA}"/>
              </a:ext>
            </a:extLst>
          </p:cNvPr>
          <p:cNvSpPr>
            <a:spLocks noGrp="1"/>
          </p:cNvSpPr>
          <p:nvPr>
            <p:ph type="body" sz="quarter" idx="10"/>
          </p:nvPr>
        </p:nvSpPr>
        <p:spPr>
          <a:xfrm>
            <a:off x="404812" y="1447800"/>
            <a:ext cx="11406188" cy="495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6473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Break dark">
    <p:bg>
      <p:bgPr>
        <a:solidFill>
          <a:schemeClr val="accent4"/>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64961"/>
            <a:ext cx="11329987" cy="1477328"/>
          </a:xfrm>
        </p:spPr>
        <p:txBody>
          <a:bodyPr lIns="0" bIns="0" anchor="b" anchorCtr="0">
            <a:spAutoFit/>
          </a:bodyPr>
          <a:lstStyle>
            <a:lvl1pPr algn="l">
              <a:lnSpc>
                <a:spcPct val="80000"/>
              </a:lnSpc>
              <a:defRPr sz="6000" baseline="0">
                <a:solidFill>
                  <a:schemeClr val="bg1"/>
                </a:solidFill>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3772800"/>
            <a:ext cx="11329987" cy="307777"/>
          </a:xfrm>
        </p:spPr>
        <p:txBody>
          <a:bodyPr lIns="0" t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 Placeholder 8">
            <a:extLst>
              <a:ext uri="{FF2B5EF4-FFF2-40B4-BE49-F238E27FC236}">
                <a16:creationId xmlns:a16="http://schemas.microsoft.com/office/drawing/2014/main" id="{E744C52A-2030-4EFF-B1D2-B60B2B279897}"/>
              </a:ext>
            </a:extLst>
          </p:cNvPr>
          <p:cNvSpPr>
            <a:spLocks noGrp="1"/>
          </p:cNvSpPr>
          <p:nvPr>
            <p:ph type="body" sz="quarter" idx="10" hasCustomPrompt="1"/>
          </p:nvPr>
        </p:nvSpPr>
        <p:spPr>
          <a:xfrm>
            <a:off x="404813" y="1825079"/>
            <a:ext cx="4611067" cy="307777"/>
          </a:xfrm>
        </p:spPr>
        <p:txBody>
          <a:bodyPr wrap="square" anchor="b">
            <a:spAutoFit/>
          </a:bodyPr>
          <a:lstStyle>
            <a:lvl1pPr>
              <a:defRPr>
                <a:solidFill>
                  <a:schemeClr val="accent2"/>
                </a:solidFill>
                <a:latin typeface="Ubuntu Light" panose="020B0304030602030204" pitchFamily="34" charset="0"/>
              </a:defRPr>
            </a:lvl1pPr>
            <a:lvl2pPr marL="88900" indent="0">
              <a:buNone/>
              <a:defRPr/>
            </a:lvl2pPr>
          </a:lstStyle>
          <a:p>
            <a:pPr lvl="0"/>
            <a:r>
              <a:rPr lang="fr-FR"/>
              <a:t>INSERT A LABEL/ALBEIT</a:t>
            </a:r>
          </a:p>
        </p:txBody>
      </p:sp>
    </p:spTree>
    <p:extLst>
      <p:ext uri="{BB962C8B-B14F-4D97-AF65-F5344CB8AC3E}">
        <p14:creationId xmlns:p14="http://schemas.microsoft.com/office/powerpoint/2010/main" val="36211985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ontent RH image 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B342561-1DD2-4DA7-BA2A-C8E3856FE9BB}"/>
              </a:ext>
            </a:extLst>
          </p:cNvPr>
          <p:cNvSpPr>
            <a:spLocks noGrp="1"/>
          </p:cNvSpPr>
          <p:nvPr>
            <p:ph type="title"/>
          </p:nvPr>
        </p:nvSpPr>
        <p:spPr>
          <a:xfrm>
            <a:off x="404814" y="1161430"/>
            <a:ext cx="6627290" cy="1115442"/>
          </a:xfrm>
        </p:spPr>
        <p:txBody>
          <a:bodyPr vert="horz" lIns="0" tIns="0" rIns="0" bIns="0" rtlCol="0" anchor="b">
            <a:noAutofit/>
          </a:bodyPr>
          <a:lstStyle>
            <a:lvl1pPr>
              <a:defRPr lang="en-GB" sz="3600">
                <a:solidFill>
                  <a:schemeClr val="tx1"/>
                </a:solidFill>
              </a:defRPr>
            </a:lvl1pPr>
          </a:lstStyle>
          <a:p>
            <a:pPr lvl="0"/>
            <a:r>
              <a:rPr lang="en-US" noProof="0"/>
              <a:t>Click to edit Master title style</a:t>
            </a:r>
            <a:endParaRPr lang="en-US" noProof="0" dirty="0"/>
          </a:p>
        </p:txBody>
      </p:sp>
      <p:sp>
        <p:nvSpPr>
          <p:cNvPr id="5" name="Text Placeholder 4">
            <a:extLst>
              <a:ext uri="{FF2B5EF4-FFF2-40B4-BE49-F238E27FC236}">
                <a16:creationId xmlns:a16="http://schemas.microsoft.com/office/drawing/2014/main" id="{D410FA47-1FF8-451B-8532-F1B477524FA0}"/>
              </a:ext>
            </a:extLst>
          </p:cNvPr>
          <p:cNvSpPr>
            <a:spLocks noGrp="1"/>
          </p:cNvSpPr>
          <p:nvPr>
            <p:ph type="body" sz="quarter" idx="11"/>
          </p:nvPr>
        </p:nvSpPr>
        <p:spPr>
          <a:xfrm>
            <a:off x="404813" y="2492374"/>
            <a:ext cx="6627290" cy="27368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Picture Placeholder 13">
            <a:extLst>
              <a:ext uri="{FF2B5EF4-FFF2-40B4-BE49-F238E27FC236}">
                <a16:creationId xmlns:a16="http://schemas.microsoft.com/office/drawing/2014/main" id="{5C94FEA8-066A-4CC1-BFCC-10ED1764A21E}"/>
              </a:ext>
              <a:ext uri="{C183D7F6-B498-43B3-948B-1728B52AA6E4}">
                <adec:decorative xmlns:adec="http://schemas.microsoft.com/office/drawing/2017/decorative" val="1"/>
              </a:ext>
            </a:extLst>
          </p:cNvPr>
          <p:cNvSpPr>
            <a:spLocks noGrp="1"/>
          </p:cNvSpPr>
          <p:nvPr>
            <p:ph type="pic" sz="quarter" idx="10" hasCustomPrompt="1"/>
          </p:nvPr>
        </p:nvSpPr>
        <p:spPr>
          <a:xfrm>
            <a:off x="7223124" y="0"/>
            <a:ext cx="4968876" cy="6858000"/>
          </a:xfrm>
          <a:custGeom>
            <a:avLst/>
            <a:gdLst>
              <a:gd name="connsiteX0" fmla="*/ 4563423 w 4968876"/>
              <a:gd name="connsiteY0" fmla="*/ 205058 h 6858000"/>
              <a:gd name="connsiteX1" fmla="*/ 4339039 w 4968876"/>
              <a:gd name="connsiteY1" fmla="*/ 436971 h 6858000"/>
              <a:gd name="connsiteX2" fmla="*/ 4416767 w 4968876"/>
              <a:gd name="connsiteY2" fmla="*/ 551459 h 6858000"/>
              <a:gd name="connsiteX3" fmla="*/ 4495961 w 4968876"/>
              <a:gd name="connsiteY3" fmla="*/ 552927 h 6858000"/>
              <a:gd name="connsiteX4" fmla="*/ 4528042 w 4968876"/>
              <a:gd name="connsiteY4" fmla="*/ 536965 h 6858000"/>
              <a:gd name="connsiteX5" fmla="*/ 4554424 w 4968876"/>
              <a:gd name="connsiteY5" fmla="*/ 513474 h 6858000"/>
              <a:gd name="connsiteX6" fmla="*/ 4547380 w 4968876"/>
              <a:gd name="connsiteY6" fmla="*/ 536398 h 6858000"/>
              <a:gd name="connsiteX7" fmla="*/ 4482579 w 4968876"/>
              <a:gd name="connsiteY7" fmla="*/ 579359 h 6858000"/>
              <a:gd name="connsiteX8" fmla="*/ 4536878 w 4968876"/>
              <a:gd name="connsiteY8" fmla="*/ 594046 h 6858000"/>
              <a:gd name="connsiteX9" fmla="*/ 4666020 w 4968876"/>
              <a:gd name="connsiteY9" fmla="*/ 551453 h 6858000"/>
              <a:gd name="connsiteX10" fmla="*/ 4601449 w 4968876"/>
              <a:gd name="connsiteY10" fmla="*/ 494172 h 6858000"/>
              <a:gd name="connsiteX11" fmla="*/ 4666020 w 4968876"/>
              <a:gd name="connsiteY11" fmla="*/ 525016 h 6858000"/>
              <a:gd name="connsiteX12" fmla="*/ 4751252 w 4968876"/>
              <a:gd name="connsiteY12" fmla="*/ 467391 h 6858000"/>
              <a:gd name="connsiteX13" fmla="*/ 4758467 w 4968876"/>
              <a:gd name="connsiteY13" fmla="*/ 431058 h 6858000"/>
              <a:gd name="connsiteX14" fmla="*/ 4758475 w 4968876"/>
              <a:gd name="connsiteY14" fmla="*/ 431100 h 6858000"/>
              <a:gd name="connsiteX15" fmla="*/ 4758475 w 4968876"/>
              <a:gd name="connsiteY15" fmla="*/ 431017 h 6858000"/>
              <a:gd name="connsiteX16" fmla="*/ 4758475 w 4968876"/>
              <a:gd name="connsiteY16" fmla="*/ 428164 h 6858000"/>
              <a:gd name="connsiteX17" fmla="*/ 4686614 w 4968876"/>
              <a:gd name="connsiteY17" fmla="*/ 279916 h 6858000"/>
              <a:gd name="connsiteX18" fmla="*/ 4573689 w 4968876"/>
              <a:gd name="connsiteY18" fmla="*/ 209461 h 6858000"/>
              <a:gd name="connsiteX19" fmla="*/ 4563423 w 4968876"/>
              <a:gd name="connsiteY19" fmla="*/ 205058 h 6858000"/>
              <a:gd name="connsiteX20" fmla="*/ 0 w 4968876"/>
              <a:gd name="connsiteY20" fmla="*/ 0 h 6858000"/>
              <a:gd name="connsiteX21" fmla="*/ 4968876 w 4968876"/>
              <a:gd name="connsiteY21" fmla="*/ 0 h 6858000"/>
              <a:gd name="connsiteX22" fmla="*/ 4968876 w 4968876"/>
              <a:gd name="connsiteY22" fmla="*/ 6858000 h 6858000"/>
              <a:gd name="connsiteX23" fmla="*/ 0 w 4968876"/>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68876" h="6858000">
                <a:moveTo>
                  <a:pt x="4563423" y="205058"/>
                </a:moveTo>
                <a:cubicBezTo>
                  <a:pt x="4513560" y="265238"/>
                  <a:pt x="4339039" y="310740"/>
                  <a:pt x="4339039" y="436971"/>
                </a:cubicBezTo>
                <a:cubicBezTo>
                  <a:pt x="4339039" y="486876"/>
                  <a:pt x="4369837" y="533846"/>
                  <a:pt x="4416767" y="551459"/>
                </a:cubicBezTo>
                <a:cubicBezTo>
                  <a:pt x="4443165" y="561734"/>
                  <a:pt x="4469563" y="561734"/>
                  <a:pt x="4495961" y="552927"/>
                </a:cubicBezTo>
                <a:cubicBezTo>
                  <a:pt x="4507694" y="549258"/>
                  <a:pt x="4518326" y="543753"/>
                  <a:pt x="4528042" y="536965"/>
                </a:cubicBezTo>
                <a:lnTo>
                  <a:pt x="4554424" y="513474"/>
                </a:lnTo>
                <a:lnTo>
                  <a:pt x="4547380" y="536398"/>
                </a:lnTo>
                <a:cubicBezTo>
                  <a:pt x="4535685" y="558154"/>
                  <a:pt x="4511196" y="574953"/>
                  <a:pt x="4482579" y="579359"/>
                </a:cubicBezTo>
                <a:cubicBezTo>
                  <a:pt x="4491384" y="588171"/>
                  <a:pt x="4511930" y="594046"/>
                  <a:pt x="4536878" y="594046"/>
                </a:cubicBezTo>
                <a:cubicBezTo>
                  <a:pt x="4582371" y="594046"/>
                  <a:pt x="4638137" y="580827"/>
                  <a:pt x="4666020" y="551453"/>
                </a:cubicBezTo>
                <a:cubicBezTo>
                  <a:pt x="4627865" y="552921"/>
                  <a:pt x="4602917" y="527953"/>
                  <a:pt x="4601449" y="494172"/>
                </a:cubicBezTo>
                <a:cubicBezTo>
                  <a:pt x="4619059" y="516203"/>
                  <a:pt x="4641072" y="525016"/>
                  <a:pt x="4666020" y="525016"/>
                </a:cubicBezTo>
                <a:cubicBezTo>
                  <a:pt x="4704543" y="525016"/>
                  <a:pt x="4737287" y="501057"/>
                  <a:pt x="4751252" y="467391"/>
                </a:cubicBezTo>
                <a:lnTo>
                  <a:pt x="4758467" y="431058"/>
                </a:lnTo>
                <a:lnTo>
                  <a:pt x="4758475" y="431100"/>
                </a:lnTo>
                <a:lnTo>
                  <a:pt x="4758475" y="431017"/>
                </a:lnTo>
                <a:lnTo>
                  <a:pt x="4758475" y="428164"/>
                </a:lnTo>
                <a:cubicBezTo>
                  <a:pt x="4758475" y="369452"/>
                  <a:pt x="4729144" y="319547"/>
                  <a:pt x="4686614" y="279916"/>
                </a:cubicBezTo>
                <a:cubicBezTo>
                  <a:pt x="4654349" y="249092"/>
                  <a:pt x="4614752" y="227075"/>
                  <a:pt x="4573689" y="209461"/>
                </a:cubicBezTo>
                <a:cubicBezTo>
                  <a:pt x="4570755" y="207994"/>
                  <a:pt x="4567822" y="206526"/>
                  <a:pt x="4563423" y="205058"/>
                </a:cubicBezTo>
                <a:close/>
                <a:moveTo>
                  <a:pt x="0" y="0"/>
                </a:moveTo>
                <a:lnTo>
                  <a:pt x="4968876" y="0"/>
                </a:lnTo>
                <a:lnTo>
                  <a:pt x="4968876"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en-US" noProof="0"/>
              <a:t>Click icon to add picture with alt text</a:t>
            </a:r>
          </a:p>
        </p:txBody>
      </p:sp>
    </p:spTree>
    <p:extLst>
      <p:ext uri="{BB962C8B-B14F-4D97-AF65-F5344CB8AC3E}">
        <p14:creationId xmlns:p14="http://schemas.microsoft.com/office/powerpoint/2010/main" val="3740350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Large title &amp; large RH image 1">
    <p:bg>
      <p:bgPr>
        <a:solidFill>
          <a:schemeClr val="accent4"/>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B342561-1DD2-4DA7-BA2A-C8E3856FE9BB}"/>
              </a:ext>
            </a:extLst>
          </p:cNvPr>
          <p:cNvSpPr>
            <a:spLocks noGrp="1"/>
          </p:cNvSpPr>
          <p:nvPr>
            <p:ph type="title"/>
          </p:nvPr>
        </p:nvSpPr>
        <p:spPr>
          <a:xfrm>
            <a:off x="404813" y="692696"/>
            <a:ext cx="4562476" cy="2421466"/>
          </a:xfrm>
        </p:spPr>
        <p:txBody>
          <a:bodyPr vert="horz" lIns="72000" tIns="0" rIns="0" bIns="0" rtlCol="0" anchor="b">
            <a:noAutofit/>
          </a:bodyPr>
          <a:lstStyle>
            <a:lvl1pPr>
              <a:lnSpc>
                <a:spcPct val="80000"/>
              </a:lnSpc>
              <a:defRPr lang="en-GB" sz="5400">
                <a:solidFill>
                  <a:schemeClr val="bg1"/>
                </a:solidFill>
              </a:defRPr>
            </a:lvl1pPr>
          </a:lstStyle>
          <a:p>
            <a:pPr lvl="0"/>
            <a:r>
              <a:rPr lang="en-US"/>
              <a:t>Click to edit Master title style</a:t>
            </a:r>
            <a:endParaRPr lang="en-GB"/>
          </a:p>
        </p:txBody>
      </p:sp>
      <p:sp>
        <p:nvSpPr>
          <p:cNvPr id="10" name="Espace réservé du texte 9">
            <a:extLst>
              <a:ext uri="{FF2B5EF4-FFF2-40B4-BE49-F238E27FC236}">
                <a16:creationId xmlns:a16="http://schemas.microsoft.com/office/drawing/2014/main" id="{FC6DF15B-7249-491B-BFB7-9A33784178CD}"/>
              </a:ext>
            </a:extLst>
          </p:cNvPr>
          <p:cNvSpPr>
            <a:spLocks noGrp="1"/>
          </p:cNvSpPr>
          <p:nvPr>
            <p:ph type="body" sz="quarter" idx="12"/>
          </p:nvPr>
        </p:nvSpPr>
        <p:spPr>
          <a:xfrm>
            <a:off x="404813" y="3573040"/>
            <a:ext cx="4395787" cy="2808288"/>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5586E72C-F96D-4BE1-996B-39A71EA977D3}"/>
              </a:ext>
              <a:ext uri="{C183D7F6-B498-43B3-948B-1728B52AA6E4}">
                <adec:decorative xmlns:adec="http://schemas.microsoft.com/office/drawing/2017/decorative" val="1"/>
              </a:ext>
            </a:extLst>
          </p:cNvPr>
          <p:cNvSpPr>
            <a:spLocks noGrp="1"/>
          </p:cNvSpPr>
          <p:nvPr>
            <p:ph type="pic" sz="quarter" idx="10" hasCustomPrompt="1"/>
          </p:nvPr>
        </p:nvSpPr>
        <p:spPr>
          <a:xfrm>
            <a:off x="5128004" y="0"/>
            <a:ext cx="7063996" cy="6858000"/>
          </a:xfrm>
          <a:custGeom>
            <a:avLst/>
            <a:gdLst>
              <a:gd name="connsiteX0" fmla="*/ 6658543 w 7063996"/>
              <a:gd name="connsiteY0" fmla="*/ 205058 h 6858000"/>
              <a:gd name="connsiteX1" fmla="*/ 6434159 w 7063996"/>
              <a:gd name="connsiteY1" fmla="*/ 436971 h 6858000"/>
              <a:gd name="connsiteX2" fmla="*/ 6511887 w 7063996"/>
              <a:gd name="connsiteY2" fmla="*/ 551459 h 6858000"/>
              <a:gd name="connsiteX3" fmla="*/ 6591081 w 7063996"/>
              <a:gd name="connsiteY3" fmla="*/ 552927 h 6858000"/>
              <a:gd name="connsiteX4" fmla="*/ 6623162 w 7063996"/>
              <a:gd name="connsiteY4" fmla="*/ 536965 h 6858000"/>
              <a:gd name="connsiteX5" fmla="*/ 6649544 w 7063996"/>
              <a:gd name="connsiteY5" fmla="*/ 513474 h 6858000"/>
              <a:gd name="connsiteX6" fmla="*/ 6642500 w 7063996"/>
              <a:gd name="connsiteY6" fmla="*/ 536398 h 6858000"/>
              <a:gd name="connsiteX7" fmla="*/ 6577699 w 7063996"/>
              <a:gd name="connsiteY7" fmla="*/ 579359 h 6858000"/>
              <a:gd name="connsiteX8" fmla="*/ 6631998 w 7063996"/>
              <a:gd name="connsiteY8" fmla="*/ 594046 h 6858000"/>
              <a:gd name="connsiteX9" fmla="*/ 6761140 w 7063996"/>
              <a:gd name="connsiteY9" fmla="*/ 551453 h 6858000"/>
              <a:gd name="connsiteX10" fmla="*/ 6696569 w 7063996"/>
              <a:gd name="connsiteY10" fmla="*/ 494172 h 6858000"/>
              <a:gd name="connsiteX11" fmla="*/ 6761140 w 7063996"/>
              <a:gd name="connsiteY11" fmla="*/ 525016 h 6858000"/>
              <a:gd name="connsiteX12" fmla="*/ 6846372 w 7063996"/>
              <a:gd name="connsiteY12" fmla="*/ 467391 h 6858000"/>
              <a:gd name="connsiteX13" fmla="*/ 6853587 w 7063996"/>
              <a:gd name="connsiteY13" fmla="*/ 431058 h 6858000"/>
              <a:gd name="connsiteX14" fmla="*/ 6853595 w 7063996"/>
              <a:gd name="connsiteY14" fmla="*/ 431100 h 6858000"/>
              <a:gd name="connsiteX15" fmla="*/ 6853595 w 7063996"/>
              <a:gd name="connsiteY15" fmla="*/ 431017 h 6858000"/>
              <a:gd name="connsiteX16" fmla="*/ 6853595 w 7063996"/>
              <a:gd name="connsiteY16" fmla="*/ 428164 h 6858000"/>
              <a:gd name="connsiteX17" fmla="*/ 6781734 w 7063996"/>
              <a:gd name="connsiteY17" fmla="*/ 279916 h 6858000"/>
              <a:gd name="connsiteX18" fmla="*/ 6668809 w 7063996"/>
              <a:gd name="connsiteY18" fmla="*/ 209461 h 6858000"/>
              <a:gd name="connsiteX19" fmla="*/ 6658543 w 7063996"/>
              <a:gd name="connsiteY19" fmla="*/ 205058 h 6858000"/>
              <a:gd name="connsiteX20" fmla="*/ 0 w 7063996"/>
              <a:gd name="connsiteY20" fmla="*/ 0 h 6858000"/>
              <a:gd name="connsiteX21" fmla="*/ 7063996 w 7063996"/>
              <a:gd name="connsiteY21" fmla="*/ 0 h 6858000"/>
              <a:gd name="connsiteX22" fmla="*/ 7063996 w 7063996"/>
              <a:gd name="connsiteY22" fmla="*/ 6858000 h 6858000"/>
              <a:gd name="connsiteX23" fmla="*/ 0 w 7063996"/>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63996" h="6858000">
                <a:moveTo>
                  <a:pt x="6658543" y="205058"/>
                </a:moveTo>
                <a:cubicBezTo>
                  <a:pt x="6608680" y="265238"/>
                  <a:pt x="6434159" y="310740"/>
                  <a:pt x="6434159" y="436971"/>
                </a:cubicBezTo>
                <a:cubicBezTo>
                  <a:pt x="6434159" y="486876"/>
                  <a:pt x="6464957" y="533846"/>
                  <a:pt x="6511887" y="551459"/>
                </a:cubicBezTo>
                <a:cubicBezTo>
                  <a:pt x="6538285" y="561734"/>
                  <a:pt x="6564683" y="561734"/>
                  <a:pt x="6591081" y="552927"/>
                </a:cubicBezTo>
                <a:cubicBezTo>
                  <a:pt x="6602814" y="549258"/>
                  <a:pt x="6613446" y="543753"/>
                  <a:pt x="6623162" y="536965"/>
                </a:cubicBezTo>
                <a:lnTo>
                  <a:pt x="6649544" y="513474"/>
                </a:lnTo>
                <a:lnTo>
                  <a:pt x="6642500" y="536398"/>
                </a:lnTo>
                <a:cubicBezTo>
                  <a:pt x="6630805" y="558154"/>
                  <a:pt x="6606316" y="574953"/>
                  <a:pt x="6577699" y="579359"/>
                </a:cubicBezTo>
                <a:cubicBezTo>
                  <a:pt x="6586504" y="588171"/>
                  <a:pt x="6607050" y="594046"/>
                  <a:pt x="6631998" y="594046"/>
                </a:cubicBezTo>
                <a:cubicBezTo>
                  <a:pt x="6677491" y="594046"/>
                  <a:pt x="6733257" y="580827"/>
                  <a:pt x="6761140" y="551453"/>
                </a:cubicBezTo>
                <a:cubicBezTo>
                  <a:pt x="6722985" y="552921"/>
                  <a:pt x="6698037" y="527953"/>
                  <a:pt x="6696569" y="494172"/>
                </a:cubicBezTo>
                <a:cubicBezTo>
                  <a:pt x="6714179" y="516203"/>
                  <a:pt x="6736192" y="525016"/>
                  <a:pt x="6761140" y="525016"/>
                </a:cubicBezTo>
                <a:cubicBezTo>
                  <a:pt x="6799663" y="525016"/>
                  <a:pt x="6832407" y="501057"/>
                  <a:pt x="6846372" y="467391"/>
                </a:cubicBezTo>
                <a:lnTo>
                  <a:pt x="6853587" y="431058"/>
                </a:lnTo>
                <a:lnTo>
                  <a:pt x="6853595" y="431100"/>
                </a:lnTo>
                <a:lnTo>
                  <a:pt x="6853595" y="431017"/>
                </a:lnTo>
                <a:lnTo>
                  <a:pt x="6853595" y="428164"/>
                </a:lnTo>
                <a:cubicBezTo>
                  <a:pt x="6853595" y="369452"/>
                  <a:pt x="6824264" y="319547"/>
                  <a:pt x="6781734" y="279916"/>
                </a:cubicBezTo>
                <a:cubicBezTo>
                  <a:pt x="6749469" y="249092"/>
                  <a:pt x="6709872" y="227075"/>
                  <a:pt x="6668809" y="209461"/>
                </a:cubicBezTo>
                <a:cubicBezTo>
                  <a:pt x="6665875" y="207994"/>
                  <a:pt x="6662942" y="206526"/>
                  <a:pt x="6658543" y="205058"/>
                </a:cubicBezTo>
                <a:close/>
                <a:moveTo>
                  <a:pt x="0" y="0"/>
                </a:moveTo>
                <a:lnTo>
                  <a:pt x="7063996" y="0"/>
                </a:lnTo>
                <a:lnTo>
                  <a:pt x="7063996"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en-US"/>
              <a:t>Click icon to add picture with alt text</a:t>
            </a:r>
            <a:endParaRPr lang="en-GB"/>
          </a:p>
        </p:txBody>
      </p:sp>
    </p:spTree>
    <p:extLst>
      <p:ext uri="{BB962C8B-B14F-4D97-AF65-F5344CB8AC3E}">
        <p14:creationId xmlns:p14="http://schemas.microsoft.com/office/powerpoint/2010/main" val="3180856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urple">
    <p:bg>
      <p:bgPr>
        <a:solidFill>
          <a:srgbClr val="2B0A3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30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Full picture white Pik">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EB2D5A7-8ABD-41FC-934A-8D0E9E07B98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58000"/>
          </a:xfrm>
          <a:custGeom>
            <a:avLst/>
            <a:gdLst>
              <a:gd name="connsiteX0" fmla="*/ 11904137 w 12192000"/>
              <a:gd name="connsiteY0" fmla="*/ 374761 h 6858000"/>
              <a:gd name="connsiteX1" fmla="*/ 11851113 w 12192000"/>
              <a:gd name="connsiteY1" fmla="*/ 409256 h 6858000"/>
              <a:gd name="connsiteX2" fmla="*/ 11813853 w 12192000"/>
              <a:gd name="connsiteY2" fmla="*/ 476806 h 6858000"/>
              <a:gd name="connsiteX3" fmla="*/ 11772294 w 12192000"/>
              <a:gd name="connsiteY3" fmla="*/ 537171 h 6858000"/>
              <a:gd name="connsiteX4" fmla="*/ 11703507 w 12192000"/>
              <a:gd name="connsiteY4" fmla="*/ 580289 h 6858000"/>
              <a:gd name="connsiteX5" fmla="*/ 11747932 w 12192000"/>
              <a:gd name="connsiteY5" fmla="*/ 591787 h 6858000"/>
              <a:gd name="connsiteX6" fmla="*/ 11796656 w 12192000"/>
              <a:gd name="connsiteY6" fmla="*/ 587475 h 6858000"/>
              <a:gd name="connsiteX7" fmla="*/ 11879774 w 12192000"/>
              <a:gd name="connsiteY7" fmla="*/ 551544 h 6858000"/>
              <a:gd name="connsiteX8" fmla="*/ 11816719 w 12192000"/>
              <a:gd name="connsiteY8" fmla="*/ 494054 h 6858000"/>
              <a:gd name="connsiteX9" fmla="*/ 11904137 w 12192000"/>
              <a:gd name="connsiteY9" fmla="*/ 521361 h 6858000"/>
              <a:gd name="connsiteX10" fmla="*/ 11965759 w 12192000"/>
              <a:gd name="connsiteY10" fmla="*/ 460997 h 6858000"/>
              <a:gd name="connsiteX11" fmla="*/ 11964326 w 12192000"/>
              <a:gd name="connsiteY11" fmla="*/ 404944 h 6858000"/>
              <a:gd name="connsiteX12" fmla="*/ 11904137 w 12192000"/>
              <a:gd name="connsiteY12" fmla="*/ 374761 h 6858000"/>
              <a:gd name="connsiteX13" fmla="*/ 11779497 w 12192000"/>
              <a:gd name="connsiteY13" fmla="*/ 210928 h 6858000"/>
              <a:gd name="connsiteX14" fmla="*/ 11559747 w 12192000"/>
              <a:gd name="connsiteY14" fmla="*/ 439472 h 6858000"/>
              <a:gd name="connsiteX15" fmla="*/ 11635870 w 12192000"/>
              <a:gd name="connsiteY15" fmla="*/ 550150 h 6858000"/>
              <a:gd name="connsiteX16" fmla="*/ 11720610 w 12192000"/>
              <a:gd name="connsiteY16" fmla="*/ 545838 h 6858000"/>
              <a:gd name="connsiteX17" fmla="*/ 11780933 w 12192000"/>
              <a:gd name="connsiteY17" fmla="*/ 489780 h 6858000"/>
              <a:gd name="connsiteX18" fmla="*/ 11826894 w 12192000"/>
              <a:gd name="connsiteY18" fmla="*/ 413599 h 6858000"/>
              <a:gd name="connsiteX19" fmla="*/ 11888654 w 12192000"/>
              <a:gd name="connsiteY19" fmla="*/ 361853 h 6858000"/>
              <a:gd name="connsiteX20" fmla="*/ 11963340 w 12192000"/>
              <a:gd name="connsiteY20" fmla="*/ 380539 h 6858000"/>
              <a:gd name="connsiteX21" fmla="*/ 11900144 w 12192000"/>
              <a:gd name="connsiteY21" fmla="*/ 284235 h 6858000"/>
              <a:gd name="connsiteX22" fmla="*/ 11789551 w 12192000"/>
              <a:gd name="connsiteY22" fmla="*/ 215240 h 6858000"/>
              <a:gd name="connsiteX23" fmla="*/ 11779497 w 12192000"/>
              <a:gd name="connsiteY23" fmla="*/ 210928 h 6858000"/>
              <a:gd name="connsiteX24" fmla="*/ 0 w 12192000"/>
              <a:gd name="connsiteY24" fmla="*/ 0 h 6858000"/>
              <a:gd name="connsiteX25" fmla="*/ 12192000 w 12192000"/>
              <a:gd name="connsiteY25" fmla="*/ 0 h 6858000"/>
              <a:gd name="connsiteX26" fmla="*/ 12192000 w 12192000"/>
              <a:gd name="connsiteY26" fmla="*/ 6858000 h 6858000"/>
              <a:gd name="connsiteX27" fmla="*/ 0 w 12192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11904137" y="374761"/>
                </a:moveTo>
                <a:cubicBezTo>
                  <a:pt x="11881208" y="376199"/>
                  <a:pt x="11864011" y="390571"/>
                  <a:pt x="11851113" y="409256"/>
                </a:cubicBezTo>
                <a:cubicBezTo>
                  <a:pt x="11835349" y="429377"/>
                  <a:pt x="11825318" y="453810"/>
                  <a:pt x="11813853" y="476806"/>
                </a:cubicBezTo>
                <a:cubicBezTo>
                  <a:pt x="11802389" y="498365"/>
                  <a:pt x="11789491" y="518487"/>
                  <a:pt x="11772294" y="537171"/>
                </a:cubicBezTo>
                <a:cubicBezTo>
                  <a:pt x="11753664" y="557293"/>
                  <a:pt x="11730735" y="573103"/>
                  <a:pt x="11703507" y="580289"/>
                </a:cubicBezTo>
                <a:cubicBezTo>
                  <a:pt x="11716405" y="588912"/>
                  <a:pt x="11733601" y="591787"/>
                  <a:pt x="11747932" y="591787"/>
                </a:cubicBezTo>
                <a:cubicBezTo>
                  <a:pt x="11763696" y="593224"/>
                  <a:pt x="11780893" y="590350"/>
                  <a:pt x="11796656" y="587475"/>
                </a:cubicBezTo>
                <a:cubicBezTo>
                  <a:pt x="11826751" y="583163"/>
                  <a:pt x="11858278" y="573103"/>
                  <a:pt x="11879774" y="551544"/>
                </a:cubicBezTo>
                <a:cubicBezTo>
                  <a:pt x="11845381" y="551544"/>
                  <a:pt x="11818153" y="528548"/>
                  <a:pt x="11816719" y="494054"/>
                </a:cubicBezTo>
                <a:cubicBezTo>
                  <a:pt x="11838216" y="519924"/>
                  <a:pt x="11871176" y="529985"/>
                  <a:pt x="11904137" y="521361"/>
                </a:cubicBezTo>
                <a:cubicBezTo>
                  <a:pt x="11932798" y="512738"/>
                  <a:pt x="11957160" y="489742"/>
                  <a:pt x="11965759" y="460997"/>
                </a:cubicBezTo>
                <a:cubicBezTo>
                  <a:pt x="11971491" y="442312"/>
                  <a:pt x="11972924" y="423628"/>
                  <a:pt x="11964326" y="404944"/>
                </a:cubicBezTo>
                <a:cubicBezTo>
                  <a:pt x="11952861" y="383385"/>
                  <a:pt x="11928499" y="373324"/>
                  <a:pt x="11904137" y="374761"/>
                </a:cubicBezTo>
                <a:close/>
                <a:moveTo>
                  <a:pt x="11779497" y="210928"/>
                </a:moveTo>
                <a:cubicBezTo>
                  <a:pt x="11730664" y="271298"/>
                  <a:pt x="11559747" y="314420"/>
                  <a:pt x="11559747" y="439472"/>
                </a:cubicBezTo>
                <a:cubicBezTo>
                  <a:pt x="11559747" y="486906"/>
                  <a:pt x="11589909" y="532902"/>
                  <a:pt x="11635870" y="550150"/>
                </a:cubicBezTo>
                <a:cubicBezTo>
                  <a:pt x="11663159" y="560212"/>
                  <a:pt x="11693320" y="558775"/>
                  <a:pt x="11720610" y="545838"/>
                </a:cubicBezTo>
                <a:cubicBezTo>
                  <a:pt x="11746463" y="534339"/>
                  <a:pt x="11765134" y="514216"/>
                  <a:pt x="11780933" y="489780"/>
                </a:cubicBezTo>
                <a:cubicBezTo>
                  <a:pt x="11798168" y="465345"/>
                  <a:pt x="11811095" y="439472"/>
                  <a:pt x="11826894" y="413599"/>
                </a:cubicBezTo>
                <a:cubicBezTo>
                  <a:pt x="11841257" y="390601"/>
                  <a:pt x="11861365" y="367603"/>
                  <a:pt x="11888654" y="361853"/>
                </a:cubicBezTo>
                <a:cubicBezTo>
                  <a:pt x="11914507" y="354666"/>
                  <a:pt x="11944668" y="361853"/>
                  <a:pt x="11963340" y="380539"/>
                </a:cubicBezTo>
                <a:cubicBezTo>
                  <a:pt x="11951850" y="343167"/>
                  <a:pt x="11930306" y="311545"/>
                  <a:pt x="11900144" y="284235"/>
                </a:cubicBezTo>
                <a:cubicBezTo>
                  <a:pt x="11867110" y="254050"/>
                  <a:pt x="11829767" y="232489"/>
                  <a:pt x="11789551" y="215240"/>
                </a:cubicBezTo>
                <a:cubicBezTo>
                  <a:pt x="11786678" y="213803"/>
                  <a:pt x="11782369" y="212365"/>
                  <a:pt x="11779497" y="210928"/>
                </a:cubicBezTo>
                <a:close/>
                <a:moveTo>
                  <a:pt x="0" y="0"/>
                </a:moveTo>
                <a:lnTo>
                  <a:pt x="12192000" y="0"/>
                </a:lnTo>
                <a:lnTo>
                  <a:pt x="12192000" y="6858000"/>
                </a:lnTo>
                <a:lnTo>
                  <a:pt x="0" y="6858000"/>
                </a:lnTo>
                <a:close/>
              </a:path>
            </a:pathLst>
          </a:custGeom>
          <a:solidFill>
            <a:schemeClr val="accent4"/>
          </a:solidFill>
        </p:spPr>
        <p:txBody>
          <a:bodyPr wrap="square">
            <a:noAutofit/>
          </a:bodyPr>
          <a:lstStyle>
            <a:lvl1pPr>
              <a:defRPr>
                <a:solidFill>
                  <a:schemeClr val="bg1"/>
                </a:solidFill>
              </a:defRPr>
            </a:lvl1pPr>
          </a:lstStyle>
          <a:p>
            <a:r>
              <a:rPr lang="de-DE"/>
              <a:t>Insert picture, edit alt text and send </a:t>
            </a:r>
            <a:r>
              <a:rPr lang="de-DE" err="1"/>
              <a:t>to</a:t>
            </a:r>
            <a:r>
              <a:rPr lang="de-DE"/>
              <a:t> back</a:t>
            </a:r>
          </a:p>
        </p:txBody>
      </p:sp>
    </p:spTree>
    <p:extLst>
      <p:ext uri="{BB962C8B-B14F-4D97-AF65-F5344CB8AC3E}">
        <p14:creationId xmlns:p14="http://schemas.microsoft.com/office/powerpoint/2010/main" val="3511516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ull picture blue Pik">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B335D29-1EFC-4491-AD11-74BC952F53E5}"/>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58000"/>
          </a:xfrm>
          <a:custGeom>
            <a:avLst/>
            <a:gdLst>
              <a:gd name="connsiteX0" fmla="*/ 11785528 w 12192000"/>
              <a:gd name="connsiteY0" fmla="*/ 202927 h 6858000"/>
              <a:gd name="connsiteX1" fmla="*/ 11561144 w 12192000"/>
              <a:gd name="connsiteY1" fmla="*/ 434840 h 6858000"/>
              <a:gd name="connsiteX2" fmla="*/ 11638872 w 12192000"/>
              <a:gd name="connsiteY2" fmla="*/ 549328 h 6858000"/>
              <a:gd name="connsiteX3" fmla="*/ 11718066 w 12192000"/>
              <a:gd name="connsiteY3" fmla="*/ 550796 h 6858000"/>
              <a:gd name="connsiteX4" fmla="*/ 11750147 w 12192000"/>
              <a:gd name="connsiteY4" fmla="*/ 534834 h 6858000"/>
              <a:gd name="connsiteX5" fmla="*/ 11776529 w 12192000"/>
              <a:gd name="connsiteY5" fmla="*/ 511343 h 6858000"/>
              <a:gd name="connsiteX6" fmla="*/ 11769485 w 12192000"/>
              <a:gd name="connsiteY6" fmla="*/ 534267 h 6858000"/>
              <a:gd name="connsiteX7" fmla="*/ 11704684 w 12192000"/>
              <a:gd name="connsiteY7" fmla="*/ 577228 h 6858000"/>
              <a:gd name="connsiteX8" fmla="*/ 11758983 w 12192000"/>
              <a:gd name="connsiteY8" fmla="*/ 591915 h 6858000"/>
              <a:gd name="connsiteX9" fmla="*/ 11888125 w 12192000"/>
              <a:gd name="connsiteY9" fmla="*/ 549322 h 6858000"/>
              <a:gd name="connsiteX10" fmla="*/ 11823554 w 12192000"/>
              <a:gd name="connsiteY10" fmla="*/ 492041 h 6858000"/>
              <a:gd name="connsiteX11" fmla="*/ 11888125 w 12192000"/>
              <a:gd name="connsiteY11" fmla="*/ 522885 h 6858000"/>
              <a:gd name="connsiteX12" fmla="*/ 11973357 w 12192000"/>
              <a:gd name="connsiteY12" fmla="*/ 465260 h 6858000"/>
              <a:gd name="connsiteX13" fmla="*/ 11980572 w 12192000"/>
              <a:gd name="connsiteY13" fmla="*/ 428927 h 6858000"/>
              <a:gd name="connsiteX14" fmla="*/ 11980580 w 12192000"/>
              <a:gd name="connsiteY14" fmla="*/ 428969 h 6858000"/>
              <a:gd name="connsiteX15" fmla="*/ 11980580 w 12192000"/>
              <a:gd name="connsiteY15" fmla="*/ 428886 h 6858000"/>
              <a:gd name="connsiteX16" fmla="*/ 11980580 w 12192000"/>
              <a:gd name="connsiteY16" fmla="*/ 426033 h 6858000"/>
              <a:gd name="connsiteX17" fmla="*/ 11908719 w 12192000"/>
              <a:gd name="connsiteY17" fmla="*/ 277785 h 6858000"/>
              <a:gd name="connsiteX18" fmla="*/ 11795794 w 12192000"/>
              <a:gd name="connsiteY18" fmla="*/ 207330 h 6858000"/>
              <a:gd name="connsiteX19" fmla="*/ 11785528 w 12192000"/>
              <a:gd name="connsiteY19" fmla="*/ 202927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5528" y="202927"/>
                </a:moveTo>
                <a:cubicBezTo>
                  <a:pt x="11735665" y="263107"/>
                  <a:pt x="11561144" y="308609"/>
                  <a:pt x="11561144" y="434840"/>
                </a:cubicBezTo>
                <a:cubicBezTo>
                  <a:pt x="11561144" y="484745"/>
                  <a:pt x="11591942" y="531715"/>
                  <a:pt x="11638872" y="549328"/>
                </a:cubicBezTo>
                <a:cubicBezTo>
                  <a:pt x="11665270" y="559603"/>
                  <a:pt x="11691668" y="559603"/>
                  <a:pt x="11718066" y="550796"/>
                </a:cubicBezTo>
                <a:cubicBezTo>
                  <a:pt x="11729799" y="547127"/>
                  <a:pt x="11740431" y="541622"/>
                  <a:pt x="11750147" y="534834"/>
                </a:cubicBezTo>
                <a:lnTo>
                  <a:pt x="11776529" y="511343"/>
                </a:lnTo>
                <a:lnTo>
                  <a:pt x="11769485" y="534267"/>
                </a:lnTo>
                <a:cubicBezTo>
                  <a:pt x="11757790" y="556023"/>
                  <a:pt x="11733301" y="572822"/>
                  <a:pt x="11704684" y="577228"/>
                </a:cubicBezTo>
                <a:cubicBezTo>
                  <a:pt x="11713489" y="586040"/>
                  <a:pt x="11734035" y="591915"/>
                  <a:pt x="11758983" y="591915"/>
                </a:cubicBezTo>
                <a:cubicBezTo>
                  <a:pt x="11804476" y="591915"/>
                  <a:pt x="11860242" y="578696"/>
                  <a:pt x="11888125" y="549322"/>
                </a:cubicBezTo>
                <a:cubicBezTo>
                  <a:pt x="11849970" y="550790"/>
                  <a:pt x="11825022" y="525822"/>
                  <a:pt x="11823554" y="492041"/>
                </a:cubicBezTo>
                <a:cubicBezTo>
                  <a:pt x="11841164" y="514072"/>
                  <a:pt x="11863177" y="522885"/>
                  <a:pt x="11888125" y="522885"/>
                </a:cubicBezTo>
                <a:cubicBezTo>
                  <a:pt x="11926648" y="522885"/>
                  <a:pt x="11959392" y="498926"/>
                  <a:pt x="11973357" y="465260"/>
                </a:cubicBezTo>
                <a:lnTo>
                  <a:pt x="11980572" y="428927"/>
                </a:lnTo>
                <a:lnTo>
                  <a:pt x="11980580" y="428969"/>
                </a:lnTo>
                <a:lnTo>
                  <a:pt x="11980580" y="428886"/>
                </a:lnTo>
                <a:lnTo>
                  <a:pt x="11980580" y="426033"/>
                </a:lnTo>
                <a:cubicBezTo>
                  <a:pt x="11980580" y="367321"/>
                  <a:pt x="11951249" y="317416"/>
                  <a:pt x="11908719" y="277785"/>
                </a:cubicBezTo>
                <a:cubicBezTo>
                  <a:pt x="11876454" y="246961"/>
                  <a:pt x="11836857" y="224944"/>
                  <a:pt x="11795794" y="207330"/>
                </a:cubicBezTo>
                <a:cubicBezTo>
                  <a:pt x="11792860" y="205863"/>
                  <a:pt x="11789927" y="204395"/>
                  <a:pt x="11785528" y="202927"/>
                </a:cubicBezTo>
                <a:close/>
                <a:moveTo>
                  <a:pt x="0" y="0"/>
                </a:moveTo>
                <a:lnTo>
                  <a:pt x="12192000" y="0"/>
                </a:lnTo>
                <a:lnTo>
                  <a:pt x="12192000"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de-DE"/>
              <a:t>Insert picture, add alt text and send </a:t>
            </a:r>
            <a:r>
              <a:rPr lang="de-DE" err="1"/>
              <a:t>to</a:t>
            </a:r>
            <a:r>
              <a:rPr lang="de-DE"/>
              <a:t> back</a:t>
            </a:r>
          </a:p>
        </p:txBody>
      </p:sp>
    </p:spTree>
    <p:extLst>
      <p:ext uri="{BB962C8B-B14F-4D97-AF65-F5344CB8AC3E}">
        <p14:creationId xmlns:p14="http://schemas.microsoft.com/office/powerpoint/2010/main" val="1919584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Large title">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57200" y="4958425"/>
            <a:ext cx="11277600" cy="822325"/>
          </a:xfrm>
        </p:spPr>
        <p:txBody>
          <a:bodyPr lIns="36000" tIns="144000">
            <a:normAutofit/>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6">
            <a:extLst>
              <a:ext uri="{FF2B5EF4-FFF2-40B4-BE49-F238E27FC236}">
                <a16:creationId xmlns:a16="http://schemas.microsoft.com/office/drawing/2014/main" id="{79EA84EC-0E0C-41F6-8286-BC5A87DC6C7B}"/>
              </a:ext>
            </a:extLst>
          </p:cNvPr>
          <p:cNvSpPr>
            <a:spLocks noGrp="1"/>
          </p:cNvSpPr>
          <p:nvPr>
            <p:ph type="body" sz="quarter" idx="10" hasCustomPrompt="1"/>
          </p:nvPr>
        </p:nvSpPr>
        <p:spPr>
          <a:xfrm>
            <a:off x="457200" y="2135545"/>
            <a:ext cx="11277600" cy="2585323"/>
          </a:xfrm>
        </p:spPr>
        <p:txBody>
          <a:bodyPr anchor="ctr" anchorCtr="0">
            <a:spAutoFit/>
          </a:bodyPr>
          <a:lstStyle>
            <a:lvl1pPr marL="0" indent="0" algn="l">
              <a:lnSpc>
                <a:spcPct val="70000"/>
              </a:lnSpc>
              <a:spcAft>
                <a:spcPts val="0"/>
              </a:spcAft>
              <a:buFontTx/>
              <a:buNone/>
              <a:defRPr sz="8000" b="1"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grpSp>
        <p:nvGrpSpPr>
          <p:cNvPr id="6" name="Group 5">
            <a:extLst>
              <a:ext uri="{FF2B5EF4-FFF2-40B4-BE49-F238E27FC236}">
                <a16:creationId xmlns:a16="http://schemas.microsoft.com/office/drawing/2014/main" id="{53E1ECB5-DB51-4283-B8B9-FBB99B30DDDA}"/>
              </a:ext>
            </a:extLst>
          </p:cNvPr>
          <p:cNvGrpSpPr>
            <a:grpSpLocks noChangeAspect="1"/>
          </p:cNvGrpSpPr>
          <p:nvPr userDrawn="1"/>
        </p:nvGrpSpPr>
        <p:grpSpPr>
          <a:xfrm>
            <a:off x="516023" y="622911"/>
            <a:ext cx="2231297" cy="501650"/>
            <a:chOff x="9550400" y="612775"/>
            <a:chExt cx="2231297" cy="501650"/>
          </a:xfrm>
        </p:grpSpPr>
        <p:sp>
          <p:nvSpPr>
            <p:cNvPr id="8" name="Freeform: Shape 7">
              <a:extLst>
                <a:ext uri="{FF2B5EF4-FFF2-40B4-BE49-F238E27FC236}">
                  <a16:creationId xmlns:a16="http://schemas.microsoft.com/office/drawing/2014/main" id="{648307B4-0823-4CCD-9A0B-FC8313B6A1CE}"/>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0EF37526-68C2-4CC7-BFA8-D9A1ECDD5F86}"/>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0" name="Freeform: Shape 9">
              <a:extLst>
                <a:ext uri="{FF2B5EF4-FFF2-40B4-BE49-F238E27FC236}">
                  <a16:creationId xmlns:a16="http://schemas.microsoft.com/office/drawing/2014/main" id="{031D688A-C2B9-40DF-8BDB-7397CB9DF4C1}"/>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808CDC8B-4E52-45D7-922E-07333CE529A6}"/>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8515A298-0196-4231-B123-8DDB35B79DA6}"/>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241153595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oja principa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a:xfrm>
            <a:off x="120718" y="130726"/>
            <a:ext cx="10947772" cy="978979"/>
          </a:xfrm>
        </p:spPr>
        <p:txBody>
          <a:bodyPr vert="horz" lIns="0" tIns="0" rIns="0" bIns="0" rtlCol="0" anchor="ctr">
            <a:noAutofit/>
          </a:bodyPr>
          <a:lstStyle>
            <a:lvl1pPr>
              <a:defRPr lang="de-DE" cap="none"/>
            </a:lvl1pPr>
          </a:lstStyle>
          <a:p>
            <a:pPr lvl="0"/>
            <a:r>
              <a:rPr lang="en-US" dirty="0"/>
              <a:t>Click to edit Master title style</a:t>
            </a:r>
            <a:endParaRPr lang="de-DE" dirty="0"/>
          </a:p>
        </p:txBody>
      </p:sp>
    </p:spTree>
    <p:extLst>
      <p:ext uri="{BB962C8B-B14F-4D97-AF65-F5344CB8AC3E}">
        <p14:creationId xmlns:p14="http://schemas.microsoft.com/office/powerpoint/2010/main" val="3503092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nal Slide 1">
    <p:bg>
      <p:bgPr>
        <a:solidFill>
          <a:srgbClr val="272936"/>
        </a:solidFill>
        <a:effectLst/>
      </p:bgPr>
    </p:bg>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CFD4BD67-7A96-4F02-AD8B-7157189FD651}"/>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808368" flipV="1">
            <a:off x="4403152" y="337083"/>
            <a:ext cx="8831279" cy="4103533"/>
          </a:xfrm>
          <a:prstGeom prst="rect">
            <a:avLst/>
          </a:prstGeom>
        </p:spPr>
      </p:pic>
      <p:pic>
        <p:nvPicPr>
          <p:cNvPr id="21" name="Picture 7" descr="facebook">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 y="4968013"/>
            <a:ext cx="333195" cy="333195"/>
          </a:xfrm>
          <a:prstGeom prst="rect">
            <a:avLst/>
          </a:prstGeom>
          <a:noFill/>
        </p:spPr>
      </p:pic>
      <p:pic>
        <p:nvPicPr>
          <p:cNvPr id="17" name="Picture 2" descr="LinkedIn">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0097" y="4968013"/>
            <a:ext cx="333195" cy="333195"/>
          </a:xfrm>
          <a:prstGeom prst="rect">
            <a:avLst/>
          </a:prstGeom>
          <a:noFill/>
        </p:spPr>
      </p:pic>
      <p:pic>
        <p:nvPicPr>
          <p:cNvPr id="18" name="Picture 4" descr="SlideShare">
            <a:hlinkClick r:id="rId7"/>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93474" y="4968013"/>
            <a:ext cx="333195" cy="333195"/>
          </a:xfrm>
          <a:prstGeom prst="rect">
            <a:avLst/>
          </a:prstGeom>
          <a:noFill/>
        </p:spPr>
      </p:pic>
      <p:pic>
        <p:nvPicPr>
          <p:cNvPr id="19" name="Picture 5" descr="Twitter">
            <a:hlinkClick r:id="rId9"/>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76851" y="4968013"/>
            <a:ext cx="333195" cy="333195"/>
          </a:xfrm>
          <a:prstGeom prst="rect">
            <a:avLst/>
          </a:prstGeom>
          <a:noFill/>
        </p:spPr>
      </p:pic>
      <p:pic>
        <p:nvPicPr>
          <p:cNvPr id="20" name="Picture 6" descr="YouTube">
            <a:hlinkClick r:id="rId11"/>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960227"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a:spcAft>
                <a:spcPts val="600"/>
              </a:spcAft>
            </a:pPr>
            <a:r>
              <a:rPr lang="en-US" sz="700" noProof="0" dirty="0">
                <a:solidFill>
                  <a:schemeClr val="bg1"/>
                </a:solidFill>
                <a:latin typeface="Ubuntu" panose="020B0504030602030204" pitchFamily="34" charset="0"/>
                <a:cs typeface="Arial"/>
              </a:rPr>
              <a:t>This presentation contains information that may be privileged or confidential and is the property of the Capgemini Group.</a:t>
            </a:r>
          </a:p>
          <a:p>
            <a:pPr>
              <a:spcAft>
                <a:spcPts val="600"/>
              </a:spcAft>
            </a:pPr>
            <a:r>
              <a:rPr lang="en-US" sz="700" noProof="0" dirty="0">
                <a:solidFill>
                  <a:schemeClr val="bg1"/>
                </a:solidFill>
                <a:latin typeface="Ubuntu" panose="020B0504030602030204" pitchFamily="34" charset="0"/>
                <a:cs typeface="Arial"/>
              </a:rPr>
              <a:t>Copyright © 2023 Capgemini. All rights reserved.</a:t>
            </a:r>
          </a:p>
        </p:txBody>
      </p:sp>
      <p:grpSp>
        <p:nvGrpSpPr>
          <p:cNvPr id="10" name="Group 9">
            <a:extLst>
              <a:ext uri="{FF2B5EF4-FFF2-40B4-BE49-F238E27FC236}">
                <a16:creationId xmlns:a16="http://schemas.microsoft.com/office/drawing/2014/main" id="{D2BF7E9C-FD5C-450A-A1FB-17FC5765ED64}"/>
              </a:ext>
            </a:extLst>
          </p:cNvPr>
          <p:cNvGrpSpPr>
            <a:grpSpLocks noChangeAspect="1"/>
          </p:cNvGrpSpPr>
          <p:nvPr userDrawn="1"/>
        </p:nvGrpSpPr>
        <p:grpSpPr>
          <a:xfrm>
            <a:off x="411020" y="984393"/>
            <a:ext cx="2231297" cy="501650"/>
            <a:chOff x="9550400" y="612775"/>
            <a:chExt cx="2231297" cy="501650"/>
          </a:xfrm>
        </p:grpSpPr>
        <p:sp>
          <p:nvSpPr>
            <p:cNvPr id="11" name="Freeform: Shape 10">
              <a:extLst>
                <a:ext uri="{FF2B5EF4-FFF2-40B4-BE49-F238E27FC236}">
                  <a16:creationId xmlns:a16="http://schemas.microsoft.com/office/drawing/2014/main" id="{DD26A2F9-4026-4DA7-B00A-AE48A8B0CD4D}"/>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0DCE7524-34A1-429B-91AD-74BE1F944E06}"/>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dirty="0"/>
            </a:p>
          </p:txBody>
        </p:sp>
        <p:sp>
          <p:nvSpPr>
            <p:cNvPr id="14" name="Freeform: Shape 13">
              <a:extLst>
                <a:ext uri="{FF2B5EF4-FFF2-40B4-BE49-F238E27FC236}">
                  <a16:creationId xmlns:a16="http://schemas.microsoft.com/office/drawing/2014/main" id="{0F68A571-28DB-453F-861D-36D50723ED4D}"/>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5" name="Freeform: Shape 14">
              <a:extLst>
                <a:ext uri="{FF2B5EF4-FFF2-40B4-BE49-F238E27FC236}">
                  <a16:creationId xmlns:a16="http://schemas.microsoft.com/office/drawing/2014/main" id="{923DB0AA-5015-4FEA-A32D-44257CF2BED3}"/>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6" name="Freeform: Shape 15">
              <a:extLst>
                <a:ext uri="{FF2B5EF4-FFF2-40B4-BE49-F238E27FC236}">
                  <a16:creationId xmlns:a16="http://schemas.microsoft.com/office/drawing/2014/main" id="{3E8CD59B-E3D8-4E45-86AA-3D0BB06038CE}"/>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56465407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Final Slide 2">
    <p:bg>
      <p:bgPr>
        <a:solidFill>
          <a:srgbClr val="272936"/>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489A022-D524-4B27-A5EC-7E24500CC9B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214" y="1295400"/>
            <a:ext cx="9702386" cy="6043284"/>
          </a:xfrm>
          <a:prstGeom prst="rect">
            <a:avLst/>
          </a:prstGeom>
        </p:spPr>
      </p:pic>
      <p:pic>
        <p:nvPicPr>
          <p:cNvPr id="22" name="Picture 7" descr="facebook">
            <a:hlinkClick r:id="rId3"/>
            <a:extLst>
              <a:ext uri="{FF2B5EF4-FFF2-40B4-BE49-F238E27FC236}">
                <a16:creationId xmlns:a16="http://schemas.microsoft.com/office/drawing/2014/main" id="{BCC76D32-C587-45AA-A26C-ED5B038C86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 y="5328053"/>
            <a:ext cx="333195" cy="333195"/>
          </a:xfrm>
          <a:prstGeom prst="rect">
            <a:avLst/>
          </a:prstGeom>
          <a:noFill/>
        </p:spPr>
      </p:pic>
      <p:pic>
        <p:nvPicPr>
          <p:cNvPr id="17" name="Picture 2" descr="LinkedIn">
            <a:hlinkClick r:id="rId5"/>
            <a:extLst>
              <a:ext uri="{FF2B5EF4-FFF2-40B4-BE49-F238E27FC236}">
                <a16:creationId xmlns:a16="http://schemas.microsoft.com/office/drawing/2014/main" id="{F6DF1D6E-8462-43E1-AFC5-8A5C855024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0097" y="5328053"/>
            <a:ext cx="333195" cy="333195"/>
          </a:xfrm>
          <a:prstGeom prst="rect">
            <a:avLst/>
          </a:prstGeom>
          <a:noFill/>
        </p:spPr>
      </p:pic>
      <p:pic>
        <p:nvPicPr>
          <p:cNvPr id="19" name="Picture 4" descr="SlideShare">
            <a:hlinkClick r:id="rId7"/>
            <a:extLst>
              <a:ext uri="{FF2B5EF4-FFF2-40B4-BE49-F238E27FC236}">
                <a16:creationId xmlns:a16="http://schemas.microsoft.com/office/drawing/2014/main" id="{DA74C6D2-FFE3-4CE8-B52D-0A33097AEEA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93474" y="5328053"/>
            <a:ext cx="333195" cy="333195"/>
          </a:xfrm>
          <a:prstGeom prst="rect">
            <a:avLst/>
          </a:prstGeom>
          <a:noFill/>
        </p:spPr>
      </p:pic>
      <p:pic>
        <p:nvPicPr>
          <p:cNvPr id="20" name="Picture 5" descr="Twitter">
            <a:hlinkClick r:id="rId9"/>
            <a:extLst>
              <a:ext uri="{FF2B5EF4-FFF2-40B4-BE49-F238E27FC236}">
                <a16:creationId xmlns:a16="http://schemas.microsoft.com/office/drawing/2014/main" id="{14E10122-92A2-4535-9737-8C1BE0EE0AE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76851" y="5328053"/>
            <a:ext cx="333195" cy="333195"/>
          </a:xfrm>
          <a:prstGeom prst="rect">
            <a:avLst/>
          </a:prstGeom>
          <a:noFill/>
        </p:spPr>
      </p:pic>
      <p:pic>
        <p:nvPicPr>
          <p:cNvPr id="21" name="Picture 6" descr="YouTube">
            <a:hlinkClick r:id="rId11"/>
            <a:extLst>
              <a:ext uri="{FF2B5EF4-FFF2-40B4-BE49-F238E27FC236}">
                <a16:creationId xmlns:a16="http://schemas.microsoft.com/office/drawing/2014/main" id="{BA6EF96A-02CA-41A1-9095-358FE7486671}"/>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960227" y="5328053"/>
            <a:ext cx="333195" cy="333195"/>
          </a:xfrm>
          <a:prstGeom prst="rect">
            <a:avLst/>
          </a:prstGeom>
          <a:noFill/>
        </p:spPr>
      </p:pic>
      <p:sp>
        <p:nvSpPr>
          <p:cNvPr id="57" name="Rectangle 56"/>
          <p:cNvSpPr/>
          <p:nvPr/>
        </p:nvSpPr>
        <p:spPr>
          <a:xfrm>
            <a:off x="426720" y="5840235"/>
            <a:ext cx="3221008" cy="400110"/>
          </a:xfrm>
          <a:prstGeom prst="rect">
            <a:avLst/>
          </a:prstGeom>
        </p:spPr>
        <p:txBody>
          <a:bodyPr wrap="square" lIns="0" tIns="0" rIns="0" bIns="0" anchor="b" anchorCtr="0">
            <a:spAutoFit/>
          </a:bodyPr>
          <a:lstStyle/>
          <a:p>
            <a:pPr lvl="0">
              <a:spcAft>
                <a:spcPts val="600"/>
              </a:spcAft>
            </a:pPr>
            <a:r>
              <a:rPr lang="en-US" sz="700" noProof="0" dirty="0">
                <a:solidFill>
                  <a:schemeClr val="bg1"/>
                </a:solidFill>
                <a:latin typeface="Ubuntu" panose="020B0504030602030204" pitchFamily="34" charset="0"/>
                <a:cs typeface="Arial"/>
              </a:rPr>
              <a:t>This presentation contains information that may be privileged or confidential and is the property of the Capgemini Group.</a:t>
            </a:r>
          </a:p>
          <a:p>
            <a:pPr lvl="0">
              <a:spcAft>
                <a:spcPts val="600"/>
              </a:spcAft>
            </a:pPr>
            <a:r>
              <a:rPr lang="en-US" sz="700" noProof="0" dirty="0">
                <a:solidFill>
                  <a:schemeClr val="bg1"/>
                </a:solidFill>
                <a:latin typeface="Ubuntu" panose="020B0504030602030204" pitchFamily="34" charset="0"/>
                <a:cs typeface="Arial"/>
              </a:rPr>
              <a:t>Copyright © 2023 Capgemini. All rights reserved.</a:t>
            </a:r>
          </a:p>
        </p:txBody>
      </p:sp>
      <p:grpSp>
        <p:nvGrpSpPr>
          <p:cNvPr id="10" name="Group 9">
            <a:extLst>
              <a:ext uri="{FF2B5EF4-FFF2-40B4-BE49-F238E27FC236}">
                <a16:creationId xmlns:a16="http://schemas.microsoft.com/office/drawing/2014/main" id="{665BE2A4-4ACC-4E54-9A85-77DFC7F65F01}"/>
              </a:ext>
            </a:extLst>
          </p:cNvPr>
          <p:cNvGrpSpPr>
            <a:grpSpLocks noChangeAspect="1"/>
          </p:cNvGrpSpPr>
          <p:nvPr userDrawn="1"/>
        </p:nvGrpSpPr>
        <p:grpSpPr>
          <a:xfrm>
            <a:off x="9161718" y="5747778"/>
            <a:ext cx="2231297" cy="501650"/>
            <a:chOff x="9550400" y="612775"/>
            <a:chExt cx="2231297" cy="501650"/>
          </a:xfrm>
        </p:grpSpPr>
        <p:sp>
          <p:nvSpPr>
            <p:cNvPr id="11" name="Freeform: Shape 10">
              <a:extLst>
                <a:ext uri="{FF2B5EF4-FFF2-40B4-BE49-F238E27FC236}">
                  <a16:creationId xmlns:a16="http://schemas.microsoft.com/office/drawing/2014/main" id="{0CE61B69-C06F-4D0A-9437-BC399186700C}"/>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96F08509-FA85-4193-A497-0E692E886745}"/>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dirty="0"/>
            </a:p>
          </p:txBody>
        </p:sp>
        <p:sp>
          <p:nvSpPr>
            <p:cNvPr id="13" name="Freeform: Shape 12">
              <a:extLst>
                <a:ext uri="{FF2B5EF4-FFF2-40B4-BE49-F238E27FC236}">
                  <a16:creationId xmlns:a16="http://schemas.microsoft.com/office/drawing/2014/main" id="{A40793F6-8550-4F9A-98A1-4BD1C63DE3E6}"/>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4" name="Freeform: Shape 13">
              <a:extLst>
                <a:ext uri="{FF2B5EF4-FFF2-40B4-BE49-F238E27FC236}">
                  <a16:creationId xmlns:a16="http://schemas.microsoft.com/office/drawing/2014/main" id="{AF68DDBF-3EE2-4BFD-9E41-A500A2DB8E18}"/>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5" name="Freeform: Shape 14">
              <a:extLst>
                <a:ext uri="{FF2B5EF4-FFF2-40B4-BE49-F238E27FC236}">
                  <a16:creationId xmlns:a16="http://schemas.microsoft.com/office/drawing/2014/main" id="{F22E4E1F-DFDD-4EF6-8781-D2EC7D60F89D}"/>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3898938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Slide Master 2">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3" y="7"/>
          <a:ext cx="195386" cy="158751"/>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7"/>
                        <a:ext cx="195386" cy="1587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hasCustomPrompt="1"/>
            <p:custDataLst>
              <p:tags r:id="rId2"/>
            </p:custDataLst>
          </p:nvPr>
        </p:nvSpPr>
        <p:spPr/>
        <p:txBody>
          <a:bodyPr/>
          <a:lstStyle>
            <a:lvl1pPr>
              <a:defRPr/>
            </a:lvl1pPr>
          </a:lstStyle>
          <a:p>
            <a:pPr lvl="0"/>
            <a:r>
              <a:rPr lang="en-US" noProof="0"/>
              <a:t>Click to edit Master title style</a:t>
            </a:r>
          </a:p>
        </p:txBody>
      </p:sp>
    </p:spTree>
    <p:extLst>
      <p:ext uri="{BB962C8B-B14F-4D97-AF65-F5344CB8AC3E}">
        <p14:creationId xmlns:p14="http://schemas.microsoft.com/office/powerpoint/2010/main" val="970721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err="1"/>
              <a:t>Modifiez</a:t>
            </a:r>
            <a:r>
              <a:rPr lang="en-US"/>
              <a:t> le style du </a:t>
            </a:r>
            <a:r>
              <a:rPr lang="en-US" err="1"/>
              <a:t>titre</a:t>
            </a:r>
            <a:endParaRPr lang="en-US"/>
          </a:p>
        </p:txBody>
      </p:sp>
    </p:spTree>
    <p:extLst>
      <p:ext uri="{BB962C8B-B14F-4D97-AF65-F5344CB8AC3E}">
        <p14:creationId xmlns:p14="http://schemas.microsoft.com/office/powerpoint/2010/main" val="67252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980728"/>
            <a:ext cx="11379201" cy="548908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a:xfrm>
            <a:off x="419694" y="116633"/>
            <a:ext cx="10947772" cy="576064"/>
          </a:xfrm>
        </p:spPr>
        <p:txBody>
          <a:bodyPr/>
          <a:lstStyle>
            <a:lvl1pPr>
              <a:defRPr>
                <a:solidFill>
                  <a:schemeClr val="tx1"/>
                </a:solidFill>
              </a:defRPr>
            </a:lvl1pPr>
          </a:lstStyle>
          <a:p>
            <a:r>
              <a:rPr lang="en-GB"/>
              <a:t>Click to edit Master title style</a:t>
            </a:r>
          </a:p>
        </p:txBody>
      </p:sp>
    </p:spTree>
    <p:extLst>
      <p:ext uri="{BB962C8B-B14F-4D97-AF65-F5344CB8AC3E}">
        <p14:creationId xmlns:p14="http://schemas.microsoft.com/office/powerpoint/2010/main" val="641674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59526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fr-FR"/>
              <a:t>Modifiez le style du titre</a:t>
            </a:r>
            <a:endParaRPr lang="de-DE"/>
          </a:p>
        </p:txBody>
      </p:sp>
    </p:spTree>
    <p:extLst>
      <p:ext uri="{BB962C8B-B14F-4D97-AF65-F5344CB8AC3E}">
        <p14:creationId xmlns:p14="http://schemas.microsoft.com/office/powerpoint/2010/main" val="2401874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447201"/>
            <a:ext cx="11379201" cy="50226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fr-FR"/>
              <a:t>Modifiez le style du titre</a:t>
            </a:r>
            <a:endParaRPr lang="en-GB"/>
          </a:p>
        </p:txBody>
      </p:sp>
    </p:spTree>
    <p:extLst>
      <p:ext uri="{BB962C8B-B14F-4D97-AF65-F5344CB8AC3E}">
        <p14:creationId xmlns:p14="http://schemas.microsoft.com/office/powerpoint/2010/main" val="1118999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re seul">
    <p:bg>
      <p:bgPr>
        <a:solidFill>
          <a:schemeClr val="accent4"/>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4920500"/>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Espace réservé du texte 9">
            <a:extLst>
              <a:ext uri="{FF2B5EF4-FFF2-40B4-BE49-F238E27FC236}">
                <a16:creationId xmlns:a16="http://schemas.microsoft.com/office/drawing/2014/main" id="{0850DA69-657E-41C3-B340-B16C354CA1D0}"/>
              </a:ext>
            </a:extLst>
          </p:cNvPr>
          <p:cNvSpPr>
            <a:spLocks noGrp="1"/>
          </p:cNvSpPr>
          <p:nvPr>
            <p:ph type="body" sz="quarter" idx="10"/>
          </p:nvPr>
        </p:nvSpPr>
        <p:spPr>
          <a:xfrm>
            <a:off x="404813" y="1447800"/>
            <a:ext cx="11406187" cy="4951413"/>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accent5"/>
              </a:buClr>
              <a:defRPr>
                <a:solidFill>
                  <a:schemeClr val="bg1"/>
                </a:solidFill>
              </a:defRPr>
            </a:lvl4pPr>
            <a:lvl5pPr>
              <a:buClr>
                <a:schemeClr val="bg1"/>
              </a:buCl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3" name="Title 2">
            <a:extLst>
              <a:ext uri="{FF2B5EF4-FFF2-40B4-BE49-F238E27FC236}">
                <a16:creationId xmlns:a16="http://schemas.microsoft.com/office/drawing/2014/main" id="{5E6BB52B-0C5D-4023-89D5-282E9A520223}"/>
              </a:ext>
            </a:extLst>
          </p:cNvPr>
          <p:cNvSpPr>
            <a:spLocks noGrp="1"/>
          </p:cNvSpPr>
          <p:nvPr>
            <p:ph type="title" hasCustomPrompt="1"/>
          </p:nvPr>
        </p:nvSpPr>
        <p:spPr/>
        <p:txBody>
          <a:bodyPr vert="horz"/>
          <a:lstStyle>
            <a:lvl1pPr>
              <a:defRPr>
                <a:solidFill>
                  <a:schemeClr val="bg1"/>
                </a:solidFill>
              </a:defRPr>
            </a:lvl1pPr>
          </a:lstStyle>
          <a:p>
            <a:r>
              <a:rPr lang="fr-FR"/>
              <a:t>Modifiez le style du titre</a:t>
            </a:r>
            <a:endParaRPr lang="de-DE"/>
          </a:p>
        </p:txBody>
      </p:sp>
      <p:sp>
        <p:nvSpPr>
          <p:cNvPr id="7" name="Rectangle 6">
            <a:extLst>
              <a:ext uri="{FF2B5EF4-FFF2-40B4-BE49-F238E27FC236}">
                <a16:creationId xmlns:a16="http://schemas.microsoft.com/office/drawing/2014/main" id="{9E6AE4F9-B25D-CC23-FF8E-7DDFD602A8F8}"/>
              </a:ext>
            </a:extLst>
          </p:cNvPr>
          <p:cNvSpPr/>
          <p:nvPr userDrawn="1"/>
        </p:nvSpPr>
        <p:spPr>
          <a:xfrm>
            <a:off x="5778500" y="6608233"/>
            <a:ext cx="728133" cy="249767"/>
          </a:xfrm>
          <a:prstGeom prst="rect">
            <a:avLst/>
          </a:prstGeom>
          <a:solidFill>
            <a:srgbClr val="272936"/>
          </a:solidFill>
          <a:ln w="12700">
            <a:noFill/>
            <a:miter lim="400000"/>
          </a:ln>
        </p:spPr>
        <p:txBody>
          <a:bodyPr lIns="38100" tIns="38100" rIns="38100" bIns="38100" rtlCol="0" anchor="ctr"/>
          <a:lstStyle/>
          <a:p>
            <a:pPr algn="l"/>
            <a:endParaRPr lang="en-US" sz="3000">
              <a:solidFill>
                <a:srgbClr val="FFFFFF"/>
              </a:solidFill>
              <a:effectLst>
                <a:outerShdw blurRad="38100" dist="12700" dir="5400000" rotWithShape="0">
                  <a:srgbClr val="000000">
                    <a:alpha val="50000"/>
                  </a:srgbClr>
                </a:outerShdw>
              </a:effectLst>
            </a:endParaRPr>
          </a:p>
        </p:txBody>
      </p:sp>
      <p:pic>
        <p:nvPicPr>
          <p:cNvPr id="9" name="Picture 2">
            <a:extLst>
              <a:ext uri="{FF2B5EF4-FFF2-40B4-BE49-F238E27FC236}">
                <a16:creationId xmlns:a16="http://schemas.microsoft.com/office/drawing/2014/main" id="{245D7EA4-0654-4293-BE31-833C25131F5F}"/>
              </a:ext>
            </a:extLst>
          </p:cNvPr>
          <p:cNvPicPr>
            <a:picLocks noChangeAspect="1" noChangeArrowheads="1"/>
          </p:cNvPicPr>
          <p:nvPr userDrawn="1"/>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729" y="6613062"/>
            <a:ext cx="973667" cy="24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352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userDrawn="1">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Placeholder">
            <a:extLst>
              <a:ext uri="{FF2B5EF4-FFF2-40B4-BE49-F238E27FC236}">
                <a16:creationId xmlns:a16="http://schemas.microsoft.com/office/drawing/2014/main" id="{57F0C9DF-D1FA-45A1-91F6-147FDC3E7341}"/>
              </a:ext>
            </a:extLst>
          </p:cNvPr>
          <p:cNvSpPr>
            <a:spLocks noGrp="1"/>
          </p:cNvSpPr>
          <p:nvPr>
            <p:ph type="title" hasCustomPrompt="1"/>
          </p:nvPr>
        </p:nvSpPr>
        <p:spPr>
          <a:xfrm>
            <a:off x="111760" y="144348"/>
            <a:ext cx="11297920" cy="716711"/>
          </a:xfrm>
          <a:prstGeom prst="rect">
            <a:avLst/>
          </a:prstGeom>
        </p:spPr>
        <p:txBody>
          <a:bodyPr/>
          <a:lstStyle/>
          <a:p>
            <a:r>
              <a:rPr lang="fr-FR"/>
              <a:t>CLICK TO INSERT TITLE</a:t>
            </a:r>
            <a:endParaRPr lang="de-DE"/>
          </a:p>
        </p:txBody>
      </p:sp>
    </p:spTree>
    <p:extLst>
      <p:ext uri="{BB962C8B-B14F-4D97-AF65-F5344CB8AC3E}">
        <p14:creationId xmlns:p14="http://schemas.microsoft.com/office/powerpoint/2010/main" val="80464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404812" y="1447201"/>
            <a:ext cx="11379201" cy="502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3455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0" y="0"/>
          <a:ext cx="195385" cy="158750"/>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5385"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hasCustomPrompt="1"/>
            <p:custDataLst>
              <p:tags r:id="rId2"/>
            </p:custDataLst>
          </p:nvPr>
        </p:nvSpPr>
        <p:spPr/>
        <p:txBody>
          <a:bodyPr/>
          <a:lstStyle>
            <a:lvl1pPr>
              <a:defRPr/>
            </a:lvl1pPr>
          </a:lstStyle>
          <a:p>
            <a:pPr lvl="0"/>
            <a:r>
              <a:rPr lang="en-US" noProof="0"/>
              <a:t>Click to edit Master title style</a:t>
            </a:r>
          </a:p>
        </p:txBody>
      </p:sp>
    </p:spTree>
    <p:extLst>
      <p:ext uri="{BB962C8B-B14F-4D97-AF65-F5344CB8AC3E}">
        <p14:creationId xmlns:p14="http://schemas.microsoft.com/office/powerpoint/2010/main" val="2554943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25177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Full picture blue Pik">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B335D29-1EFC-4491-AD11-74BC952F53E5}"/>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58000"/>
          </a:xfrm>
          <a:custGeom>
            <a:avLst/>
            <a:gdLst>
              <a:gd name="connsiteX0" fmla="*/ 11785528 w 12192000"/>
              <a:gd name="connsiteY0" fmla="*/ 202927 h 6858000"/>
              <a:gd name="connsiteX1" fmla="*/ 11561144 w 12192000"/>
              <a:gd name="connsiteY1" fmla="*/ 434840 h 6858000"/>
              <a:gd name="connsiteX2" fmla="*/ 11638872 w 12192000"/>
              <a:gd name="connsiteY2" fmla="*/ 549328 h 6858000"/>
              <a:gd name="connsiteX3" fmla="*/ 11718066 w 12192000"/>
              <a:gd name="connsiteY3" fmla="*/ 550796 h 6858000"/>
              <a:gd name="connsiteX4" fmla="*/ 11750147 w 12192000"/>
              <a:gd name="connsiteY4" fmla="*/ 534834 h 6858000"/>
              <a:gd name="connsiteX5" fmla="*/ 11776529 w 12192000"/>
              <a:gd name="connsiteY5" fmla="*/ 511343 h 6858000"/>
              <a:gd name="connsiteX6" fmla="*/ 11769485 w 12192000"/>
              <a:gd name="connsiteY6" fmla="*/ 534267 h 6858000"/>
              <a:gd name="connsiteX7" fmla="*/ 11704684 w 12192000"/>
              <a:gd name="connsiteY7" fmla="*/ 577228 h 6858000"/>
              <a:gd name="connsiteX8" fmla="*/ 11758983 w 12192000"/>
              <a:gd name="connsiteY8" fmla="*/ 591915 h 6858000"/>
              <a:gd name="connsiteX9" fmla="*/ 11888125 w 12192000"/>
              <a:gd name="connsiteY9" fmla="*/ 549322 h 6858000"/>
              <a:gd name="connsiteX10" fmla="*/ 11823554 w 12192000"/>
              <a:gd name="connsiteY10" fmla="*/ 492041 h 6858000"/>
              <a:gd name="connsiteX11" fmla="*/ 11888125 w 12192000"/>
              <a:gd name="connsiteY11" fmla="*/ 522885 h 6858000"/>
              <a:gd name="connsiteX12" fmla="*/ 11973357 w 12192000"/>
              <a:gd name="connsiteY12" fmla="*/ 465260 h 6858000"/>
              <a:gd name="connsiteX13" fmla="*/ 11980572 w 12192000"/>
              <a:gd name="connsiteY13" fmla="*/ 428927 h 6858000"/>
              <a:gd name="connsiteX14" fmla="*/ 11980580 w 12192000"/>
              <a:gd name="connsiteY14" fmla="*/ 428969 h 6858000"/>
              <a:gd name="connsiteX15" fmla="*/ 11980580 w 12192000"/>
              <a:gd name="connsiteY15" fmla="*/ 428886 h 6858000"/>
              <a:gd name="connsiteX16" fmla="*/ 11980580 w 12192000"/>
              <a:gd name="connsiteY16" fmla="*/ 426033 h 6858000"/>
              <a:gd name="connsiteX17" fmla="*/ 11908719 w 12192000"/>
              <a:gd name="connsiteY17" fmla="*/ 277785 h 6858000"/>
              <a:gd name="connsiteX18" fmla="*/ 11795794 w 12192000"/>
              <a:gd name="connsiteY18" fmla="*/ 207330 h 6858000"/>
              <a:gd name="connsiteX19" fmla="*/ 11785528 w 12192000"/>
              <a:gd name="connsiteY19" fmla="*/ 202927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5528" y="202927"/>
                </a:moveTo>
                <a:cubicBezTo>
                  <a:pt x="11735665" y="263107"/>
                  <a:pt x="11561144" y="308609"/>
                  <a:pt x="11561144" y="434840"/>
                </a:cubicBezTo>
                <a:cubicBezTo>
                  <a:pt x="11561144" y="484745"/>
                  <a:pt x="11591942" y="531715"/>
                  <a:pt x="11638872" y="549328"/>
                </a:cubicBezTo>
                <a:cubicBezTo>
                  <a:pt x="11665270" y="559603"/>
                  <a:pt x="11691668" y="559603"/>
                  <a:pt x="11718066" y="550796"/>
                </a:cubicBezTo>
                <a:cubicBezTo>
                  <a:pt x="11729799" y="547127"/>
                  <a:pt x="11740431" y="541622"/>
                  <a:pt x="11750147" y="534834"/>
                </a:cubicBezTo>
                <a:lnTo>
                  <a:pt x="11776529" y="511343"/>
                </a:lnTo>
                <a:lnTo>
                  <a:pt x="11769485" y="534267"/>
                </a:lnTo>
                <a:cubicBezTo>
                  <a:pt x="11757790" y="556023"/>
                  <a:pt x="11733301" y="572822"/>
                  <a:pt x="11704684" y="577228"/>
                </a:cubicBezTo>
                <a:cubicBezTo>
                  <a:pt x="11713489" y="586040"/>
                  <a:pt x="11734035" y="591915"/>
                  <a:pt x="11758983" y="591915"/>
                </a:cubicBezTo>
                <a:cubicBezTo>
                  <a:pt x="11804476" y="591915"/>
                  <a:pt x="11860242" y="578696"/>
                  <a:pt x="11888125" y="549322"/>
                </a:cubicBezTo>
                <a:cubicBezTo>
                  <a:pt x="11849970" y="550790"/>
                  <a:pt x="11825022" y="525822"/>
                  <a:pt x="11823554" y="492041"/>
                </a:cubicBezTo>
                <a:cubicBezTo>
                  <a:pt x="11841164" y="514072"/>
                  <a:pt x="11863177" y="522885"/>
                  <a:pt x="11888125" y="522885"/>
                </a:cubicBezTo>
                <a:cubicBezTo>
                  <a:pt x="11926648" y="522885"/>
                  <a:pt x="11959392" y="498926"/>
                  <a:pt x="11973357" y="465260"/>
                </a:cubicBezTo>
                <a:lnTo>
                  <a:pt x="11980572" y="428927"/>
                </a:lnTo>
                <a:lnTo>
                  <a:pt x="11980580" y="428969"/>
                </a:lnTo>
                <a:lnTo>
                  <a:pt x="11980580" y="428886"/>
                </a:lnTo>
                <a:lnTo>
                  <a:pt x="11980580" y="426033"/>
                </a:lnTo>
                <a:cubicBezTo>
                  <a:pt x="11980580" y="367321"/>
                  <a:pt x="11951249" y="317416"/>
                  <a:pt x="11908719" y="277785"/>
                </a:cubicBezTo>
                <a:cubicBezTo>
                  <a:pt x="11876454" y="246961"/>
                  <a:pt x="11836857" y="224944"/>
                  <a:pt x="11795794" y="207330"/>
                </a:cubicBezTo>
                <a:cubicBezTo>
                  <a:pt x="11792860" y="205863"/>
                  <a:pt x="11789927" y="204395"/>
                  <a:pt x="11785528" y="202927"/>
                </a:cubicBezTo>
                <a:close/>
                <a:moveTo>
                  <a:pt x="0" y="0"/>
                </a:moveTo>
                <a:lnTo>
                  <a:pt x="12192000" y="0"/>
                </a:lnTo>
                <a:lnTo>
                  <a:pt x="12192000"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de-DE"/>
              <a:t>Insert picture, add alt text and send </a:t>
            </a:r>
            <a:r>
              <a:rPr lang="de-DE" err="1"/>
              <a:t>to</a:t>
            </a:r>
            <a:r>
              <a:rPr lang="de-DE"/>
              <a:t> back</a:t>
            </a:r>
          </a:p>
        </p:txBody>
      </p:sp>
    </p:spTree>
    <p:extLst>
      <p:ext uri="{BB962C8B-B14F-4D97-AF65-F5344CB8AC3E}">
        <p14:creationId xmlns:p14="http://schemas.microsoft.com/office/powerpoint/2010/main" val="1024949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chemeClr val="accent4"/>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5D1B5F70-39A3-4E01-8EEB-A624F6527260}"/>
              </a:ext>
            </a:extLst>
          </p:cNvPr>
          <p:cNvSpPr>
            <a:spLocks noChangeAspect="1"/>
          </p:cNvSpPr>
          <p:nvPr/>
        </p:nvSpPr>
        <p:spPr>
          <a:xfrm>
            <a:off x="263352" y="908720"/>
            <a:ext cx="10199251" cy="6192688"/>
          </a:xfrm>
          <a:custGeom>
            <a:avLst/>
            <a:gdLst>
              <a:gd name="connsiteX0" fmla="*/ 36195 w 8117205"/>
              <a:gd name="connsiteY0" fmla="*/ 4710199 h 4710198"/>
              <a:gd name="connsiteX1" fmla="*/ 0 w 8117205"/>
              <a:gd name="connsiteY1" fmla="*/ 4697817 h 4710198"/>
              <a:gd name="connsiteX2" fmla="*/ 538163 w 8117205"/>
              <a:gd name="connsiteY2" fmla="*/ 3739602 h 4710198"/>
              <a:gd name="connsiteX3" fmla="*/ 1340168 w 8117205"/>
              <a:gd name="connsiteY3" fmla="*/ 2915689 h 4710198"/>
              <a:gd name="connsiteX4" fmla="*/ 2613660 w 8117205"/>
              <a:gd name="connsiteY4" fmla="*/ 2190837 h 4710198"/>
              <a:gd name="connsiteX5" fmla="*/ 2621280 w 8117205"/>
              <a:gd name="connsiteY5" fmla="*/ 2187979 h 4710198"/>
              <a:gd name="connsiteX6" fmla="*/ 2628900 w 8117205"/>
              <a:gd name="connsiteY6" fmla="*/ 2191789 h 4710198"/>
              <a:gd name="connsiteX7" fmla="*/ 4513898 w 8117205"/>
              <a:gd name="connsiteY7" fmla="*/ 2830917 h 4710198"/>
              <a:gd name="connsiteX8" fmla="*/ 5841683 w 8117205"/>
              <a:gd name="connsiteY8" fmla="*/ 2599459 h 4710198"/>
              <a:gd name="connsiteX9" fmla="*/ 6102668 w 8117205"/>
              <a:gd name="connsiteY9" fmla="*/ 1288819 h 4710198"/>
              <a:gd name="connsiteX10" fmla="*/ 6256020 w 8117205"/>
              <a:gd name="connsiteY10" fmla="*/ 204874 h 4710198"/>
              <a:gd name="connsiteX11" fmla="*/ 7391400 w 8117205"/>
              <a:gd name="connsiteY11" fmla="*/ 43901 h 4710198"/>
              <a:gd name="connsiteX12" fmla="*/ 8117205 w 8117205"/>
              <a:gd name="connsiteY12" fmla="*/ 242021 h 4710198"/>
              <a:gd name="connsiteX13" fmla="*/ 8102918 w 8117205"/>
              <a:gd name="connsiteY13" fmla="*/ 277264 h 4710198"/>
              <a:gd name="connsiteX14" fmla="*/ 7384733 w 8117205"/>
              <a:gd name="connsiteY14" fmla="*/ 82001 h 4710198"/>
              <a:gd name="connsiteX15" fmla="*/ 6281738 w 8117205"/>
              <a:gd name="connsiteY15" fmla="*/ 233449 h 4710198"/>
              <a:gd name="connsiteX16" fmla="*/ 6139815 w 8117205"/>
              <a:gd name="connsiteY16" fmla="*/ 1279294 h 4710198"/>
              <a:gd name="connsiteX17" fmla="*/ 6187440 w 8117205"/>
              <a:gd name="connsiteY17" fmla="*/ 2101302 h 4710198"/>
              <a:gd name="connsiteX18" fmla="*/ 5866448 w 8117205"/>
              <a:gd name="connsiteY18" fmla="*/ 2629939 h 4710198"/>
              <a:gd name="connsiteX19" fmla="*/ 4510088 w 8117205"/>
              <a:gd name="connsiteY19" fmla="*/ 2869969 h 4710198"/>
              <a:gd name="connsiteX20" fmla="*/ 2620328 w 8117205"/>
              <a:gd name="connsiteY20" fmla="*/ 2230842 h 4710198"/>
              <a:gd name="connsiteX21" fmla="*/ 568643 w 8117205"/>
              <a:gd name="connsiteY21" fmla="*/ 3763414 h 4710198"/>
              <a:gd name="connsiteX22" fmla="*/ 36195 w 8117205"/>
              <a:gd name="connsiteY22" fmla="*/ 4710199 h 4710198"/>
              <a:gd name="connsiteX0" fmla="*/ 36195 w 8117205"/>
              <a:gd name="connsiteY0" fmla="*/ 4710199 h 4710199"/>
              <a:gd name="connsiteX1" fmla="*/ 0 w 8117205"/>
              <a:gd name="connsiteY1" fmla="*/ 4697817 h 4710199"/>
              <a:gd name="connsiteX2" fmla="*/ 538163 w 8117205"/>
              <a:gd name="connsiteY2" fmla="*/ 3739602 h 4710199"/>
              <a:gd name="connsiteX3" fmla="*/ 1340168 w 8117205"/>
              <a:gd name="connsiteY3" fmla="*/ 2915689 h 4710199"/>
              <a:gd name="connsiteX4" fmla="*/ 2613660 w 8117205"/>
              <a:gd name="connsiteY4" fmla="*/ 2190837 h 4710199"/>
              <a:gd name="connsiteX5" fmla="*/ 2621280 w 8117205"/>
              <a:gd name="connsiteY5" fmla="*/ 2187979 h 4710199"/>
              <a:gd name="connsiteX6" fmla="*/ 2628900 w 8117205"/>
              <a:gd name="connsiteY6" fmla="*/ 2191789 h 4710199"/>
              <a:gd name="connsiteX7" fmla="*/ 4513898 w 8117205"/>
              <a:gd name="connsiteY7" fmla="*/ 2830917 h 4710199"/>
              <a:gd name="connsiteX8" fmla="*/ 5841683 w 8117205"/>
              <a:gd name="connsiteY8" fmla="*/ 2599459 h 4710199"/>
              <a:gd name="connsiteX9" fmla="*/ 6102668 w 8117205"/>
              <a:gd name="connsiteY9" fmla="*/ 1288819 h 4710199"/>
              <a:gd name="connsiteX10" fmla="*/ 6256020 w 8117205"/>
              <a:gd name="connsiteY10" fmla="*/ 204874 h 4710199"/>
              <a:gd name="connsiteX11" fmla="*/ 7391400 w 8117205"/>
              <a:gd name="connsiteY11" fmla="*/ 43901 h 4710199"/>
              <a:gd name="connsiteX12" fmla="*/ 8117205 w 8117205"/>
              <a:gd name="connsiteY12" fmla="*/ 242021 h 4710199"/>
              <a:gd name="connsiteX13" fmla="*/ 7384733 w 8117205"/>
              <a:gd name="connsiteY13" fmla="*/ 82001 h 4710199"/>
              <a:gd name="connsiteX14" fmla="*/ 6281738 w 8117205"/>
              <a:gd name="connsiteY14" fmla="*/ 233449 h 4710199"/>
              <a:gd name="connsiteX15" fmla="*/ 6139815 w 8117205"/>
              <a:gd name="connsiteY15" fmla="*/ 1279294 h 4710199"/>
              <a:gd name="connsiteX16" fmla="*/ 6187440 w 8117205"/>
              <a:gd name="connsiteY16" fmla="*/ 2101302 h 4710199"/>
              <a:gd name="connsiteX17" fmla="*/ 5866448 w 8117205"/>
              <a:gd name="connsiteY17" fmla="*/ 2629939 h 4710199"/>
              <a:gd name="connsiteX18" fmla="*/ 4510088 w 8117205"/>
              <a:gd name="connsiteY18" fmla="*/ 2869969 h 4710199"/>
              <a:gd name="connsiteX19" fmla="*/ 2620328 w 8117205"/>
              <a:gd name="connsiteY19" fmla="*/ 2230842 h 4710199"/>
              <a:gd name="connsiteX20" fmla="*/ 568643 w 8117205"/>
              <a:gd name="connsiteY20" fmla="*/ 3763414 h 4710199"/>
              <a:gd name="connsiteX21" fmla="*/ 36195 w 8117205"/>
              <a:gd name="connsiteY21" fmla="*/ 4710199 h 4710199"/>
              <a:gd name="connsiteX0" fmla="*/ 36195 w 7528033"/>
              <a:gd name="connsiteY0" fmla="*/ 4673434 h 4673434"/>
              <a:gd name="connsiteX1" fmla="*/ 0 w 7528033"/>
              <a:gd name="connsiteY1" fmla="*/ 4661052 h 4673434"/>
              <a:gd name="connsiteX2" fmla="*/ 538163 w 7528033"/>
              <a:gd name="connsiteY2" fmla="*/ 3702837 h 4673434"/>
              <a:gd name="connsiteX3" fmla="*/ 1340168 w 7528033"/>
              <a:gd name="connsiteY3" fmla="*/ 2878924 h 4673434"/>
              <a:gd name="connsiteX4" fmla="*/ 2613660 w 7528033"/>
              <a:gd name="connsiteY4" fmla="*/ 2154072 h 4673434"/>
              <a:gd name="connsiteX5" fmla="*/ 2621280 w 7528033"/>
              <a:gd name="connsiteY5" fmla="*/ 2151214 h 4673434"/>
              <a:gd name="connsiteX6" fmla="*/ 2628900 w 7528033"/>
              <a:gd name="connsiteY6" fmla="*/ 2155024 h 4673434"/>
              <a:gd name="connsiteX7" fmla="*/ 4513898 w 7528033"/>
              <a:gd name="connsiteY7" fmla="*/ 2794152 h 4673434"/>
              <a:gd name="connsiteX8" fmla="*/ 5841683 w 7528033"/>
              <a:gd name="connsiteY8" fmla="*/ 2562694 h 4673434"/>
              <a:gd name="connsiteX9" fmla="*/ 6102668 w 7528033"/>
              <a:gd name="connsiteY9" fmla="*/ 1252054 h 4673434"/>
              <a:gd name="connsiteX10" fmla="*/ 6256020 w 7528033"/>
              <a:gd name="connsiteY10" fmla="*/ 168109 h 4673434"/>
              <a:gd name="connsiteX11" fmla="*/ 7391400 w 7528033"/>
              <a:gd name="connsiteY11" fmla="*/ 7136 h 4673434"/>
              <a:gd name="connsiteX12" fmla="*/ 7384733 w 7528033"/>
              <a:gd name="connsiteY12" fmla="*/ 45236 h 4673434"/>
              <a:gd name="connsiteX13" fmla="*/ 6281738 w 7528033"/>
              <a:gd name="connsiteY13" fmla="*/ 196684 h 4673434"/>
              <a:gd name="connsiteX14" fmla="*/ 6139815 w 7528033"/>
              <a:gd name="connsiteY14" fmla="*/ 1242529 h 4673434"/>
              <a:gd name="connsiteX15" fmla="*/ 6187440 w 7528033"/>
              <a:gd name="connsiteY15" fmla="*/ 2064537 h 4673434"/>
              <a:gd name="connsiteX16" fmla="*/ 5866448 w 7528033"/>
              <a:gd name="connsiteY16" fmla="*/ 2593174 h 4673434"/>
              <a:gd name="connsiteX17" fmla="*/ 4510088 w 7528033"/>
              <a:gd name="connsiteY17" fmla="*/ 2833204 h 4673434"/>
              <a:gd name="connsiteX18" fmla="*/ 2620328 w 7528033"/>
              <a:gd name="connsiteY18" fmla="*/ 2194077 h 4673434"/>
              <a:gd name="connsiteX19" fmla="*/ 568643 w 7528033"/>
              <a:gd name="connsiteY19" fmla="*/ 3726649 h 4673434"/>
              <a:gd name="connsiteX20" fmla="*/ 36195 w 7528033"/>
              <a:gd name="connsiteY20" fmla="*/ 4673434 h 46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28033" h="4673434">
                <a:moveTo>
                  <a:pt x="36195" y="4673434"/>
                </a:moveTo>
                <a:lnTo>
                  <a:pt x="0" y="4661052"/>
                </a:lnTo>
                <a:cubicBezTo>
                  <a:pt x="953" y="4656289"/>
                  <a:pt x="145733" y="4224807"/>
                  <a:pt x="538163" y="3702837"/>
                </a:cubicBezTo>
                <a:cubicBezTo>
                  <a:pt x="768668" y="3396132"/>
                  <a:pt x="1038225" y="3118954"/>
                  <a:pt x="1340168" y="2878924"/>
                </a:cubicBezTo>
                <a:cubicBezTo>
                  <a:pt x="1717358" y="2577934"/>
                  <a:pt x="2145983" y="2334094"/>
                  <a:pt x="2613660" y="2154072"/>
                </a:cubicBezTo>
                <a:lnTo>
                  <a:pt x="2621280" y="2151214"/>
                </a:lnTo>
                <a:lnTo>
                  <a:pt x="2628900" y="2155024"/>
                </a:lnTo>
                <a:cubicBezTo>
                  <a:pt x="3289935" y="2497924"/>
                  <a:pt x="3941445" y="2718904"/>
                  <a:pt x="4513898" y="2794152"/>
                </a:cubicBezTo>
                <a:cubicBezTo>
                  <a:pt x="5095875" y="2871304"/>
                  <a:pt x="5554980" y="2790341"/>
                  <a:pt x="5841683" y="2562694"/>
                </a:cubicBezTo>
                <a:cubicBezTo>
                  <a:pt x="6168390" y="2302662"/>
                  <a:pt x="6257925" y="1849271"/>
                  <a:pt x="6102668" y="1252054"/>
                </a:cubicBezTo>
                <a:cubicBezTo>
                  <a:pt x="5969318" y="741514"/>
                  <a:pt x="6020753" y="376706"/>
                  <a:pt x="6256020" y="168109"/>
                </a:cubicBezTo>
                <a:cubicBezTo>
                  <a:pt x="6480810" y="-31916"/>
                  <a:pt x="7203281" y="27615"/>
                  <a:pt x="7391400" y="7136"/>
                </a:cubicBezTo>
                <a:cubicBezTo>
                  <a:pt x="7579519" y="-13343"/>
                  <a:pt x="7569677" y="13645"/>
                  <a:pt x="7384733" y="45236"/>
                </a:cubicBezTo>
                <a:cubicBezTo>
                  <a:pt x="7199789" y="76827"/>
                  <a:pt x="6550343" y="-41441"/>
                  <a:pt x="6281738" y="196684"/>
                </a:cubicBezTo>
                <a:cubicBezTo>
                  <a:pt x="6058853" y="394804"/>
                  <a:pt x="6011228" y="747229"/>
                  <a:pt x="6139815" y="1242529"/>
                </a:cubicBezTo>
                <a:cubicBezTo>
                  <a:pt x="6221730" y="1557806"/>
                  <a:pt x="6237923" y="1834031"/>
                  <a:pt x="6187440" y="2064537"/>
                </a:cubicBezTo>
                <a:cubicBezTo>
                  <a:pt x="6138863" y="2283612"/>
                  <a:pt x="6031230" y="2460777"/>
                  <a:pt x="5866448" y="2593174"/>
                </a:cubicBezTo>
                <a:cubicBezTo>
                  <a:pt x="5572125" y="2828441"/>
                  <a:pt x="5102543" y="2911309"/>
                  <a:pt x="4510088" y="2833204"/>
                </a:cubicBezTo>
                <a:cubicBezTo>
                  <a:pt x="3935730" y="2757004"/>
                  <a:pt x="3282315" y="2536024"/>
                  <a:pt x="2620328" y="2194077"/>
                </a:cubicBezTo>
                <a:cubicBezTo>
                  <a:pt x="1574483" y="2598889"/>
                  <a:pt x="927735" y="3251352"/>
                  <a:pt x="568643" y="3726649"/>
                </a:cubicBezTo>
                <a:cubicBezTo>
                  <a:pt x="180023" y="4242904"/>
                  <a:pt x="37148" y="4668672"/>
                  <a:pt x="36195" y="4673434"/>
                </a:cubicBezTo>
                <a:close/>
              </a:path>
            </a:pathLst>
          </a:custGeom>
          <a:gradFill>
            <a:gsLst>
              <a:gs pos="99000">
                <a:schemeClr val="accent2">
                  <a:alpha val="0"/>
                </a:schemeClr>
              </a:gs>
              <a:gs pos="32000">
                <a:srgbClr val="12ABDB">
                  <a:alpha val="17000"/>
                </a:srgbClr>
              </a:gs>
              <a:gs pos="17000">
                <a:schemeClr val="accent2">
                  <a:alpha val="0"/>
                </a:schemeClr>
              </a:gs>
              <a:gs pos="49000">
                <a:srgbClr val="12ABDB"/>
              </a:gs>
              <a:gs pos="70000">
                <a:schemeClr val="accent2"/>
              </a:gs>
            </a:gsLst>
            <a:lin ang="16200000" scaled="0"/>
          </a:gradFill>
          <a:ln w="9525" cap="flat">
            <a:noFill/>
            <a:prstDash val="solid"/>
            <a:miter/>
          </a:ln>
        </p:spPr>
        <p:txBody>
          <a:bodyPr rtlCol="0" anchor="ctr"/>
          <a:lstStyle/>
          <a:p>
            <a:endParaRPr lang="de-DE"/>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242574"/>
            <a:ext cx="11379200" cy="307777"/>
          </a:xfrm>
          <a:prstGeom prst="rect">
            <a:avLst/>
          </a:prstGeom>
        </p:spPr>
        <p:txBody>
          <a:bodyPr wrap="square" lIns="36000" tIns="0" rIns="36000">
            <a:sp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339007"/>
            <a:ext cx="11386134" cy="2031325"/>
          </a:xfrm>
        </p:spPr>
        <p:txBody>
          <a:bodyPr wrap="square" lIns="36000" rIns="36000" bIns="0" anchor="b" anchorCtr="0">
            <a:spAutoFit/>
          </a:bodyPr>
          <a:lstStyle>
            <a:lvl1pPr algn="l">
              <a:lnSpc>
                <a:spcPct val="100000"/>
              </a:lnSpc>
              <a:defRPr sz="6600" b="1" baseline="0">
                <a:solidFill>
                  <a:schemeClr val="bg1"/>
                </a:solidFill>
                <a:latin typeface="Ubuntu" panose="020B0504030602030204" pitchFamily="34" charset="0"/>
              </a:defRPr>
            </a:lvl1pPr>
          </a:lstStyle>
          <a:p>
            <a:r>
              <a:rPr lang="en-US"/>
              <a:t>Click to edit Master title style</a:t>
            </a:r>
            <a:endParaRPr lang="en-GB"/>
          </a:p>
        </p:txBody>
      </p:sp>
      <p:pic>
        <p:nvPicPr>
          <p:cNvPr id="6" name="Image 5" descr="Une image contenant texte&#10;&#10;Description générée automatiquement">
            <a:extLst>
              <a:ext uri="{FF2B5EF4-FFF2-40B4-BE49-F238E27FC236}">
                <a16:creationId xmlns:a16="http://schemas.microsoft.com/office/drawing/2014/main" id="{B290AA58-6524-4A50-851C-8EA6E75AA5E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55116" y="260648"/>
            <a:ext cx="3024000" cy="1226177"/>
          </a:xfrm>
          <a:prstGeom prst="rect">
            <a:avLst/>
          </a:prstGeom>
        </p:spPr>
      </p:pic>
    </p:spTree>
    <p:extLst>
      <p:ext uri="{BB962C8B-B14F-4D97-AF65-F5344CB8AC3E}">
        <p14:creationId xmlns:p14="http://schemas.microsoft.com/office/powerpoint/2010/main" val="2266038573"/>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0D51B9-A61A-4FDC-9E0F-E2A63E0E942C}"/>
              </a:ext>
            </a:extLst>
          </p:cNvPr>
          <p:cNvSpPr>
            <a:spLocks noGrp="1"/>
          </p:cNvSpPr>
          <p:nvPr>
            <p:ph type="pic" sz="quarter" idx="10" hasCustomPrompt="1"/>
          </p:nvPr>
        </p:nvSpPr>
        <p:spPr>
          <a:xfrm>
            <a:off x="5303838" y="0"/>
            <a:ext cx="6888162" cy="6858000"/>
          </a:xfrm>
          <a:prstGeom prst="rect">
            <a:avLst/>
          </a:prstGeom>
          <a:solidFill>
            <a:schemeClr val="bg2">
              <a:lumMod val="90000"/>
            </a:schemeClr>
          </a:solidFill>
        </p:spPr>
        <p:txBody>
          <a:bodyPr/>
          <a:lstStyle>
            <a:lvl1pPr>
              <a:defRPr>
                <a:solidFill>
                  <a:schemeClr val="tx1">
                    <a:lumMod val="50000"/>
                    <a:lumOff val="50000"/>
                  </a:schemeClr>
                </a:solidFill>
              </a:defRPr>
            </a:lvl1pPr>
          </a:lstStyle>
          <a:p>
            <a:r>
              <a:rPr lang="de-DE"/>
              <a:t>Insert Picture and send </a:t>
            </a:r>
            <a:r>
              <a:rPr lang="de-DE" err="1"/>
              <a:t>to</a:t>
            </a:r>
            <a:r>
              <a:rPr lang="de-DE"/>
              <a:t> back</a:t>
            </a:r>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a:prstGeom prst="rect">
            <a:avLst/>
          </a:prstGeo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93129"/>
            <a:ext cx="11386134" cy="2215991"/>
          </a:xfrm>
        </p:spPr>
        <p:txBody>
          <a:bodyPr wrap="square" lIns="36000" rIns="36000" bIns="0" anchor="b" anchorCtr="0">
            <a:spAutoFit/>
          </a:bodyPr>
          <a:lstStyle>
            <a:lvl1pPr algn="l">
              <a:lnSpc>
                <a:spcPct val="90000"/>
              </a:lnSpc>
              <a:defRPr sz="8000" b="1" baseline="0">
                <a:solidFill>
                  <a:schemeClr val="bg1"/>
                </a:solidFill>
                <a:latin typeface="Ubuntu" panose="020B0504030602030204" pitchFamily="34" charset="0"/>
              </a:defRPr>
            </a:lvl1pPr>
          </a:lstStyle>
          <a:p>
            <a:r>
              <a:rPr lang="en-US"/>
              <a:t>Click to edit Master title style</a:t>
            </a:r>
            <a:endParaRPr lang="en-GB"/>
          </a:p>
        </p:txBody>
      </p:sp>
      <p:pic>
        <p:nvPicPr>
          <p:cNvPr id="7" name="Image 6" descr="Une image contenant texte&#10;&#10;Description générée automatiquement">
            <a:extLst>
              <a:ext uri="{FF2B5EF4-FFF2-40B4-BE49-F238E27FC236}">
                <a16:creationId xmlns:a16="http://schemas.microsoft.com/office/drawing/2014/main" id="{873884F3-4760-488E-A25C-0D285C88AE3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408" y="260648"/>
            <a:ext cx="3024000" cy="1226177"/>
          </a:xfrm>
          <a:prstGeom prst="rect">
            <a:avLst/>
          </a:prstGeom>
        </p:spPr>
      </p:pic>
    </p:spTree>
    <p:extLst>
      <p:ext uri="{BB962C8B-B14F-4D97-AF65-F5344CB8AC3E}">
        <p14:creationId xmlns:p14="http://schemas.microsoft.com/office/powerpoint/2010/main" val="162078406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bg>
      <p:bgPr>
        <a:solidFill>
          <a:schemeClr val="accent4"/>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5D1B5F70-39A3-4E01-8EEB-A624F6527260}"/>
              </a:ext>
            </a:extLst>
          </p:cNvPr>
          <p:cNvSpPr>
            <a:spLocks noChangeAspect="1"/>
          </p:cNvSpPr>
          <p:nvPr/>
        </p:nvSpPr>
        <p:spPr>
          <a:xfrm>
            <a:off x="263352" y="908720"/>
            <a:ext cx="10199251" cy="6192688"/>
          </a:xfrm>
          <a:custGeom>
            <a:avLst/>
            <a:gdLst>
              <a:gd name="connsiteX0" fmla="*/ 36195 w 8117205"/>
              <a:gd name="connsiteY0" fmla="*/ 4710199 h 4710198"/>
              <a:gd name="connsiteX1" fmla="*/ 0 w 8117205"/>
              <a:gd name="connsiteY1" fmla="*/ 4697817 h 4710198"/>
              <a:gd name="connsiteX2" fmla="*/ 538163 w 8117205"/>
              <a:gd name="connsiteY2" fmla="*/ 3739602 h 4710198"/>
              <a:gd name="connsiteX3" fmla="*/ 1340168 w 8117205"/>
              <a:gd name="connsiteY3" fmla="*/ 2915689 h 4710198"/>
              <a:gd name="connsiteX4" fmla="*/ 2613660 w 8117205"/>
              <a:gd name="connsiteY4" fmla="*/ 2190837 h 4710198"/>
              <a:gd name="connsiteX5" fmla="*/ 2621280 w 8117205"/>
              <a:gd name="connsiteY5" fmla="*/ 2187979 h 4710198"/>
              <a:gd name="connsiteX6" fmla="*/ 2628900 w 8117205"/>
              <a:gd name="connsiteY6" fmla="*/ 2191789 h 4710198"/>
              <a:gd name="connsiteX7" fmla="*/ 4513898 w 8117205"/>
              <a:gd name="connsiteY7" fmla="*/ 2830917 h 4710198"/>
              <a:gd name="connsiteX8" fmla="*/ 5841683 w 8117205"/>
              <a:gd name="connsiteY8" fmla="*/ 2599459 h 4710198"/>
              <a:gd name="connsiteX9" fmla="*/ 6102668 w 8117205"/>
              <a:gd name="connsiteY9" fmla="*/ 1288819 h 4710198"/>
              <a:gd name="connsiteX10" fmla="*/ 6256020 w 8117205"/>
              <a:gd name="connsiteY10" fmla="*/ 204874 h 4710198"/>
              <a:gd name="connsiteX11" fmla="*/ 7391400 w 8117205"/>
              <a:gd name="connsiteY11" fmla="*/ 43901 h 4710198"/>
              <a:gd name="connsiteX12" fmla="*/ 8117205 w 8117205"/>
              <a:gd name="connsiteY12" fmla="*/ 242021 h 4710198"/>
              <a:gd name="connsiteX13" fmla="*/ 8102918 w 8117205"/>
              <a:gd name="connsiteY13" fmla="*/ 277264 h 4710198"/>
              <a:gd name="connsiteX14" fmla="*/ 7384733 w 8117205"/>
              <a:gd name="connsiteY14" fmla="*/ 82001 h 4710198"/>
              <a:gd name="connsiteX15" fmla="*/ 6281738 w 8117205"/>
              <a:gd name="connsiteY15" fmla="*/ 233449 h 4710198"/>
              <a:gd name="connsiteX16" fmla="*/ 6139815 w 8117205"/>
              <a:gd name="connsiteY16" fmla="*/ 1279294 h 4710198"/>
              <a:gd name="connsiteX17" fmla="*/ 6187440 w 8117205"/>
              <a:gd name="connsiteY17" fmla="*/ 2101302 h 4710198"/>
              <a:gd name="connsiteX18" fmla="*/ 5866448 w 8117205"/>
              <a:gd name="connsiteY18" fmla="*/ 2629939 h 4710198"/>
              <a:gd name="connsiteX19" fmla="*/ 4510088 w 8117205"/>
              <a:gd name="connsiteY19" fmla="*/ 2869969 h 4710198"/>
              <a:gd name="connsiteX20" fmla="*/ 2620328 w 8117205"/>
              <a:gd name="connsiteY20" fmla="*/ 2230842 h 4710198"/>
              <a:gd name="connsiteX21" fmla="*/ 568643 w 8117205"/>
              <a:gd name="connsiteY21" fmla="*/ 3763414 h 4710198"/>
              <a:gd name="connsiteX22" fmla="*/ 36195 w 8117205"/>
              <a:gd name="connsiteY22" fmla="*/ 4710199 h 4710198"/>
              <a:gd name="connsiteX0" fmla="*/ 36195 w 8117205"/>
              <a:gd name="connsiteY0" fmla="*/ 4710199 h 4710199"/>
              <a:gd name="connsiteX1" fmla="*/ 0 w 8117205"/>
              <a:gd name="connsiteY1" fmla="*/ 4697817 h 4710199"/>
              <a:gd name="connsiteX2" fmla="*/ 538163 w 8117205"/>
              <a:gd name="connsiteY2" fmla="*/ 3739602 h 4710199"/>
              <a:gd name="connsiteX3" fmla="*/ 1340168 w 8117205"/>
              <a:gd name="connsiteY3" fmla="*/ 2915689 h 4710199"/>
              <a:gd name="connsiteX4" fmla="*/ 2613660 w 8117205"/>
              <a:gd name="connsiteY4" fmla="*/ 2190837 h 4710199"/>
              <a:gd name="connsiteX5" fmla="*/ 2621280 w 8117205"/>
              <a:gd name="connsiteY5" fmla="*/ 2187979 h 4710199"/>
              <a:gd name="connsiteX6" fmla="*/ 2628900 w 8117205"/>
              <a:gd name="connsiteY6" fmla="*/ 2191789 h 4710199"/>
              <a:gd name="connsiteX7" fmla="*/ 4513898 w 8117205"/>
              <a:gd name="connsiteY7" fmla="*/ 2830917 h 4710199"/>
              <a:gd name="connsiteX8" fmla="*/ 5841683 w 8117205"/>
              <a:gd name="connsiteY8" fmla="*/ 2599459 h 4710199"/>
              <a:gd name="connsiteX9" fmla="*/ 6102668 w 8117205"/>
              <a:gd name="connsiteY9" fmla="*/ 1288819 h 4710199"/>
              <a:gd name="connsiteX10" fmla="*/ 6256020 w 8117205"/>
              <a:gd name="connsiteY10" fmla="*/ 204874 h 4710199"/>
              <a:gd name="connsiteX11" fmla="*/ 7391400 w 8117205"/>
              <a:gd name="connsiteY11" fmla="*/ 43901 h 4710199"/>
              <a:gd name="connsiteX12" fmla="*/ 8117205 w 8117205"/>
              <a:gd name="connsiteY12" fmla="*/ 242021 h 4710199"/>
              <a:gd name="connsiteX13" fmla="*/ 7384733 w 8117205"/>
              <a:gd name="connsiteY13" fmla="*/ 82001 h 4710199"/>
              <a:gd name="connsiteX14" fmla="*/ 6281738 w 8117205"/>
              <a:gd name="connsiteY14" fmla="*/ 233449 h 4710199"/>
              <a:gd name="connsiteX15" fmla="*/ 6139815 w 8117205"/>
              <a:gd name="connsiteY15" fmla="*/ 1279294 h 4710199"/>
              <a:gd name="connsiteX16" fmla="*/ 6187440 w 8117205"/>
              <a:gd name="connsiteY16" fmla="*/ 2101302 h 4710199"/>
              <a:gd name="connsiteX17" fmla="*/ 5866448 w 8117205"/>
              <a:gd name="connsiteY17" fmla="*/ 2629939 h 4710199"/>
              <a:gd name="connsiteX18" fmla="*/ 4510088 w 8117205"/>
              <a:gd name="connsiteY18" fmla="*/ 2869969 h 4710199"/>
              <a:gd name="connsiteX19" fmla="*/ 2620328 w 8117205"/>
              <a:gd name="connsiteY19" fmla="*/ 2230842 h 4710199"/>
              <a:gd name="connsiteX20" fmla="*/ 568643 w 8117205"/>
              <a:gd name="connsiteY20" fmla="*/ 3763414 h 4710199"/>
              <a:gd name="connsiteX21" fmla="*/ 36195 w 8117205"/>
              <a:gd name="connsiteY21" fmla="*/ 4710199 h 4710199"/>
              <a:gd name="connsiteX0" fmla="*/ 36195 w 7528033"/>
              <a:gd name="connsiteY0" fmla="*/ 4673434 h 4673434"/>
              <a:gd name="connsiteX1" fmla="*/ 0 w 7528033"/>
              <a:gd name="connsiteY1" fmla="*/ 4661052 h 4673434"/>
              <a:gd name="connsiteX2" fmla="*/ 538163 w 7528033"/>
              <a:gd name="connsiteY2" fmla="*/ 3702837 h 4673434"/>
              <a:gd name="connsiteX3" fmla="*/ 1340168 w 7528033"/>
              <a:gd name="connsiteY3" fmla="*/ 2878924 h 4673434"/>
              <a:gd name="connsiteX4" fmla="*/ 2613660 w 7528033"/>
              <a:gd name="connsiteY4" fmla="*/ 2154072 h 4673434"/>
              <a:gd name="connsiteX5" fmla="*/ 2621280 w 7528033"/>
              <a:gd name="connsiteY5" fmla="*/ 2151214 h 4673434"/>
              <a:gd name="connsiteX6" fmla="*/ 2628900 w 7528033"/>
              <a:gd name="connsiteY6" fmla="*/ 2155024 h 4673434"/>
              <a:gd name="connsiteX7" fmla="*/ 4513898 w 7528033"/>
              <a:gd name="connsiteY7" fmla="*/ 2794152 h 4673434"/>
              <a:gd name="connsiteX8" fmla="*/ 5841683 w 7528033"/>
              <a:gd name="connsiteY8" fmla="*/ 2562694 h 4673434"/>
              <a:gd name="connsiteX9" fmla="*/ 6102668 w 7528033"/>
              <a:gd name="connsiteY9" fmla="*/ 1252054 h 4673434"/>
              <a:gd name="connsiteX10" fmla="*/ 6256020 w 7528033"/>
              <a:gd name="connsiteY10" fmla="*/ 168109 h 4673434"/>
              <a:gd name="connsiteX11" fmla="*/ 7391400 w 7528033"/>
              <a:gd name="connsiteY11" fmla="*/ 7136 h 4673434"/>
              <a:gd name="connsiteX12" fmla="*/ 7384733 w 7528033"/>
              <a:gd name="connsiteY12" fmla="*/ 45236 h 4673434"/>
              <a:gd name="connsiteX13" fmla="*/ 6281738 w 7528033"/>
              <a:gd name="connsiteY13" fmla="*/ 196684 h 4673434"/>
              <a:gd name="connsiteX14" fmla="*/ 6139815 w 7528033"/>
              <a:gd name="connsiteY14" fmla="*/ 1242529 h 4673434"/>
              <a:gd name="connsiteX15" fmla="*/ 6187440 w 7528033"/>
              <a:gd name="connsiteY15" fmla="*/ 2064537 h 4673434"/>
              <a:gd name="connsiteX16" fmla="*/ 5866448 w 7528033"/>
              <a:gd name="connsiteY16" fmla="*/ 2593174 h 4673434"/>
              <a:gd name="connsiteX17" fmla="*/ 4510088 w 7528033"/>
              <a:gd name="connsiteY17" fmla="*/ 2833204 h 4673434"/>
              <a:gd name="connsiteX18" fmla="*/ 2620328 w 7528033"/>
              <a:gd name="connsiteY18" fmla="*/ 2194077 h 4673434"/>
              <a:gd name="connsiteX19" fmla="*/ 568643 w 7528033"/>
              <a:gd name="connsiteY19" fmla="*/ 3726649 h 4673434"/>
              <a:gd name="connsiteX20" fmla="*/ 36195 w 7528033"/>
              <a:gd name="connsiteY20" fmla="*/ 4673434 h 46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28033" h="4673434">
                <a:moveTo>
                  <a:pt x="36195" y="4673434"/>
                </a:moveTo>
                <a:lnTo>
                  <a:pt x="0" y="4661052"/>
                </a:lnTo>
                <a:cubicBezTo>
                  <a:pt x="953" y="4656289"/>
                  <a:pt x="145733" y="4224807"/>
                  <a:pt x="538163" y="3702837"/>
                </a:cubicBezTo>
                <a:cubicBezTo>
                  <a:pt x="768668" y="3396132"/>
                  <a:pt x="1038225" y="3118954"/>
                  <a:pt x="1340168" y="2878924"/>
                </a:cubicBezTo>
                <a:cubicBezTo>
                  <a:pt x="1717358" y="2577934"/>
                  <a:pt x="2145983" y="2334094"/>
                  <a:pt x="2613660" y="2154072"/>
                </a:cubicBezTo>
                <a:lnTo>
                  <a:pt x="2621280" y="2151214"/>
                </a:lnTo>
                <a:lnTo>
                  <a:pt x="2628900" y="2155024"/>
                </a:lnTo>
                <a:cubicBezTo>
                  <a:pt x="3289935" y="2497924"/>
                  <a:pt x="3941445" y="2718904"/>
                  <a:pt x="4513898" y="2794152"/>
                </a:cubicBezTo>
                <a:cubicBezTo>
                  <a:pt x="5095875" y="2871304"/>
                  <a:pt x="5554980" y="2790341"/>
                  <a:pt x="5841683" y="2562694"/>
                </a:cubicBezTo>
                <a:cubicBezTo>
                  <a:pt x="6168390" y="2302662"/>
                  <a:pt x="6257925" y="1849271"/>
                  <a:pt x="6102668" y="1252054"/>
                </a:cubicBezTo>
                <a:cubicBezTo>
                  <a:pt x="5969318" y="741514"/>
                  <a:pt x="6020753" y="376706"/>
                  <a:pt x="6256020" y="168109"/>
                </a:cubicBezTo>
                <a:cubicBezTo>
                  <a:pt x="6480810" y="-31916"/>
                  <a:pt x="7203281" y="27615"/>
                  <a:pt x="7391400" y="7136"/>
                </a:cubicBezTo>
                <a:cubicBezTo>
                  <a:pt x="7579519" y="-13343"/>
                  <a:pt x="7569677" y="13645"/>
                  <a:pt x="7384733" y="45236"/>
                </a:cubicBezTo>
                <a:cubicBezTo>
                  <a:pt x="7199789" y="76827"/>
                  <a:pt x="6550343" y="-41441"/>
                  <a:pt x="6281738" y="196684"/>
                </a:cubicBezTo>
                <a:cubicBezTo>
                  <a:pt x="6058853" y="394804"/>
                  <a:pt x="6011228" y="747229"/>
                  <a:pt x="6139815" y="1242529"/>
                </a:cubicBezTo>
                <a:cubicBezTo>
                  <a:pt x="6221730" y="1557806"/>
                  <a:pt x="6237923" y="1834031"/>
                  <a:pt x="6187440" y="2064537"/>
                </a:cubicBezTo>
                <a:cubicBezTo>
                  <a:pt x="6138863" y="2283612"/>
                  <a:pt x="6031230" y="2460777"/>
                  <a:pt x="5866448" y="2593174"/>
                </a:cubicBezTo>
                <a:cubicBezTo>
                  <a:pt x="5572125" y="2828441"/>
                  <a:pt x="5102543" y="2911309"/>
                  <a:pt x="4510088" y="2833204"/>
                </a:cubicBezTo>
                <a:cubicBezTo>
                  <a:pt x="3935730" y="2757004"/>
                  <a:pt x="3282315" y="2536024"/>
                  <a:pt x="2620328" y="2194077"/>
                </a:cubicBezTo>
                <a:cubicBezTo>
                  <a:pt x="1574483" y="2598889"/>
                  <a:pt x="927735" y="3251352"/>
                  <a:pt x="568643" y="3726649"/>
                </a:cubicBezTo>
                <a:cubicBezTo>
                  <a:pt x="180023" y="4242904"/>
                  <a:pt x="37148" y="4668672"/>
                  <a:pt x="36195" y="4673434"/>
                </a:cubicBezTo>
                <a:close/>
              </a:path>
            </a:pathLst>
          </a:custGeom>
          <a:gradFill>
            <a:gsLst>
              <a:gs pos="99000">
                <a:schemeClr val="accent2">
                  <a:alpha val="0"/>
                </a:schemeClr>
              </a:gs>
              <a:gs pos="32000">
                <a:srgbClr val="12ABDB">
                  <a:alpha val="17000"/>
                </a:srgbClr>
              </a:gs>
              <a:gs pos="17000">
                <a:schemeClr val="accent2">
                  <a:alpha val="0"/>
                </a:schemeClr>
              </a:gs>
              <a:gs pos="49000">
                <a:srgbClr val="12ABDB"/>
              </a:gs>
              <a:gs pos="70000">
                <a:schemeClr val="accent2"/>
              </a:gs>
            </a:gsLst>
            <a:lin ang="16200000" scaled="0"/>
          </a:gradFill>
          <a:ln w="9525" cap="flat">
            <a:noFill/>
            <a:prstDash val="solid"/>
            <a:miter/>
          </a:ln>
        </p:spPr>
        <p:txBody>
          <a:bodyPr rtlCol="0" anchor="ctr"/>
          <a:lstStyle/>
          <a:p>
            <a:endParaRPr lang="de-DE"/>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242574"/>
            <a:ext cx="11379200" cy="307777"/>
          </a:xfrm>
          <a:prstGeom prst="rect">
            <a:avLst/>
          </a:prstGeom>
        </p:spPr>
        <p:txBody>
          <a:bodyPr wrap="square" lIns="36000" tIns="0" rIns="36000">
            <a:sp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339007"/>
            <a:ext cx="11386134" cy="2031325"/>
          </a:xfrm>
        </p:spPr>
        <p:txBody>
          <a:bodyPr wrap="square" lIns="36000" rIns="36000" bIns="0" anchor="b" anchorCtr="0">
            <a:spAutoFit/>
          </a:bodyPr>
          <a:lstStyle>
            <a:lvl1pPr algn="l">
              <a:lnSpc>
                <a:spcPct val="100000"/>
              </a:lnSpc>
              <a:defRPr sz="6600" b="1" baseline="0">
                <a:solidFill>
                  <a:schemeClr val="bg1"/>
                </a:solidFill>
                <a:latin typeface="Ubuntu" panose="020B0504030602030204" pitchFamily="34" charset="0"/>
              </a:defRPr>
            </a:lvl1pPr>
          </a:lstStyle>
          <a:p>
            <a:r>
              <a:rPr lang="en-US"/>
              <a:t>Click to edit Master title style</a:t>
            </a:r>
            <a:endParaRPr lang="en-GB"/>
          </a:p>
        </p:txBody>
      </p:sp>
      <p:pic>
        <p:nvPicPr>
          <p:cNvPr id="6" name="Image 5" descr="Une image contenant texte&#10;&#10;Description générée automatiquement">
            <a:extLst>
              <a:ext uri="{FF2B5EF4-FFF2-40B4-BE49-F238E27FC236}">
                <a16:creationId xmlns:a16="http://schemas.microsoft.com/office/drawing/2014/main" id="{B290AA58-6524-4A50-851C-8EA6E75AA5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55116" y="260648"/>
            <a:ext cx="3024000" cy="1226177"/>
          </a:xfrm>
          <a:prstGeom prst="rect">
            <a:avLst/>
          </a:prstGeom>
        </p:spPr>
      </p:pic>
    </p:spTree>
    <p:extLst>
      <p:ext uri="{BB962C8B-B14F-4D97-AF65-F5344CB8AC3E}">
        <p14:creationId xmlns:p14="http://schemas.microsoft.com/office/powerpoint/2010/main" val="17268139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0D51B9-A61A-4FDC-9E0F-E2A63E0E942C}"/>
              </a:ext>
            </a:extLst>
          </p:cNvPr>
          <p:cNvSpPr>
            <a:spLocks noGrp="1"/>
          </p:cNvSpPr>
          <p:nvPr>
            <p:ph type="pic" sz="quarter" idx="10" hasCustomPrompt="1"/>
          </p:nvPr>
        </p:nvSpPr>
        <p:spPr>
          <a:xfrm>
            <a:off x="5303838" y="0"/>
            <a:ext cx="6888162" cy="6858000"/>
          </a:xfrm>
          <a:prstGeom prst="rect">
            <a:avLst/>
          </a:prstGeom>
          <a:solidFill>
            <a:schemeClr val="bg2">
              <a:lumMod val="90000"/>
            </a:schemeClr>
          </a:solidFill>
        </p:spPr>
        <p:txBody>
          <a:bodyPr/>
          <a:lstStyle>
            <a:lvl1pPr>
              <a:defRPr>
                <a:solidFill>
                  <a:schemeClr val="tx1">
                    <a:lumMod val="50000"/>
                    <a:lumOff val="50000"/>
                  </a:schemeClr>
                </a:solidFill>
              </a:defRPr>
            </a:lvl1pPr>
          </a:lstStyle>
          <a:p>
            <a:r>
              <a:rPr lang="de-DE"/>
              <a:t>Insert Picture and send </a:t>
            </a:r>
            <a:r>
              <a:rPr lang="de-DE" err="1"/>
              <a:t>to</a:t>
            </a:r>
            <a:r>
              <a:rPr lang="de-DE"/>
              <a:t> back</a:t>
            </a:r>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a:prstGeom prst="rect">
            <a:avLst/>
          </a:prstGeo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93129"/>
            <a:ext cx="11386134" cy="2215991"/>
          </a:xfrm>
        </p:spPr>
        <p:txBody>
          <a:bodyPr wrap="square" lIns="36000" rIns="36000" bIns="0" anchor="b" anchorCtr="0">
            <a:spAutoFit/>
          </a:bodyPr>
          <a:lstStyle>
            <a:lvl1pPr algn="l">
              <a:lnSpc>
                <a:spcPct val="90000"/>
              </a:lnSpc>
              <a:defRPr sz="8000" b="1" baseline="0">
                <a:solidFill>
                  <a:schemeClr val="bg1"/>
                </a:solidFill>
                <a:latin typeface="Ubuntu" panose="020B0504030602030204" pitchFamily="34" charset="0"/>
              </a:defRPr>
            </a:lvl1pPr>
          </a:lstStyle>
          <a:p>
            <a:r>
              <a:rPr lang="en-US"/>
              <a:t>Click to edit Master title style</a:t>
            </a:r>
            <a:endParaRPr lang="en-GB"/>
          </a:p>
        </p:txBody>
      </p:sp>
      <p:pic>
        <p:nvPicPr>
          <p:cNvPr id="7" name="Image 6" descr="Une image contenant texte&#10;&#10;Description générée automatiquement">
            <a:extLst>
              <a:ext uri="{FF2B5EF4-FFF2-40B4-BE49-F238E27FC236}">
                <a16:creationId xmlns:a16="http://schemas.microsoft.com/office/drawing/2014/main" id="{873884F3-4760-488E-A25C-0D285C88AE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408" y="260648"/>
            <a:ext cx="3024000" cy="1226177"/>
          </a:xfrm>
          <a:prstGeom prst="rect">
            <a:avLst/>
          </a:prstGeom>
        </p:spPr>
      </p:pic>
    </p:spTree>
    <p:extLst>
      <p:ext uri="{BB962C8B-B14F-4D97-AF65-F5344CB8AC3E}">
        <p14:creationId xmlns:p14="http://schemas.microsoft.com/office/powerpoint/2010/main" val="87977676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Break dark">
    <p:bg>
      <p:bgPr>
        <a:solidFill>
          <a:schemeClr val="accent4"/>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3348335"/>
            <a:ext cx="11329987" cy="393954"/>
          </a:xfrm>
        </p:spPr>
        <p:txBody>
          <a:bodyPr lIns="0" bIns="0" anchor="b" anchorCtr="0">
            <a:spAutoFit/>
          </a:bodyPr>
          <a:lstStyle>
            <a:lvl1pPr algn="l">
              <a:lnSpc>
                <a:spcPct val="80000"/>
              </a:lnSpc>
              <a:defRPr sz="3200" baseline="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434654622"/>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93211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189968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ull picture blue Pik">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B335D29-1EFC-4491-AD11-74BC952F53E5}"/>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58000"/>
          </a:xfrm>
          <a:custGeom>
            <a:avLst/>
            <a:gdLst>
              <a:gd name="connsiteX0" fmla="*/ 11785528 w 12192000"/>
              <a:gd name="connsiteY0" fmla="*/ 202927 h 6858000"/>
              <a:gd name="connsiteX1" fmla="*/ 11561144 w 12192000"/>
              <a:gd name="connsiteY1" fmla="*/ 434840 h 6858000"/>
              <a:gd name="connsiteX2" fmla="*/ 11638872 w 12192000"/>
              <a:gd name="connsiteY2" fmla="*/ 549328 h 6858000"/>
              <a:gd name="connsiteX3" fmla="*/ 11718066 w 12192000"/>
              <a:gd name="connsiteY3" fmla="*/ 550796 h 6858000"/>
              <a:gd name="connsiteX4" fmla="*/ 11750147 w 12192000"/>
              <a:gd name="connsiteY4" fmla="*/ 534834 h 6858000"/>
              <a:gd name="connsiteX5" fmla="*/ 11776529 w 12192000"/>
              <a:gd name="connsiteY5" fmla="*/ 511343 h 6858000"/>
              <a:gd name="connsiteX6" fmla="*/ 11769485 w 12192000"/>
              <a:gd name="connsiteY6" fmla="*/ 534267 h 6858000"/>
              <a:gd name="connsiteX7" fmla="*/ 11704684 w 12192000"/>
              <a:gd name="connsiteY7" fmla="*/ 577228 h 6858000"/>
              <a:gd name="connsiteX8" fmla="*/ 11758983 w 12192000"/>
              <a:gd name="connsiteY8" fmla="*/ 591915 h 6858000"/>
              <a:gd name="connsiteX9" fmla="*/ 11888125 w 12192000"/>
              <a:gd name="connsiteY9" fmla="*/ 549322 h 6858000"/>
              <a:gd name="connsiteX10" fmla="*/ 11823554 w 12192000"/>
              <a:gd name="connsiteY10" fmla="*/ 492041 h 6858000"/>
              <a:gd name="connsiteX11" fmla="*/ 11888125 w 12192000"/>
              <a:gd name="connsiteY11" fmla="*/ 522885 h 6858000"/>
              <a:gd name="connsiteX12" fmla="*/ 11973357 w 12192000"/>
              <a:gd name="connsiteY12" fmla="*/ 465260 h 6858000"/>
              <a:gd name="connsiteX13" fmla="*/ 11980572 w 12192000"/>
              <a:gd name="connsiteY13" fmla="*/ 428927 h 6858000"/>
              <a:gd name="connsiteX14" fmla="*/ 11980580 w 12192000"/>
              <a:gd name="connsiteY14" fmla="*/ 428969 h 6858000"/>
              <a:gd name="connsiteX15" fmla="*/ 11980580 w 12192000"/>
              <a:gd name="connsiteY15" fmla="*/ 428886 h 6858000"/>
              <a:gd name="connsiteX16" fmla="*/ 11980580 w 12192000"/>
              <a:gd name="connsiteY16" fmla="*/ 426033 h 6858000"/>
              <a:gd name="connsiteX17" fmla="*/ 11908719 w 12192000"/>
              <a:gd name="connsiteY17" fmla="*/ 277785 h 6858000"/>
              <a:gd name="connsiteX18" fmla="*/ 11795794 w 12192000"/>
              <a:gd name="connsiteY18" fmla="*/ 207330 h 6858000"/>
              <a:gd name="connsiteX19" fmla="*/ 11785528 w 12192000"/>
              <a:gd name="connsiteY19" fmla="*/ 202927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5528" y="202927"/>
                </a:moveTo>
                <a:cubicBezTo>
                  <a:pt x="11735665" y="263107"/>
                  <a:pt x="11561144" y="308609"/>
                  <a:pt x="11561144" y="434840"/>
                </a:cubicBezTo>
                <a:cubicBezTo>
                  <a:pt x="11561144" y="484745"/>
                  <a:pt x="11591942" y="531715"/>
                  <a:pt x="11638872" y="549328"/>
                </a:cubicBezTo>
                <a:cubicBezTo>
                  <a:pt x="11665270" y="559603"/>
                  <a:pt x="11691668" y="559603"/>
                  <a:pt x="11718066" y="550796"/>
                </a:cubicBezTo>
                <a:cubicBezTo>
                  <a:pt x="11729799" y="547127"/>
                  <a:pt x="11740431" y="541622"/>
                  <a:pt x="11750147" y="534834"/>
                </a:cubicBezTo>
                <a:lnTo>
                  <a:pt x="11776529" y="511343"/>
                </a:lnTo>
                <a:lnTo>
                  <a:pt x="11769485" y="534267"/>
                </a:lnTo>
                <a:cubicBezTo>
                  <a:pt x="11757790" y="556023"/>
                  <a:pt x="11733301" y="572822"/>
                  <a:pt x="11704684" y="577228"/>
                </a:cubicBezTo>
                <a:cubicBezTo>
                  <a:pt x="11713489" y="586040"/>
                  <a:pt x="11734035" y="591915"/>
                  <a:pt x="11758983" y="591915"/>
                </a:cubicBezTo>
                <a:cubicBezTo>
                  <a:pt x="11804476" y="591915"/>
                  <a:pt x="11860242" y="578696"/>
                  <a:pt x="11888125" y="549322"/>
                </a:cubicBezTo>
                <a:cubicBezTo>
                  <a:pt x="11849970" y="550790"/>
                  <a:pt x="11825022" y="525822"/>
                  <a:pt x="11823554" y="492041"/>
                </a:cubicBezTo>
                <a:cubicBezTo>
                  <a:pt x="11841164" y="514072"/>
                  <a:pt x="11863177" y="522885"/>
                  <a:pt x="11888125" y="522885"/>
                </a:cubicBezTo>
                <a:cubicBezTo>
                  <a:pt x="11926648" y="522885"/>
                  <a:pt x="11959392" y="498926"/>
                  <a:pt x="11973357" y="465260"/>
                </a:cubicBezTo>
                <a:lnTo>
                  <a:pt x="11980572" y="428927"/>
                </a:lnTo>
                <a:lnTo>
                  <a:pt x="11980580" y="428969"/>
                </a:lnTo>
                <a:lnTo>
                  <a:pt x="11980580" y="428886"/>
                </a:lnTo>
                <a:lnTo>
                  <a:pt x="11980580" y="426033"/>
                </a:lnTo>
                <a:cubicBezTo>
                  <a:pt x="11980580" y="367321"/>
                  <a:pt x="11951249" y="317416"/>
                  <a:pt x="11908719" y="277785"/>
                </a:cubicBezTo>
                <a:cubicBezTo>
                  <a:pt x="11876454" y="246961"/>
                  <a:pt x="11836857" y="224944"/>
                  <a:pt x="11795794" y="207330"/>
                </a:cubicBezTo>
                <a:cubicBezTo>
                  <a:pt x="11792860" y="205863"/>
                  <a:pt x="11789927" y="204395"/>
                  <a:pt x="11785528" y="202927"/>
                </a:cubicBezTo>
                <a:close/>
                <a:moveTo>
                  <a:pt x="0" y="0"/>
                </a:moveTo>
                <a:lnTo>
                  <a:pt x="12192000" y="0"/>
                </a:lnTo>
                <a:lnTo>
                  <a:pt x="12192000"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de-DE"/>
              <a:t>Insert picture, add alt text and send </a:t>
            </a:r>
            <a:r>
              <a:rPr lang="de-DE" err="1"/>
              <a:t>to</a:t>
            </a:r>
            <a:r>
              <a:rPr lang="de-DE"/>
              <a:t> back</a:t>
            </a:r>
          </a:p>
        </p:txBody>
      </p:sp>
    </p:spTree>
    <p:extLst>
      <p:ext uri="{BB962C8B-B14F-4D97-AF65-F5344CB8AC3E}">
        <p14:creationId xmlns:p14="http://schemas.microsoft.com/office/powerpoint/2010/main" val="34036073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447201"/>
            <a:ext cx="11379201" cy="5022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07298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2_Final Slide 1">
    <p:bg>
      <p:bgPr>
        <a:solidFill>
          <a:srgbClr val="272936"/>
        </a:solidFill>
        <a:effectLst/>
      </p:bgPr>
    </p:bg>
    <p:spTree>
      <p:nvGrpSpPr>
        <p:cNvPr id="1" name=""/>
        <p:cNvGrpSpPr/>
        <p:nvPr/>
      </p:nvGrpSpPr>
      <p:grpSpPr>
        <a:xfrm>
          <a:off x="0" y="0"/>
          <a:ext cx="0" cy="0"/>
          <a:chOff x="0" y="0"/>
          <a:chExt cx="0" cy="0"/>
        </a:xfrm>
      </p:grpSpPr>
      <p:pic>
        <p:nvPicPr>
          <p:cNvPr id="17" name="Picture 2" descr="D:\My Work\Template\Icons\Social Media\LinkedIN.png">
            <a:hlinkClick r:id="rId2"/>
          </p:cNvPr>
          <p:cNvPicPr>
            <a:picLocks noChangeAspect="1" noChangeArrowheads="1"/>
          </p:cNvPicPr>
          <p:nvPr/>
        </p:nvPicPr>
        <p:blipFill>
          <a:blip r:embed="rId3" cstate="print"/>
          <a:srcRect/>
          <a:stretch>
            <a:fillRect/>
          </a:stretch>
        </p:blipFill>
        <p:spPr bwMode="auto">
          <a:xfrm>
            <a:off x="810097" y="4968013"/>
            <a:ext cx="333195" cy="333195"/>
          </a:xfrm>
          <a:prstGeom prst="rect">
            <a:avLst/>
          </a:prstGeom>
          <a:noFill/>
        </p:spPr>
      </p:pic>
      <p:pic>
        <p:nvPicPr>
          <p:cNvPr id="18" name="Picture 4" descr="D:\My Work\Template\Icons\Social Media\SlideShare.png">
            <a:hlinkClick r:id="rId4"/>
          </p:cNvPr>
          <p:cNvPicPr>
            <a:picLocks noChangeAspect="1" noChangeArrowheads="1"/>
          </p:cNvPicPr>
          <p:nvPr/>
        </p:nvPicPr>
        <p:blipFill>
          <a:blip r:embed="rId5" cstate="print"/>
          <a:srcRect/>
          <a:stretch>
            <a:fillRect/>
          </a:stretch>
        </p:blipFill>
        <p:spPr bwMode="auto">
          <a:xfrm>
            <a:off x="1193474" y="4968013"/>
            <a:ext cx="333195" cy="333195"/>
          </a:xfrm>
          <a:prstGeom prst="rect">
            <a:avLst/>
          </a:prstGeom>
          <a:noFill/>
        </p:spPr>
      </p:pic>
      <p:pic>
        <p:nvPicPr>
          <p:cNvPr id="19" name="Picture 5" descr="D:\My Work\Template\Icons\Social Media\Twitter.png">
            <a:hlinkClick r:id="rId6"/>
          </p:cNvPr>
          <p:cNvPicPr>
            <a:picLocks noChangeAspect="1" noChangeArrowheads="1"/>
          </p:cNvPicPr>
          <p:nvPr/>
        </p:nvPicPr>
        <p:blipFill>
          <a:blip r:embed="rId7" cstate="print"/>
          <a:srcRect/>
          <a:stretch>
            <a:fillRect/>
          </a:stretch>
        </p:blipFill>
        <p:spPr bwMode="auto">
          <a:xfrm>
            <a:off x="1576851" y="4968013"/>
            <a:ext cx="333195" cy="333195"/>
          </a:xfrm>
          <a:prstGeom prst="rect">
            <a:avLst/>
          </a:prstGeom>
          <a:noFill/>
        </p:spPr>
      </p:pic>
      <p:pic>
        <p:nvPicPr>
          <p:cNvPr id="20" name="Picture 6" descr="D:\My Work\Template\Icons\Social Media\YouTube.png">
            <a:hlinkClick r:id="rId8"/>
          </p:cNvPr>
          <p:cNvPicPr>
            <a:picLocks noChangeAspect="1" noChangeArrowheads="1"/>
          </p:cNvPicPr>
          <p:nvPr/>
        </p:nvPicPr>
        <p:blipFill>
          <a:blip r:embed="rId9" cstate="print"/>
          <a:srcRect/>
          <a:stretch>
            <a:fillRect/>
          </a:stretch>
        </p:blipFill>
        <p:spPr bwMode="auto">
          <a:xfrm>
            <a:off x="1960227" y="4968013"/>
            <a:ext cx="333195" cy="333195"/>
          </a:xfrm>
          <a:prstGeom prst="rect">
            <a:avLst/>
          </a:prstGeom>
          <a:noFill/>
        </p:spPr>
      </p:pic>
      <p:pic>
        <p:nvPicPr>
          <p:cNvPr id="21" name="Picture 7" descr="D:\My Work\Template\Icons\Social Media\Facebook.png">
            <a:hlinkClick r:id="rId10"/>
          </p:cNvPr>
          <p:cNvPicPr>
            <a:picLocks noChangeAspect="1" noChangeArrowheads="1"/>
          </p:cNvPicPr>
          <p:nvPr/>
        </p:nvPicPr>
        <p:blipFill>
          <a:blip r:embed="rId11" cstate="print"/>
          <a:srcRect/>
          <a:stretch>
            <a:fillRect/>
          </a:stretch>
        </p:blipFill>
        <p:spPr bwMode="auto">
          <a:xfrm>
            <a:off x="426720"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Ubuntu" panose="020B0504030602030204" pitchFamily="34" charset="0"/>
                <a:ea typeface="+mn-ea"/>
                <a:cs typeface="Arial"/>
              </a:rPr>
              <a:t>This presentation contains information that may be privileged or confidential and is the property of the Capgemini Group.</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Ubuntu" panose="020B0504030602030204" pitchFamily="34" charset="0"/>
                <a:ea typeface="+mn-ea"/>
                <a:cs typeface="Arial"/>
              </a:rPr>
              <a:t>Copyright © 2023 Capgemini. All rights reserved.</a:t>
            </a:r>
          </a:p>
        </p:txBody>
      </p:sp>
      <p:pic>
        <p:nvPicPr>
          <p:cNvPr id="28" name="Image 27">
            <a:extLst>
              <a:ext uri="{FF2B5EF4-FFF2-40B4-BE49-F238E27FC236}">
                <a16:creationId xmlns:a16="http://schemas.microsoft.com/office/drawing/2014/main" id="{CFD4BD67-7A96-4F02-AD8B-7157189FD6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808368" flipV="1">
            <a:off x="3661091" y="-1184328"/>
            <a:ext cx="10604299" cy="7497656"/>
          </a:xfrm>
          <a:prstGeom prst="rect">
            <a:avLst/>
          </a:prstGeom>
        </p:spPr>
      </p:pic>
      <p:sp>
        <p:nvSpPr>
          <p:cNvPr id="15" name="Rectangle 14"/>
          <p:cNvSpPr/>
          <p:nvPr/>
        </p:nvSpPr>
        <p:spPr>
          <a:xfrm>
            <a:off x="6536184" y="2939130"/>
            <a:ext cx="2219960"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Ubuntu" panose="020B0504030602030204" pitchFamily="34" charset="0"/>
                <a:ea typeface="+mn-ea"/>
                <a:cs typeface="+mn-cs"/>
              </a:rPr>
              <a:t>About Capgemini</a:t>
            </a:r>
          </a:p>
        </p:txBody>
      </p:sp>
      <p:sp>
        <p:nvSpPr>
          <p:cNvPr id="16" name="Rectangle 15"/>
          <p:cNvSpPr/>
          <p:nvPr/>
        </p:nvSpPr>
        <p:spPr>
          <a:xfrm>
            <a:off x="6536184" y="4798651"/>
            <a:ext cx="4345176"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Ubuntu" panose="020B0504030602030204" pitchFamily="34" charset="0"/>
                <a:ea typeface="+mn-ea"/>
                <a:cs typeface="+mn-cs"/>
              </a:rPr>
              <a:t>Get the Future You Want </a:t>
            </a:r>
            <a:r>
              <a:rPr kumimoji="0" lang="en-US" sz="900" b="0" i="0" u="none" strike="noStrike" kern="1200" cap="none" spc="0" normalizeH="0" baseline="0" noProof="0">
                <a:ln>
                  <a:noFill/>
                </a:ln>
                <a:solidFill>
                  <a:srgbClr val="FFFFFF"/>
                </a:solidFill>
                <a:effectLst/>
                <a:uLnTx/>
                <a:uFillTx/>
                <a:latin typeface="Ubuntu" panose="020B0504030602030204" pitchFamily="34" charset="0"/>
                <a:ea typeface="+mn-ea"/>
                <a:cs typeface="+mn-cs"/>
              </a:rPr>
              <a:t>|</a:t>
            </a:r>
            <a:r>
              <a:rPr kumimoji="0" lang="en-GB" sz="900" b="0" i="0" u="none" strike="noStrike" kern="1200" cap="none" spc="0" normalizeH="0" baseline="0" noProof="0">
                <a:ln>
                  <a:noFill/>
                </a:ln>
                <a:solidFill>
                  <a:srgbClr val="FFFFFF"/>
                </a:solidFill>
                <a:effectLst/>
                <a:uLnTx/>
                <a:uFillTx/>
                <a:latin typeface="Ubuntu" panose="020B0504030602030204" pitchFamily="34" charset="0"/>
                <a:ea typeface="+mn-ea"/>
                <a:cs typeface="+mn-cs"/>
              </a:rPr>
              <a:t> </a:t>
            </a:r>
            <a:r>
              <a:rPr kumimoji="0" lang="en-US" sz="1050" b="0" i="0" u="none" strike="noStrike" kern="1200" cap="none" spc="0" normalizeH="0" baseline="0" noProof="0">
                <a:ln>
                  <a:noFill/>
                </a:ln>
                <a:solidFill>
                  <a:srgbClr val="12ABDB"/>
                </a:solidFill>
                <a:effectLst/>
                <a:uLnTx/>
                <a:uFillTx/>
                <a:latin typeface="Ubuntu" panose="020B0504030602030204" pitchFamily="34" charset="0"/>
                <a:ea typeface="+mn-ea"/>
                <a:cs typeface="+mn-cs"/>
              </a:rPr>
              <a:t>www.capgemini.com</a:t>
            </a:r>
          </a:p>
        </p:txBody>
      </p:sp>
      <p:pic>
        <p:nvPicPr>
          <p:cNvPr id="13" name="Image 12" descr="Une image contenant texte&#10;&#10;Description générée automatiquement">
            <a:extLst>
              <a:ext uri="{FF2B5EF4-FFF2-40B4-BE49-F238E27FC236}">
                <a16:creationId xmlns:a16="http://schemas.microsoft.com/office/drawing/2014/main" id="{A0C8CF1B-496A-4A5B-A698-8344534684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669" y="622130"/>
            <a:ext cx="3024000" cy="1226177"/>
          </a:xfrm>
          <a:prstGeom prst="rect">
            <a:avLst/>
          </a:prstGeom>
        </p:spPr>
      </p:pic>
      <p:sp>
        <p:nvSpPr>
          <p:cNvPr id="22" name="Rectangle 21">
            <a:extLst>
              <a:ext uri="{FF2B5EF4-FFF2-40B4-BE49-F238E27FC236}">
                <a16:creationId xmlns:a16="http://schemas.microsoft.com/office/drawing/2014/main" id="{4C11C94B-7A1E-44A2-89B8-A0CC636C641F}"/>
              </a:ext>
            </a:extLst>
          </p:cNvPr>
          <p:cNvSpPr/>
          <p:nvPr userDrawn="1"/>
        </p:nvSpPr>
        <p:spPr>
          <a:xfrm>
            <a:off x="6536185" y="3318394"/>
            <a:ext cx="4638213" cy="1330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Ubuntu" panose="020B0504030602030204" pitchFamily="34" charset="0"/>
                <a:ea typeface="Calibri" panose="020F0502020204030204" pitchFamily="34" charset="0"/>
                <a:cs typeface="Calibri" panose="020F0502020204030204" pitchFamily="34" charset="0"/>
              </a:rPr>
              <a:t>Capgemini is a global leader in partnering with companies to transform and manage their business by harnessing the power of technology. The Group is guided everyday by its purpose of unleashing human energy through technology for an inclusive and sustainable future. It is a responsible and diverse organisation of 360,000 team members in more than 50 countries. With its strong 55-year heritage and deep industry expertise, Capgemini is trusted by its clients to address the entire breadth of their business needs, from strategy and design to operations, fuelled by the fast evolving and innovative world of cloud, data, AI, connectivity, software, digital engineering and platforms. The Group reported in 2022 global revenues of €22 billion.</a:t>
            </a:r>
            <a:endParaRPr kumimoji="0" lang="en-US" sz="900" b="0" i="0" u="none" strike="noStrike" kern="1200" cap="none" spc="0" normalizeH="0" baseline="0" noProof="0">
              <a:ln>
                <a:noFill/>
              </a:ln>
              <a:solidFill>
                <a:srgbClr val="FFFFFF"/>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399943487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3_Final Slide 1">
    <p:bg>
      <p:bgPr>
        <a:solidFill>
          <a:srgbClr val="272936"/>
        </a:solidFill>
        <a:effectLst/>
      </p:bgPr>
    </p:bg>
    <p:spTree>
      <p:nvGrpSpPr>
        <p:cNvPr id="1" name=""/>
        <p:cNvGrpSpPr/>
        <p:nvPr/>
      </p:nvGrpSpPr>
      <p:grpSpPr>
        <a:xfrm>
          <a:off x="0" y="0"/>
          <a:ext cx="0" cy="0"/>
          <a:chOff x="0" y="0"/>
          <a:chExt cx="0" cy="0"/>
        </a:xfrm>
      </p:grpSpPr>
      <p:pic>
        <p:nvPicPr>
          <p:cNvPr id="17" name="Picture 2" descr="D:\My Work\Template\Icons\Social Media\LinkedIN.png">
            <a:hlinkClick r:id="rId2"/>
          </p:cNvPr>
          <p:cNvPicPr>
            <a:picLocks noChangeAspect="1" noChangeArrowheads="1"/>
          </p:cNvPicPr>
          <p:nvPr/>
        </p:nvPicPr>
        <p:blipFill>
          <a:blip r:embed="rId3" cstate="print"/>
          <a:srcRect/>
          <a:stretch>
            <a:fillRect/>
          </a:stretch>
        </p:blipFill>
        <p:spPr bwMode="auto">
          <a:xfrm>
            <a:off x="810097" y="4968013"/>
            <a:ext cx="333195" cy="333195"/>
          </a:xfrm>
          <a:prstGeom prst="rect">
            <a:avLst/>
          </a:prstGeom>
          <a:noFill/>
        </p:spPr>
      </p:pic>
      <p:pic>
        <p:nvPicPr>
          <p:cNvPr id="18" name="Picture 4" descr="D:\My Work\Template\Icons\Social Media\SlideShare.png">
            <a:hlinkClick r:id="rId4"/>
          </p:cNvPr>
          <p:cNvPicPr>
            <a:picLocks noChangeAspect="1" noChangeArrowheads="1"/>
          </p:cNvPicPr>
          <p:nvPr/>
        </p:nvPicPr>
        <p:blipFill>
          <a:blip r:embed="rId5" cstate="print"/>
          <a:srcRect/>
          <a:stretch>
            <a:fillRect/>
          </a:stretch>
        </p:blipFill>
        <p:spPr bwMode="auto">
          <a:xfrm>
            <a:off x="1193474" y="4968013"/>
            <a:ext cx="333195" cy="333195"/>
          </a:xfrm>
          <a:prstGeom prst="rect">
            <a:avLst/>
          </a:prstGeom>
          <a:noFill/>
        </p:spPr>
      </p:pic>
      <p:pic>
        <p:nvPicPr>
          <p:cNvPr id="19" name="Picture 5" descr="D:\My Work\Template\Icons\Social Media\Twitter.png">
            <a:hlinkClick r:id="rId6"/>
          </p:cNvPr>
          <p:cNvPicPr>
            <a:picLocks noChangeAspect="1" noChangeArrowheads="1"/>
          </p:cNvPicPr>
          <p:nvPr/>
        </p:nvPicPr>
        <p:blipFill>
          <a:blip r:embed="rId7" cstate="print"/>
          <a:srcRect/>
          <a:stretch>
            <a:fillRect/>
          </a:stretch>
        </p:blipFill>
        <p:spPr bwMode="auto">
          <a:xfrm>
            <a:off x="1576851" y="4968013"/>
            <a:ext cx="333195" cy="333195"/>
          </a:xfrm>
          <a:prstGeom prst="rect">
            <a:avLst/>
          </a:prstGeom>
          <a:noFill/>
        </p:spPr>
      </p:pic>
      <p:pic>
        <p:nvPicPr>
          <p:cNvPr id="20" name="Picture 6" descr="D:\My Work\Template\Icons\Social Media\YouTube.png">
            <a:hlinkClick r:id="rId8"/>
          </p:cNvPr>
          <p:cNvPicPr>
            <a:picLocks noChangeAspect="1" noChangeArrowheads="1"/>
          </p:cNvPicPr>
          <p:nvPr/>
        </p:nvPicPr>
        <p:blipFill>
          <a:blip r:embed="rId9" cstate="print"/>
          <a:srcRect/>
          <a:stretch>
            <a:fillRect/>
          </a:stretch>
        </p:blipFill>
        <p:spPr bwMode="auto">
          <a:xfrm>
            <a:off x="1960227" y="4968013"/>
            <a:ext cx="333195" cy="333195"/>
          </a:xfrm>
          <a:prstGeom prst="rect">
            <a:avLst/>
          </a:prstGeom>
          <a:noFill/>
        </p:spPr>
      </p:pic>
      <p:pic>
        <p:nvPicPr>
          <p:cNvPr id="21" name="Picture 7" descr="D:\My Work\Template\Icons\Social Media\Facebook.png">
            <a:hlinkClick r:id="rId10"/>
          </p:cNvPr>
          <p:cNvPicPr>
            <a:picLocks noChangeAspect="1" noChangeArrowheads="1"/>
          </p:cNvPicPr>
          <p:nvPr/>
        </p:nvPicPr>
        <p:blipFill>
          <a:blip r:embed="rId11" cstate="print"/>
          <a:srcRect/>
          <a:stretch>
            <a:fillRect/>
          </a:stretch>
        </p:blipFill>
        <p:spPr bwMode="auto">
          <a:xfrm>
            <a:off x="426720"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Ubuntu" panose="020B0504030602030204" pitchFamily="34" charset="0"/>
                <a:ea typeface="+mn-ea"/>
                <a:cs typeface="Arial"/>
              </a:rPr>
              <a:t>This presentation contains information that may be privileged or confidential and is the property of the Capgemini Group.</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Ubuntu" panose="020B0504030602030204" pitchFamily="34" charset="0"/>
                <a:ea typeface="+mn-ea"/>
                <a:cs typeface="Arial"/>
              </a:rPr>
              <a:t>Copyright © 2023 Capgemini. All rights reserved.</a:t>
            </a:r>
          </a:p>
        </p:txBody>
      </p:sp>
      <p:pic>
        <p:nvPicPr>
          <p:cNvPr id="28" name="Image 27">
            <a:extLst>
              <a:ext uri="{FF2B5EF4-FFF2-40B4-BE49-F238E27FC236}">
                <a16:creationId xmlns:a16="http://schemas.microsoft.com/office/drawing/2014/main" id="{CFD4BD67-7A96-4F02-AD8B-7157189FD6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808368" flipV="1">
            <a:off x="3661091" y="-1184328"/>
            <a:ext cx="10604299" cy="7497656"/>
          </a:xfrm>
          <a:prstGeom prst="rect">
            <a:avLst/>
          </a:prstGeom>
        </p:spPr>
      </p:pic>
      <p:sp>
        <p:nvSpPr>
          <p:cNvPr id="15" name="Rectangle 14"/>
          <p:cNvSpPr/>
          <p:nvPr/>
        </p:nvSpPr>
        <p:spPr>
          <a:xfrm>
            <a:off x="6536184" y="2939130"/>
            <a:ext cx="2219960"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Ubuntu" panose="020B0504030602030204" pitchFamily="34" charset="0"/>
                <a:ea typeface="+mn-ea"/>
                <a:cs typeface="+mn-cs"/>
              </a:rPr>
              <a:t>About Capgemini</a:t>
            </a:r>
          </a:p>
        </p:txBody>
      </p:sp>
      <p:sp>
        <p:nvSpPr>
          <p:cNvPr id="16" name="Rectangle 15"/>
          <p:cNvSpPr/>
          <p:nvPr/>
        </p:nvSpPr>
        <p:spPr>
          <a:xfrm>
            <a:off x="6536184" y="4798651"/>
            <a:ext cx="4345176"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Ubuntu" panose="020B0504030602030204" pitchFamily="34" charset="0"/>
                <a:ea typeface="+mn-ea"/>
                <a:cs typeface="+mn-cs"/>
              </a:rPr>
              <a:t>Get the Future You Want </a:t>
            </a:r>
            <a:r>
              <a:rPr kumimoji="0" lang="en-US" sz="900" b="0" i="0" u="none" strike="noStrike" kern="1200" cap="none" spc="0" normalizeH="0" baseline="0" noProof="0">
                <a:ln>
                  <a:noFill/>
                </a:ln>
                <a:solidFill>
                  <a:srgbClr val="FFFFFF"/>
                </a:solidFill>
                <a:effectLst/>
                <a:uLnTx/>
                <a:uFillTx/>
                <a:latin typeface="Ubuntu" panose="020B0504030602030204" pitchFamily="34" charset="0"/>
                <a:ea typeface="+mn-ea"/>
                <a:cs typeface="+mn-cs"/>
              </a:rPr>
              <a:t>|</a:t>
            </a:r>
            <a:r>
              <a:rPr kumimoji="0" lang="en-GB" sz="900" b="0" i="0" u="none" strike="noStrike" kern="1200" cap="none" spc="0" normalizeH="0" baseline="0" noProof="0">
                <a:ln>
                  <a:noFill/>
                </a:ln>
                <a:solidFill>
                  <a:srgbClr val="FFFFFF"/>
                </a:solidFill>
                <a:effectLst/>
                <a:uLnTx/>
                <a:uFillTx/>
                <a:latin typeface="Ubuntu" panose="020B0504030602030204" pitchFamily="34" charset="0"/>
                <a:ea typeface="+mn-ea"/>
                <a:cs typeface="+mn-cs"/>
              </a:rPr>
              <a:t> </a:t>
            </a:r>
            <a:r>
              <a:rPr kumimoji="0" lang="en-US" sz="1050" b="0" i="0" u="none" strike="noStrike" kern="1200" cap="none" spc="0" normalizeH="0" baseline="0" noProof="0">
                <a:ln>
                  <a:noFill/>
                </a:ln>
                <a:solidFill>
                  <a:srgbClr val="12ABDB"/>
                </a:solidFill>
                <a:effectLst/>
                <a:uLnTx/>
                <a:uFillTx/>
                <a:latin typeface="Ubuntu" panose="020B0504030602030204" pitchFamily="34" charset="0"/>
                <a:ea typeface="+mn-ea"/>
                <a:cs typeface="+mn-cs"/>
              </a:rPr>
              <a:t>www.capgemini.com</a:t>
            </a:r>
          </a:p>
        </p:txBody>
      </p:sp>
      <p:pic>
        <p:nvPicPr>
          <p:cNvPr id="13" name="Image 12" descr="Une image contenant texte&#10;&#10;Description générée automatiquement">
            <a:extLst>
              <a:ext uri="{FF2B5EF4-FFF2-40B4-BE49-F238E27FC236}">
                <a16:creationId xmlns:a16="http://schemas.microsoft.com/office/drawing/2014/main" id="{A0C8CF1B-496A-4A5B-A698-8344534684E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69" y="622130"/>
            <a:ext cx="3024000" cy="1226177"/>
          </a:xfrm>
          <a:prstGeom prst="rect">
            <a:avLst/>
          </a:prstGeom>
        </p:spPr>
      </p:pic>
      <p:sp>
        <p:nvSpPr>
          <p:cNvPr id="22" name="Rectangle 21">
            <a:extLst>
              <a:ext uri="{FF2B5EF4-FFF2-40B4-BE49-F238E27FC236}">
                <a16:creationId xmlns:a16="http://schemas.microsoft.com/office/drawing/2014/main" id="{4C11C94B-7A1E-44A2-89B8-A0CC636C641F}"/>
              </a:ext>
            </a:extLst>
          </p:cNvPr>
          <p:cNvSpPr/>
          <p:nvPr userDrawn="1"/>
        </p:nvSpPr>
        <p:spPr>
          <a:xfrm>
            <a:off x="6536185" y="3318394"/>
            <a:ext cx="4638213" cy="1330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Ubuntu" panose="020B0504030602030204" pitchFamily="34" charset="0"/>
                <a:ea typeface="Calibri" panose="020F0502020204030204" pitchFamily="34" charset="0"/>
                <a:cs typeface="Calibri" panose="020F0502020204030204" pitchFamily="34" charset="0"/>
              </a:rPr>
              <a:t>Capgemini is a global leader in partnering with companies to transform and manage their business by harnessing the power of technology. The Group is guided everyday by its purpose of unleashing human energy through technology for an inclusive and sustainable future. It is a responsible and diverse organisation of 360,000 team members in more than 50 countries. With its strong 55-year heritage and deep industry expertise, Capgemini is trusted by its clients to address the entire breadth of their business needs, from strategy and design to operations, fuelled by the fast evolving and innovative world of cloud, data, AI, connectivity, software, digital engineering and platforms. The Group reported in 2022 global revenues of €22 billion.</a:t>
            </a:r>
            <a:endParaRPr kumimoji="0" lang="en-US" sz="900" b="0" i="0" u="none" strike="noStrike" kern="1200" cap="none" spc="0" normalizeH="0" baseline="0" noProof="0">
              <a:ln>
                <a:noFill/>
              </a:ln>
              <a:solidFill>
                <a:srgbClr val="FFFFFF"/>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384112307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cSld name="Large title">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57200" y="4958425"/>
            <a:ext cx="11277600" cy="822325"/>
          </a:xfrm>
        </p:spPr>
        <p:txBody>
          <a:bodyPr lIns="36000" tIns="144000">
            <a:normAutofit/>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6">
            <a:extLst>
              <a:ext uri="{FF2B5EF4-FFF2-40B4-BE49-F238E27FC236}">
                <a16:creationId xmlns:a16="http://schemas.microsoft.com/office/drawing/2014/main" id="{79EA84EC-0E0C-41F6-8286-BC5A87DC6C7B}"/>
              </a:ext>
            </a:extLst>
          </p:cNvPr>
          <p:cNvSpPr>
            <a:spLocks noGrp="1"/>
          </p:cNvSpPr>
          <p:nvPr>
            <p:ph type="body" sz="quarter" idx="10" hasCustomPrompt="1"/>
          </p:nvPr>
        </p:nvSpPr>
        <p:spPr>
          <a:xfrm>
            <a:off x="457200" y="2135545"/>
            <a:ext cx="11277600" cy="2585323"/>
          </a:xfrm>
        </p:spPr>
        <p:txBody>
          <a:bodyPr anchor="ctr" anchorCtr="0">
            <a:spAutoFit/>
          </a:bodyPr>
          <a:lstStyle>
            <a:lvl1pPr marL="0" indent="0" algn="l">
              <a:lnSpc>
                <a:spcPct val="70000"/>
              </a:lnSpc>
              <a:spcAft>
                <a:spcPts val="0"/>
              </a:spcAft>
              <a:buFontTx/>
              <a:buNone/>
              <a:defRPr sz="8000" b="1"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grpSp>
        <p:nvGrpSpPr>
          <p:cNvPr id="6" name="Group 5">
            <a:extLst>
              <a:ext uri="{FF2B5EF4-FFF2-40B4-BE49-F238E27FC236}">
                <a16:creationId xmlns:a16="http://schemas.microsoft.com/office/drawing/2014/main" id="{53E1ECB5-DB51-4283-B8B9-FBB99B30DDDA}"/>
              </a:ext>
            </a:extLst>
          </p:cNvPr>
          <p:cNvGrpSpPr>
            <a:grpSpLocks noChangeAspect="1"/>
          </p:cNvGrpSpPr>
          <p:nvPr userDrawn="1"/>
        </p:nvGrpSpPr>
        <p:grpSpPr>
          <a:xfrm>
            <a:off x="516023" y="622911"/>
            <a:ext cx="2231297" cy="501650"/>
            <a:chOff x="9550400" y="612775"/>
            <a:chExt cx="2231297" cy="501650"/>
          </a:xfrm>
        </p:grpSpPr>
        <p:sp>
          <p:nvSpPr>
            <p:cNvPr id="8" name="Freeform: Shape 7">
              <a:extLst>
                <a:ext uri="{FF2B5EF4-FFF2-40B4-BE49-F238E27FC236}">
                  <a16:creationId xmlns:a16="http://schemas.microsoft.com/office/drawing/2014/main" id="{648307B4-0823-4CCD-9A0B-FC8313B6A1CE}"/>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0EF37526-68C2-4CC7-BFA8-D9A1ECDD5F86}"/>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0" name="Freeform: Shape 9">
              <a:extLst>
                <a:ext uri="{FF2B5EF4-FFF2-40B4-BE49-F238E27FC236}">
                  <a16:creationId xmlns:a16="http://schemas.microsoft.com/office/drawing/2014/main" id="{031D688A-C2B9-40DF-8BDB-7397CB9DF4C1}"/>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808CDC8B-4E52-45D7-922E-07333CE529A6}"/>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8515A298-0196-4231-B123-8DDB35B79DA6}"/>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145047318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accent4"/>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339007"/>
            <a:ext cx="11386134" cy="2031325"/>
          </a:xfrm>
        </p:spPr>
        <p:txBody>
          <a:bodyPr wrap="square" lIns="36000" rIns="36000" bIns="0" anchor="b" anchorCtr="0">
            <a:spAutoFit/>
          </a:bodyPr>
          <a:lstStyle>
            <a:lvl1pPr algn="l">
              <a:lnSpc>
                <a:spcPct val="100000"/>
              </a:lnSpc>
              <a:defRPr sz="66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242574"/>
            <a:ext cx="11379200"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Image 5" descr="Capgemini">
            <a:extLst>
              <a:ext uri="{FF2B5EF4-FFF2-40B4-BE49-F238E27FC236}">
                <a16:creationId xmlns:a16="http://schemas.microsoft.com/office/drawing/2014/main" id="{B290AA58-6524-4A50-851C-8EA6E75AA5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55116" y="260648"/>
            <a:ext cx="3024000" cy="1226177"/>
          </a:xfrm>
          <a:prstGeom prst="rect">
            <a:avLst/>
          </a:prstGeom>
        </p:spPr>
      </p:pic>
    </p:spTree>
    <p:extLst>
      <p:ext uri="{BB962C8B-B14F-4D97-AF65-F5344CB8AC3E}">
        <p14:creationId xmlns:p14="http://schemas.microsoft.com/office/powerpoint/2010/main" val="137119104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0D51B9-A61A-4FDC-9E0F-E2A63E0E942C}"/>
              </a:ext>
              <a:ext uri="{C183D7F6-B498-43B3-948B-1728B52AA6E4}">
                <adec:decorative xmlns:adec="http://schemas.microsoft.com/office/drawing/2017/decorative" val="1"/>
              </a:ext>
            </a:extLst>
          </p:cNvPr>
          <p:cNvSpPr>
            <a:spLocks noGrp="1"/>
          </p:cNvSpPr>
          <p:nvPr>
            <p:ph type="pic" sz="quarter" idx="10" hasCustomPrompt="1"/>
          </p:nvPr>
        </p:nvSpPr>
        <p:spPr>
          <a:xfrm>
            <a:off x="5303838" y="0"/>
            <a:ext cx="6888162" cy="6858000"/>
          </a:xfrm>
          <a:solidFill>
            <a:schemeClr val="bg2">
              <a:lumMod val="90000"/>
            </a:schemeClr>
          </a:solidFill>
        </p:spPr>
        <p:txBody>
          <a:bodyPr/>
          <a:lstStyle>
            <a:lvl1pPr>
              <a:defRPr>
                <a:solidFill>
                  <a:schemeClr val="tx1">
                    <a:lumMod val="50000"/>
                    <a:lumOff val="50000"/>
                  </a:schemeClr>
                </a:solidFill>
              </a:defRPr>
            </a:lvl1pPr>
          </a:lstStyle>
          <a:p>
            <a:r>
              <a:rPr lang="de-DE"/>
              <a:t>Insert picture, edit alt text and send </a:t>
            </a:r>
            <a:r>
              <a:rPr lang="de-DE" err="1"/>
              <a:t>to</a:t>
            </a:r>
            <a:r>
              <a:rPr lang="de-DE"/>
              <a:t> back</a:t>
            </a:r>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93129"/>
            <a:ext cx="11386134" cy="2215991"/>
          </a:xfrm>
        </p:spPr>
        <p:txBody>
          <a:bodyPr wrap="square" lIns="36000" rIns="36000" bIns="0" anchor="b" anchorCtr="0">
            <a:spAutoFit/>
          </a:bodyPr>
          <a:lstStyle>
            <a:lvl1pPr algn="l">
              <a:lnSpc>
                <a:spcPct val="90000"/>
              </a:lnSpc>
              <a:defRPr sz="80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Image 6" descr="Capgemini">
            <a:extLst>
              <a:ext uri="{FF2B5EF4-FFF2-40B4-BE49-F238E27FC236}">
                <a16:creationId xmlns:a16="http://schemas.microsoft.com/office/drawing/2014/main" id="{873884F3-4760-488E-A25C-0D285C88A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08" y="260648"/>
            <a:ext cx="3024000" cy="1226177"/>
          </a:xfrm>
          <a:prstGeom prst="rect">
            <a:avLst/>
          </a:prstGeom>
        </p:spPr>
      </p:pic>
    </p:spTree>
    <p:extLst>
      <p:ext uri="{BB962C8B-B14F-4D97-AF65-F5344CB8AC3E}">
        <p14:creationId xmlns:p14="http://schemas.microsoft.com/office/powerpoint/2010/main" val="67859282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Slide 3 Full Picture">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B92814EB-708F-421C-9F3F-E5C7B767B62F}"/>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custGeom>
            <a:avLst/>
            <a:gdLst>
              <a:gd name="connsiteX0" fmla="*/ 10205289 w 12192000"/>
              <a:gd name="connsiteY0" fmla="*/ 966629 h 6858000"/>
              <a:gd name="connsiteX1" fmla="*/ 10155045 w 12192000"/>
              <a:gd name="connsiteY1" fmla="*/ 1089100 h 6858000"/>
              <a:gd name="connsiteX2" fmla="*/ 10129923 w 12192000"/>
              <a:gd name="connsiteY2" fmla="*/ 1057697 h 6858000"/>
              <a:gd name="connsiteX3" fmla="*/ 10205289 w 12192000"/>
              <a:gd name="connsiteY3" fmla="*/ 966629 h 6858000"/>
              <a:gd name="connsiteX4" fmla="*/ 10359163 w 12192000"/>
              <a:gd name="connsiteY4" fmla="*/ 768791 h 6858000"/>
              <a:gd name="connsiteX5" fmla="*/ 10381145 w 12192000"/>
              <a:gd name="connsiteY5" fmla="*/ 803334 h 6858000"/>
              <a:gd name="connsiteX6" fmla="*/ 10330900 w 12192000"/>
              <a:gd name="connsiteY6" fmla="*/ 875561 h 6858000"/>
              <a:gd name="connsiteX7" fmla="*/ 10359163 w 12192000"/>
              <a:gd name="connsiteY7" fmla="*/ 768791 h 6858000"/>
              <a:gd name="connsiteX8" fmla="*/ 11203898 w 12192000"/>
              <a:gd name="connsiteY8" fmla="*/ 658881 h 6858000"/>
              <a:gd name="connsiteX9" fmla="*/ 11178776 w 12192000"/>
              <a:gd name="connsiteY9" fmla="*/ 684003 h 6858000"/>
              <a:gd name="connsiteX10" fmla="*/ 11203898 w 12192000"/>
              <a:gd name="connsiteY10" fmla="*/ 709126 h 6858000"/>
              <a:gd name="connsiteX11" fmla="*/ 11229020 w 12192000"/>
              <a:gd name="connsiteY11" fmla="*/ 684003 h 6858000"/>
              <a:gd name="connsiteX12" fmla="*/ 11203898 w 12192000"/>
              <a:gd name="connsiteY12" fmla="*/ 658881 h 6858000"/>
              <a:gd name="connsiteX13" fmla="*/ 10842765 w 12192000"/>
              <a:gd name="connsiteY13" fmla="*/ 646320 h 6858000"/>
              <a:gd name="connsiteX14" fmla="*/ 10817643 w 12192000"/>
              <a:gd name="connsiteY14" fmla="*/ 674583 h 6858000"/>
              <a:gd name="connsiteX15" fmla="*/ 10842765 w 12192000"/>
              <a:gd name="connsiteY15" fmla="*/ 699705 h 6858000"/>
              <a:gd name="connsiteX16" fmla="*/ 10867887 w 12192000"/>
              <a:gd name="connsiteY16" fmla="*/ 671442 h 6858000"/>
              <a:gd name="connsiteX17" fmla="*/ 10842765 w 12192000"/>
              <a:gd name="connsiteY17" fmla="*/ 646320 h 6858000"/>
              <a:gd name="connsiteX18" fmla="*/ 9570952 w 12192000"/>
              <a:gd name="connsiteY18" fmla="*/ 621198 h 6858000"/>
              <a:gd name="connsiteX19" fmla="*/ 9420219 w 12192000"/>
              <a:gd name="connsiteY19" fmla="*/ 806475 h 6858000"/>
              <a:gd name="connsiteX20" fmla="*/ 9545830 w 12192000"/>
              <a:gd name="connsiteY20" fmla="*/ 969769 h 6858000"/>
              <a:gd name="connsiteX21" fmla="*/ 9665161 w 12192000"/>
              <a:gd name="connsiteY21" fmla="*/ 894402 h 6858000"/>
              <a:gd name="connsiteX22" fmla="*/ 9724826 w 12192000"/>
              <a:gd name="connsiteY22" fmla="*/ 954068 h 6858000"/>
              <a:gd name="connsiteX23" fmla="*/ 9797053 w 12192000"/>
              <a:gd name="connsiteY23" fmla="*/ 900683 h 6858000"/>
              <a:gd name="connsiteX24" fmla="*/ 9847297 w 12192000"/>
              <a:gd name="connsiteY24" fmla="*/ 954068 h 6858000"/>
              <a:gd name="connsiteX25" fmla="*/ 9894401 w 12192000"/>
              <a:gd name="connsiteY25" fmla="*/ 928946 h 6858000"/>
              <a:gd name="connsiteX26" fmla="*/ 9947786 w 12192000"/>
              <a:gd name="connsiteY26" fmla="*/ 1092240 h 6858000"/>
              <a:gd name="connsiteX27" fmla="*/ 9935225 w 12192000"/>
              <a:gd name="connsiteY27" fmla="*/ 957208 h 6858000"/>
              <a:gd name="connsiteX28" fmla="*/ 9985470 w 12192000"/>
              <a:gd name="connsiteY28" fmla="*/ 775072 h 6858000"/>
              <a:gd name="connsiteX29" fmla="*/ 10013732 w 12192000"/>
              <a:gd name="connsiteY29" fmla="*/ 828457 h 6858000"/>
              <a:gd name="connsiteX30" fmla="*/ 10007452 w 12192000"/>
              <a:gd name="connsiteY30" fmla="*/ 875561 h 6858000"/>
              <a:gd name="connsiteX31" fmla="*/ 9944646 w 12192000"/>
              <a:gd name="connsiteY31" fmla="*/ 935226 h 6858000"/>
              <a:gd name="connsiteX32" fmla="*/ 9969768 w 12192000"/>
              <a:gd name="connsiteY32" fmla="*/ 954068 h 6858000"/>
              <a:gd name="connsiteX33" fmla="*/ 10045135 w 12192000"/>
              <a:gd name="connsiteY33" fmla="*/ 878701 h 6858000"/>
              <a:gd name="connsiteX34" fmla="*/ 10092239 w 12192000"/>
              <a:gd name="connsiteY34" fmla="*/ 844158 h 6858000"/>
              <a:gd name="connsiteX35" fmla="*/ 10092239 w 12192000"/>
              <a:gd name="connsiteY35" fmla="*/ 859859 h 6858000"/>
              <a:gd name="connsiteX36" fmla="*/ 10148764 w 12192000"/>
              <a:gd name="connsiteY36" fmla="*/ 938366 h 6858000"/>
              <a:gd name="connsiteX37" fmla="*/ 10208430 w 12192000"/>
              <a:gd name="connsiteY37" fmla="*/ 891262 h 6858000"/>
              <a:gd name="connsiteX38" fmla="*/ 10211570 w 12192000"/>
              <a:gd name="connsiteY38" fmla="*/ 935226 h 6858000"/>
              <a:gd name="connsiteX39" fmla="*/ 10098520 w 12192000"/>
              <a:gd name="connsiteY39" fmla="*/ 1057697 h 6858000"/>
              <a:gd name="connsiteX40" fmla="*/ 10158185 w 12192000"/>
              <a:gd name="connsiteY40" fmla="*/ 1120503 h 6858000"/>
              <a:gd name="connsiteX41" fmla="*/ 10252393 w 12192000"/>
              <a:gd name="connsiteY41" fmla="*/ 947787 h 6858000"/>
              <a:gd name="connsiteX42" fmla="*/ 10315199 w 12192000"/>
              <a:gd name="connsiteY42" fmla="*/ 919525 h 6858000"/>
              <a:gd name="connsiteX43" fmla="*/ 10381145 w 12192000"/>
              <a:gd name="connsiteY43" fmla="*/ 954068 h 6858000"/>
              <a:gd name="connsiteX44" fmla="*/ 10481634 w 12192000"/>
              <a:gd name="connsiteY44" fmla="*/ 884982 h 6858000"/>
              <a:gd name="connsiteX45" fmla="*/ 10513037 w 12192000"/>
              <a:gd name="connsiteY45" fmla="*/ 954068 h 6858000"/>
              <a:gd name="connsiteX46" fmla="*/ 10578983 w 12192000"/>
              <a:gd name="connsiteY46" fmla="*/ 778212 h 6858000"/>
              <a:gd name="connsiteX47" fmla="*/ 10632367 w 12192000"/>
              <a:gd name="connsiteY47" fmla="*/ 969769 h 6858000"/>
              <a:gd name="connsiteX48" fmla="*/ 10704594 w 12192000"/>
              <a:gd name="connsiteY48" fmla="*/ 800194 h 6858000"/>
              <a:gd name="connsiteX49" fmla="*/ 10767400 w 12192000"/>
              <a:gd name="connsiteY49" fmla="*/ 954068 h 6858000"/>
              <a:gd name="connsiteX50" fmla="*/ 10830205 w 12192000"/>
              <a:gd name="connsiteY50" fmla="*/ 866140 h 6858000"/>
              <a:gd name="connsiteX51" fmla="*/ 10893011 w 12192000"/>
              <a:gd name="connsiteY51" fmla="*/ 954068 h 6858000"/>
              <a:gd name="connsiteX52" fmla="*/ 10949536 w 12192000"/>
              <a:gd name="connsiteY52" fmla="*/ 900683 h 6858000"/>
              <a:gd name="connsiteX53" fmla="*/ 10980939 w 12192000"/>
              <a:gd name="connsiteY53" fmla="*/ 954068 h 6858000"/>
              <a:gd name="connsiteX54" fmla="*/ 11059446 w 12192000"/>
              <a:gd name="connsiteY54" fmla="*/ 778212 h 6858000"/>
              <a:gd name="connsiteX55" fmla="*/ 11144233 w 12192000"/>
              <a:gd name="connsiteY55" fmla="*/ 954068 h 6858000"/>
              <a:gd name="connsiteX56" fmla="*/ 11197618 w 12192000"/>
              <a:gd name="connsiteY56" fmla="*/ 894402 h 6858000"/>
              <a:gd name="connsiteX57" fmla="*/ 11244722 w 12192000"/>
              <a:gd name="connsiteY57" fmla="*/ 954068 h 6858000"/>
              <a:gd name="connsiteX58" fmla="*/ 11272985 w 12192000"/>
              <a:gd name="connsiteY58" fmla="*/ 938366 h 6858000"/>
              <a:gd name="connsiteX59" fmla="*/ 11225881 w 12192000"/>
              <a:gd name="connsiteY59" fmla="*/ 784493 h 6858000"/>
              <a:gd name="connsiteX60" fmla="*/ 11207039 w 12192000"/>
              <a:gd name="connsiteY60" fmla="*/ 740529 h 6858000"/>
              <a:gd name="connsiteX61" fmla="*/ 11188197 w 12192000"/>
              <a:gd name="connsiteY61" fmla="*/ 743669 h 6858000"/>
              <a:gd name="connsiteX62" fmla="*/ 11147374 w 12192000"/>
              <a:gd name="connsiteY62" fmla="*/ 913244 h 6858000"/>
              <a:gd name="connsiteX63" fmla="*/ 11062586 w 12192000"/>
              <a:gd name="connsiteY63" fmla="*/ 721687 h 6858000"/>
              <a:gd name="connsiteX64" fmla="*/ 10984079 w 12192000"/>
              <a:gd name="connsiteY64" fmla="*/ 875561 h 6858000"/>
              <a:gd name="connsiteX65" fmla="*/ 10977798 w 12192000"/>
              <a:gd name="connsiteY65" fmla="*/ 803334 h 6858000"/>
              <a:gd name="connsiteX66" fmla="*/ 10980939 w 12192000"/>
              <a:gd name="connsiteY66" fmla="*/ 765651 h 6858000"/>
              <a:gd name="connsiteX67" fmla="*/ 10943255 w 12192000"/>
              <a:gd name="connsiteY67" fmla="*/ 740529 h 6858000"/>
              <a:gd name="connsiteX68" fmla="*/ 10896151 w 12192000"/>
              <a:gd name="connsiteY68" fmla="*/ 916384 h 6858000"/>
              <a:gd name="connsiteX69" fmla="*/ 10858468 w 12192000"/>
              <a:gd name="connsiteY69" fmla="*/ 790773 h 6858000"/>
              <a:gd name="connsiteX70" fmla="*/ 10820784 w 12192000"/>
              <a:gd name="connsiteY70" fmla="*/ 740529 h 6858000"/>
              <a:gd name="connsiteX71" fmla="*/ 10773680 w 12192000"/>
              <a:gd name="connsiteY71" fmla="*/ 906964 h 6858000"/>
              <a:gd name="connsiteX72" fmla="*/ 10707734 w 12192000"/>
              <a:gd name="connsiteY72" fmla="*/ 740529 h 6858000"/>
              <a:gd name="connsiteX73" fmla="*/ 10638648 w 12192000"/>
              <a:gd name="connsiteY73" fmla="*/ 897543 h 6858000"/>
              <a:gd name="connsiteX74" fmla="*/ 10578983 w 12192000"/>
              <a:gd name="connsiteY74" fmla="*/ 721687 h 6858000"/>
              <a:gd name="connsiteX75" fmla="*/ 10516177 w 12192000"/>
              <a:gd name="connsiteY75" fmla="*/ 847298 h 6858000"/>
              <a:gd name="connsiteX76" fmla="*/ 10509897 w 12192000"/>
              <a:gd name="connsiteY76" fmla="*/ 847298 h 6858000"/>
              <a:gd name="connsiteX77" fmla="*/ 10509897 w 12192000"/>
              <a:gd name="connsiteY77" fmla="*/ 809615 h 6858000"/>
              <a:gd name="connsiteX78" fmla="*/ 10475353 w 12192000"/>
              <a:gd name="connsiteY78" fmla="*/ 737388 h 6858000"/>
              <a:gd name="connsiteX79" fmla="*/ 10387426 w 12192000"/>
              <a:gd name="connsiteY79" fmla="*/ 919525 h 6858000"/>
              <a:gd name="connsiteX80" fmla="*/ 10349742 w 12192000"/>
              <a:gd name="connsiteY80" fmla="*/ 903823 h 6858000"/>
              <a:gd name="connsiteX81" fmla="*/ 10425109 w 12192000"/>
              <a:gd name="connsiteY81" fmla="*/ 800194 h 6858000"/>
              <a:gd name="connsiteX82" fmla="*/ 10365444 w 12192000"/>
              <a:gd name="connsiteY82" fmla="*/ 740529 h 6858000"/>
              <a:gd name="connsiteX83" fmla="*/ 10286937 w 12192000"/>
              <a:gd name="connsiteY83" fmla="*/ 837877 h 6858000"/>
              <a:gd name="connsiteX84" fmla="*/ 10299498 w 12192000"/>
              <a:gd name="connsiteY84" fmla="*/ 900683 h 6858000"/>
              <a:gd name="connsiteX85" fmla="*/ 10249253 w 12192000"/>
              <a:gd name="connsiteY85" fmla="*/ 922665 h 6858000"/>
              <a:gd name="connsiteX86" fmla="*/ 10239832 w 12192000"/>
              <a:gd name="connsiteY86" fmla="*/ 784493 h 6858000"/>
              <a:gd name="connsiteX87" fmla="*/ 10202149 w 12192000"/>
              <a:gd name="connsiteY87" fmla="*/ 815895 h 6858000"/>
              <a:gd name="connsiteX88" fmla="*/ 10155045 w 12192000"/>
              <a:gd name="connsiteY88" fmla="*/ 897543 h 6858000"/>
              <a:gd name="connsiteX89" fmla="*/ 10133063 w 12192000"/>
              <a:gd name="connsiteY89" fmla="*/ 863000 h 6858000"/>
              <a:gd name="connsiteX90" fmla="*/ 10236692 w 12192000"/>
              <a:gd name="connsiteY90" fmla="*/ 762511 h 6858000"/>
              <a:gd name="connsiteX91" fmla="*/ 10202149 w 12192000"/>
              <a:gd name="connsiteY91" fmla="*/ 727968 h 6858000"/>
              <a:gd name="connsiteX92" fmla="*/ 10107941 w 12192000"/>
              <a:gd name="connsiteY92" fmla="*/ 784493 h 6858000"/>
              <a:gd name="connsiteX93" fmla="*/ 10051415 w 12192000"/>
              <a:gd name="connsiteY93" fmla="*/ 841018 h 6858000"/>
              <a:gd name="connsiteX94" fmla="*/ 10051415 w 12192000"/>
              <a:gd name="connsiteY94" fmla="*/ 825316 h 6858000"/>
              <a:gd name="connsiteX95" fmla="*/ 9985470 w 12192000"/>
              <a:gd name="connsiteY95" fmla="*/ 734248 h 6858000"/>
              <a:gd name="connsiteX96" fmla="*/ 9932085 w 12192000"/>
              <a:gd name="connsiteY96" fmla="*/ 775072 h 6858000"/>
              <a:gd name="connsiteX97" fmla="*/ 9910103 w 12192000"/>
              <a:gd name="connsiteY97" fmla="*/ 740529 h 6858000"/>
              <a:gd name="connsiteX98" fmla="*/ 9884981 w 12192000"/>
              <a:gd name="connsiteY98" fmla="*/ 746809 h 6858000"/>
              <a:gd name="connsiteX99" fmla="*/ 9891261 w 12192000"/>
              <a:gd name="connsiteY99" fmla="*/ 812755 h 6858000"/>
              <a:gd name="connsiteX100" fmla="*/ 9850437 w 12192000"/>
              <a:gd name="connsiteY100" fmla="*/ 922665 h 6858000"/>
              <a:gd name="connsiteX101" fmla="*/ 9822175 w 12192000"/>
              <a:gd name="connsiteY101" fmla="*/ 800194 h 6858000"/>
              <a:gd name="connsiteX102" fmla="*/ 9809614 w 12192000"/>
              <a:gd name="connsiteY102" fmla="*/ 797054 h 6858000"/>
              <a:gd name="connsiteX103" fmla="*/ 9781351 w 12192000"/>
              <a:gd name="connsiteY103" fmla="*/ 853579 h 6858000"/>
              <a:gd name="connsiteX104" fmla="*/ 9734247 w 12192000"/>
              <a:gd name="connsiteY104" fmla="*/ 919525 h 6858000"/>
              <a:gd name="connsiteX105" fmla="*/ 9709125 w 12192000"/>
              <a:gd name="connsiteY105" fmla="*/ 878701 h 6858000"/>
              <a:gd name="connsiteX106" fmla="*/ 9819035 w 12192000"/>
              <a:gd name="connsiteY106" fmla="*/ 778212 h 6858000"/>
              <a:gd name="connsiteX107" fmla="*/ 9784492 w 12192000"/>
              <a:gd name="connsiteY107" fmla="*/ 740529 h 6858000"/>
              <a:gd name="connsiteX108" fmla="*/ 9674582 w 12192000"/>
              <a:gd name="connsiteY108" fmla="*/ 825316 h 6858000"/>
              <a:gd name="connsiteX109" fmla="*/ 9555251 w 12192000"/>
              <a:gd name="connsiteY109" fmla="*/ 925805 h 6858000"/>
              <a:gd name="connsiteX110" fmla="*/ 9473604 w 12192000"/>
              <a:gd name="connsiteY110" fmla="*/ 800194 h 6858000"/>
              <a:gd name="connsiteX111" fmla="*/ 9567812 w 12192000"/>
              <a:gd name="connsiteY111" fmla="*/ 655741 h 6858000"/>
              <a:gd name="connsiteX112" fmla="*/ 9608636 w 12192000"/>
              <a:gd name="connsiteY112" fmla="*/ 721687 h 6858000"/>
              <a:gd name="connsiteX113" fmla="*/ 9655740 w 12192000"/>
              <a:gd name="connsiteY113" fmla="*/ 687144 h 6858000"/>
              <a:gd name="connsiteX114" fmla="*/ 9570952 w 12192000"/>
              <a:gd name="connsiteY114" fmla="*/ 621198 h 6858000"/>
              <a:gd name="connsiteX115" fmla="*/ 11503938 w 12192000"/>
              <a:gd name="connsiteY115" fmla="*/ 612538 h 6858000"/>
              <a:gd name="connsiteX116" fmla="*/ 11291551 w 12192000"/>
              <a:gd name="connsiteY116" fmla="*/ 832051 h 6858000"/>
              <a:gd name="connsiteX117" fmla="*/ 11365123 w 12192000"/>
              <a:gd name="connsiteY117" fmla="*/ 940418 h 6858000"/>
              <a:gd name="connsiteX118" fmla="*/ 11440083 w 12192000"/>
              <a:gd name="connsiteY118" fmla="*/ 941808 h 6858000"/>
              <a:gd name="connsiteX119" fmla="*/ 11444304 w 12192000"/>
              <a:gd name="connsiteY119" fmla="*/ 939708 h 6858000"/>
              <a:gd name="connsiteX120" fmla="*/ 11445324 w 12192000"/>
              <a:gd name="connsiteY120" fmla="*/ 939542 h 6858000"/>
              <a:gd name="connsiteX121" fmla="*/ 11475268 w 12192000"/>
              <a:gd name="connsiteY121" fmla="*/ 924644 h 6858000"/>
              <a:gd name="connsiteX122" fmla="*/ 11494474 w 12192000"/>
              <a:gd name="connsiteY122" fmla="*/ 907542 h 6858000"/>
              <a:gd name="connsiteX123" fmla="*/ 11488753 w 12192000"/>
              <a:gd name="connsiteY123" fmla="*/ 926162 h 6858000"/>
              <a:gd name="connsiteX124" fmla="*/ 11464846 w 12192000"/>
              <a:gd name="connsiteY124" fmla="*/ 951842 h 6858000"/>
              <a:gd name="connsiteX125" fmla="*/ 11432834 w 12192000"/>
              <a:gd name="connsiteY125" fmla="*/ 964214 h 6858000"/>
              <a:gd name="connsiteX126" fmla="*/ 11433416 w 12192000"/>
              <a:gd name="connsiteY126" fmla="*/ 964508 h 6858000"/>
              <a:gd name="connsiteX127" fmla="*/ 11427416 w 12192000"/>
              <a:gd name="connsiteY127" fmla="*/ 966826 h 6858000"/>
              <a:gd name="connsiteX128" fmla="*/ 11478812 w 12192000"/>
              <a:gd name="connsiteY128" fmla="*/ 980728 h 6858000"/>
              <a:gd name="connsiteX129" fmla="*/ 11601049 w 12192000"/>
              <a:gd name="connsiteY129" fmla="*/ 940412 h 6858000"/>
              <a:gd name="connsiteX130" fmla="*/ 11600229 w 12192000"/>
              <a:gd name="connsiteY130" fmla="*/ 940299 h 6858000"/>
              <a:gd name="connsiteX131" fmla="*/ 11604054 w 12192000"/>
              <a:gd name="connsiteY131" fmla="*/ 938167 h 6858000"/>
              <a:gd name="connsiteX132" fmla="*/ 11561078 w 12192000"/>
              <a:gd name="connsiteY132" fmla="*/ 923772 h 6858000"/>
              <a:gd name="connsiteX133" fmla="*/ 11546930 w 12192000"/>
              <a:gd name="connsiteY133" fmla="*/ 891807 h 6858000"/>
              <a:gd name="connsiteX134" fmla="*/ 11567885 w 12192000"/>
              <a:gd name="connsiteY134" fmla="*/ 908611 h 6858000"/>
              <a:gd name="connsiteX135" fmla="*/ 11601049 w 12192000"/>
              <a:gd name="connsiteY135" fmla="*/ 915389 h 6858000"/>
              <a:gd name="connsiteX136" fmla="*/ 11650104 w 12192000"/>
              <a:gd name="connsiteY136" fmla="*/ 900067 h 6858000"/>
              <a:gd name="connsiteX137" fmla="*/ 11650828 w 12192000"/>
              <a:gd name="connsiteY137" fmla="*/ 899169 h 6858000"/>
              <a:gd name="connsiteX138" fmla="*/ 11652427 w 12192000"/>
              <a:gd name="connsiteY138" fmla="*/ 898382 h 6858000"/>
              <a:gd name="connsiteX139" fmla="*/ 11683608 w 12192000"/>
              <a:gd name="connsiteY139" fmla="*/ 859705 h 6858000"/>
              <a:gd name="connsiteX140" fmla="*/ 11690343 w 12192000"/>
              <a:gd name="connsiteY140" fmla="*/ 825792 h 6858000"/>
              <a:gd name="connsiteX141" fmla="*/ 11690350 w 12192000"/>
              <a:gd name="connsiteY141" fmla="*/ 825831 h 6858000"/>
              <a:gd name="connsiteX142" fmla="*/ 11690350 w 12192000"/>
              <a:gd name="connsiteY142" fmla="*/ 825754 h 6858000"/>
              <a:gd name="connsiteX143" fmla="*/ 11690350 w 12192000"/>
              <a:gd name="connsiteY143" fmla="*/ 823091 h 6858000"/>
              <a:gd name="connsiteX144" fmla="*/ 11623276 w 12192000"/>
              <a:gd name="connsiteY144" fmla="*/ 684719 h 6858000"/>
              <a:gd name="connsiteX145" fmla="*/ 11573655 w 12192000"/>
              <a:gd name="connsiteY145" fmla="*/ 647215 h 6858000"/>
              <a:gd name="connsiteX146" fmla="*/ 11570681 w 12192000"/>
              <a:gd name="connsiteY146" fmla="*/ 645708 h 6858000"/>
              <a:gd name="connsiteX147" fmla="*/ 11570221 w 12192000"/>
              <a:gd name="connsiteY147" fmla="*/ 645361 h 6858000"/>
              <a:gd name="connsiteX148" fmla="*/ 11513655 w 12192000"/>
              <a:gd name="connsiteY148" fmla="*/ 616706 h 6858000"/>
              <a:gd name="connsiteX149" fmla="*/ 11503938 w 12192000"/>
              <a:gd name="connsiteY149" fmla="*/ 612538 h 6858000"/>
              <a:gd name="connsiteX150" fmla="*/ 0 w 12192000"/>
              <a:gd name="connsiteY150" fmla="*/ 0 h 6858000"/>
              <a:gd name="connsiteX151" fmla="*/ 12192000 w 12192000"/>
              <a:gd name="connsiteY151" fmla="*/ 0 h 6858000"/>
              <a:gd name="connsiteX152" fmla="*/ 12192000 w 12192000"/>
              <a:gd name="connsiteY152" fmla="*/ 6858000 h 6858000"/>
              <a:gd name="connsiteX153" fmla="*/ 0 w 12192000"/>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2000" h="6858000">
                <a:moveTo>
                  <a:pt x="10205289" y="966629"/>
                </a:moveTo>
                <a:cubicBezTo>
                  <a:pt x="10205289" y="1067118"/>
                  <a:pt x="10180167" y="1089100"/>
                  <a:pt x="10155045" y="1089100"/>
                </a:cubicBezTo>
                <a:cubicBezTo>
                  <a:pt x="10139343" y="1089100"/>
                  <a:pt x="10129923" y="1073399"/>
                  <a:pt x="10129923" y="1057697"/>
                </a:cubicBezTo>
                <a:cubicBezTo>
                  <a:pt x="10129923" y="1013733"/>
                  <a:pt x="10164466" y="988611"/>
                  <a:pt x="10205289" y="966629"/>
                </a:cubicBezTo>
                <a:close/>
                <a:moveTo>
                  <a:pt x="10359163" y="768791"/>
                </a:moveTo>
                <a:cubicBezTo>
                  <a:pt x="10374864" y="768791"/>
                  <a:pt x="10384285" y="781352"/>
                  <a:pt x="10381145" y="803334"/>
                </a:cubicBezTo>
                <a:cubicBezTo>
                  <a:pt x="10378005" y="828457"/>
                  <a:pt x="10362303" y="853579"/>
                  <a:pt x="10330900" y="875561"/>
                </a:cubicBezTo>
                <a:cubicBezTo>
                  <a:pt x="10318339" y="828457"/>
                  <a:pt x="10327760" y="768791"/>
                  <a:pt x="10359163" y="768791"/>
                </a:cubicBezTo>
                <a:close/>
                <a:moveTo>
                  <a:pt x="11203898" y="658881"/>
                </a:moveTo>
                <a:cubicBezTo>
                  <a:pt x="11191337" y="658881"/>
                  <a:pt x="11178776" y="671442"/>
                  <a:pt x="11178776" y="684003"/>
                </a:cubicBezTo>
                <a:cubicBezTo>
                  <a:pt x="11181916" y="696564"/>
                  <a:pt x="11191337" y="709126"/>
                  <a:pt x="11203898" y="709126"/>
                </a:cubicBezTo>
                <a:cubicBezTo>
                  <a:pt x="11216459" y="709126"/>
                  <a:pt x="11229020" y="696564"/>
                  <a:pt x="11229020" y="684003"/>
                </a:cubicBezTo>
                <a:cubicBezTo>
                  <a:pt x="11229020" y="668302"/>
                  <a:pt x="11219600" y="658881"/>
                  <a:pt x="11203898" y="658881"/>
                </a:cubicBezTo>
                <a:close/>
                <a:moveTo>
                  <a:pt x="10842765" y="646320"/>
                </a:moveTo>
                <a:cubicBezTo>
                  <a:pt x="10827064" y="646320"/>
                  <a:pt x="10817643" y="658881"/>
                  <a:pt x="10817643" y="674583"/>
                </a:cubicBezTo>
                <a:cubicBezTo>
                  <a:pt x="10817643" y="690284"/>
                  <a:pt x="10830204" y="702845"/>
                  <a:pt x="10842765" y="699705"/>
                </a:cubicBezTo>
                <a:cubicBezTo>
                  <a:pt x="10858467" y="699705"/>
                  <a:pt x="10867887" y="687144"/>
                  <a:pt x="10867887" y="671442"/>
                </a:cubicBezTo>
                <a:cubicBezTo>
                  <a:pt x="10867887" y="655741"/>
                  <a:pt x="10858467" y="646320"/>
                  <a:pt x="10842765" y="646320"/>
                </a:cubicBezTo>
                <a:close/>
                <a:moveTo>
                  <a:pt x="9570952" y="621198"/>
                </a:moveTo>
                <a:cubicBezTo>
                  <a:pt x="9492445" y="621198"/>
                  <a:pt x="9420219" y="702845"/>
                  <a:pt x="9420219" y="806475"/>
                </a:cubicBezTo>
                <a:cubicBezTo>
                  <a:pt x="9420219" y="906964"/>
                  <a:pt x="9470463" y="969769"/>
                  <a:pt x="9545830" y="969769"/>
                </a:cubicBezTo>
                <a:cubicBezTo>
                  <a:pt x="9592934" y="969769"/>
                  <a:pt x="9636898" y="944647"/>
                  <a:pt x="9665161" y="894402"/>
                </a:cubicBezTo>
                <a:cubicBezTo>
                  <a:pt x="9671441" y="935226"/>
                  <a:pt x="9702844" y="954068"/>
                  <a:pt x="9724826" y="954068"/>
                </a:cubicBezTo>
                <a:cubicBezTo>
                  <a:pt x="9759369" y="954068"/>
                  <a:pt x="9784492" y="932086"/>
                  <a:pt x="9797053" y="900683"/>
                </a:cubicBezTo>
                <a:cubicBezTo>
                  <a:pt x="9803333" y="932086"/>
                  <a:pt x="9822175" y="954068"/>
                  <a:pt x="9847297" y="954068"/>
                </a:cubicBezTo>
                <a:cubicBezTo>
                  <a:pt x="9866139" y="954068"/>
                  <a:pt x="9881840" y="944647"/>
                  <a:pt x="9894401" y="928946"/>
                </a:cubicBezTo>
                <a:cubicBezTo>
                  <a:pt x="9891261" y="1035715"/>
                  <a:pt x="9884981" y="1104801"/>
                  <a:pt x="9947786" y="1092240"/>
                </a:cubicBezTo>
                <a:cubicBezTo>
                  <a:pt x="9938365" y="1060837"/>
                  <a:pt x="9935225" y="1007453"/>
                  <a:pt x="9935225" y="957208"/>
                </a:cubicBezTo>
                <a:cubicBezTo>
                  <a:pt x="9935225" y="822176"/>
                  <a:pt x="9957207" y="775072"/>
                  <a:pt x="9985470" y="775072"/>
                </a:cubicBezTo>
                <a:cubicBezTo>
                  <a:pt x="10007452" y="775072"/>
                  <a:pt x="10013732" y="800194"/>
                  <a:pt x="10013732" y="828457"/>
                </a:cubicBezTo>
                <a:cubicBezTo>
                  <a:pt x="10013732" y="844158"/>
                  <a:pt x="10013732" y="859859"/>
                  <a:pt x="10007452" y="875561"/>
                </a:cubicBezTo>
                <a:cubicBezTo>
                  <a:pt x="9972908" y="897543"/>
                  <a:pt x="9944646" y="913244"/>
                  <a:pt x="9944646" y="935226"/>
                </a:cubicBezTo>
                <a:cubicBezTo>
                  <a:pt x="9944646" y="954068"/>
                  <a:pt x="9957207" y="954068"/>
                  <a:pt x="9969768" y="954068"/>
                </a:cubicBezTo>
                <a:cubicBezTo>
                  <a:pt x="9994890" y="954068"/>
                  <a:pt x="10029433" y="928946"/>
                  <a:pt x="10045135" y="878701"/>
                </a:cubicBezTo>
                <a:cubicBezTo>
                  <a:pt x="10060836" y="869280"/>
                  <a:pt x="10076538" y="859859"/>
                  <a:pt x="10092239" y="844158"/>
                </a:cubicBezTo>
                <a:cubicBezTo>
                  <a:pt x="10092239" y="850439"/>
                  <a:pt x="10092239" y="853579"/>
                  <a:pt x="10092239" y="859859"/>
                </a:cubicBezTo>
                <a:cubicBezTo>
                  <a:pt x="10092239" y="910104"/>
                  <a:pt x="10114221" y="938366"/>
                  <a:pt x="10148764" y="938366"/>
                </a:cubicBezTo>
                <a:cubicBezTo>
                  <a:pt x="10177027" y="938366"/>
                  <a:pt x="10195868" y="919525"/>
                  <a:pt x="10208430" y="891262"/>
                </a:cubicBezTo>
                <a:cubicBezTo>
                  <a:pt x="10208430" y="906964"/>
                  <a:pt x="10208430" y="922665"/>
                  <a:pt x="10211570" y="935226"/>
                </a:cubicBezTo>
                <a:cubicBezTo>
                  <a:pt x="10158185" y="960348"/>
                  <a:pt x="10098520" y="985471"/>
                  <a:pt x="10098520" y="1057697"/>
                </a:cubicBezTo>
                <a:cubicBezTo>
                  <a:pt x="10098520" y="1095380"/>
                  <a:pt x="10123642" y="1120503"/>
                  <a:pt x="10158185" y="1120503"/>
                </a:cubicBezTo>
                <a:cubicBezTo>
                  <a:pt x="10233552" y="1120503"/>
                  <a:pt x="10252393" y="1041996"/>
                  <a:pt x="10252393" y="947787"/>
                </a:cubicBezTo>
                <a:cubicBezTo>
                  <a:pt x="10277516" y="938366"/>
                  <a:pt x="10296357" y="928946"/>
                  <a:pt x="10315199" y="919525"/>
                </a:cubicBezTo>
                <a:cubicBezTo>
                  <a:pt x="10334041" y="941507"/>
                  <a:pt x="10359163" y="954068"/>
                  <a:pt x="10381145" y="954068"/>
                </a:cubicBezTo>
                <a:cubicBezTo>
                  <a:pt x="10425109" y="954068"/>
                  <a:pt x="10456512" y="932086"/>
                  <a:pt x="10481634" y="884982"/>
                </a:cubicBezTo>
                <a:cubicBezTo>
                  <a:pt x="10484774" y="919525"/>
                  <a:pt x="10494195" y="954068"/>
                  <a:pt x="10513037" y="954068"/>
                </a:cubicBezTo>
                <a:cubicBezTo>
                  <a:pt x="10547580" y="954068"/>
                  <a:pt x="10553860" y="778212"/>
                  <a:pt x="10578983" y="778212"/>
                </a:cubicBezTo>
                <a:cubicBezTo>
                  <a:pt x="10597824" y="778212"/>
                  <a:pt x="10582123" y="969769"/>
                  <a:pt x="10632367" y="969769"/>
                </a:cubicBezTo>
                <a:cubicBezTo>
                  <a:pt x="10676331" y="969769"/>
                  <a:pt x="10685752" y="800194"/>
                  <a:pt x="10704594" y="800194"/>
                </a:cubicBezTo>
                <a:cubicBezTo>
                  <a:pt x="10720295" y="800194"/>
                  <a:pt x="10720295" y="954068"/>
                  <a:pt x="10767400" y="954068"/>
                </a:cubicBezTo>
                <a:cubicBezTo>
                  <a:pt x="10789381" y="954068"/>
                  <a:pt x="10817644" y="925805"/>
                  <a:pt x="10830205" y="866140"/>
                </a:cubicBezTo>
                <a:cubicBezTo>
                  <a:pt x="10836486" y="903823"/>
                  <a:pt x="10855327" y="954068"/>
                  <a:pt x="10893011" y="954068"/>
                </a:cubicBezTo>
                <a:cubicBezTo>
                  <a:pt x="10914993" y="954068"/>
                  <a:pt x="10933834" y="932086"/>
                  <a:pt x="10949536" y="900683"/>
                </a:cubicBezTo>
                <a:cubicBezTo>
                  <a:pt x="10952676" y="932086"/>
                  <a:pt x="10962097" y="954068"/>
                  <a:pt x="10980939" y="954068"/>
                </a:cubicBezTo>
                <a:cubicBezTo>
                  <a:pt x="11024903" y="954068"/>
                  <a:pt x="11024903" y="778212"/>
                  <a:pt x="11059446" y="778212"/>
                </a:cubicBezTo>
                <a:cubicBezTo>
                  <a:pt x="11087708" y="778212"/>
                  <a:pt x="11078287" y="954068"/>
                  <a:pt x="11144233" y="954068"/>
                </a:cubicBezTo>
                <a:cubicBezTo>
                  <a:pt x="11175636" y="954068"/>
                  <a:pt x="11191337" y="928946"/>
                  <a:pt x="11197618" y="894402"/>
                </a:cubicBezTo>
                <a:cubicBezTo>
                  <a:pt x="11210179" y="944647"/>
                  <a:pt x="11229021" y="954068"/>
                  <a:pt x="11244722" y="954068"/>
                </a:cubicBezTo>
                <a:cubicBezTo>
                  <a:pt x="11254143" y="954068"/>
                  <a:pt x="11263564" y="950928"/>
                  <a:pt x="11272985" y="938366"/>
                </a:cubicBezTo>
                <a:cubicBezTo>
                  <a:pt x="11219600" y="916384"/>
                  <a:pt x="11225881" y="837877"/>
                  <a:pt x="11225881" y="784493"/>
                </a:cubicBezTo>
                <a:cubicBezTo>
                  <a:pt x="11225881" y="759370"/>
                  <a:pt x="11222740" y="740529"/>
                  <a:pt x="11207039" y="740529"/>
                </a:cubicBezTo>
                <a:cubicBezTo>
                  <a:pt x="11197618" y="740529"/>
                  <a:pt x="11194478" y="740529"/>
                  <a:pt x="11188197" y="743669"/>
                </a:cubicBezTo>
                <a:cubicBezTo>
                  <a:pt x="11194478" y="834737"/>
                  <a:pt x="11172496" y="913244"/>
                  <a:pt x="11147374" y="913244"/>
                </a:cubicBezTo>
                <a:cubicBezTo>
                  <a:pt x="11115971" y="913244"/>
                  <a:pt x="11131672" y="721687"/>
                  <a:pt x="11062586" y="721687"/>
                </a:cubicBezTo>
                <a:cubicBezTo>
                  <a:pt x="10999780" y="721687"/>
                  <a:pt x="10990359" y="875561"/>
                  <a:pt x="10984079" y="875561"/>
                </a:cubicBezTo>
                <a:cubicBezTo>
                  <a:pt x="10977798" y="875561"/>
                  <a:pt x="10977798" y="834737"/>
                  <a:pt x="10977798" y="803334"/>
                </a:cubicBezTo>
                <a:cubicBezTo>
                  <a:pt x="10980939" y="787633"/>
                  <a:pt x="10980939" y="775072"/>
                  <a:pt x="10980939" y="765651"/>
                </a:cubicBezTo>
                <a:cubicBezTo>
                  <a:pt x="10980939" y="749950"/>
                  <a:pt x="10974658" y="727968"/>
                  <a:pt x="10943255" y="740529"/>
                </a:cubicBezTo>
                <a:cubicBezTo>
                  <a:pt x="10943255" y="850439"/>
                  <a:pt x="10921273" y="916384"/>
                  <a:pt x="10896151" y="916384"/>
                </a:cubicBezTo>
                <a:cubicBezTo>
                  <a:pt x="10858468" y="916384"/>
                  <a:pt x="10858468" y="815895"/>
                  <a:pt x="10858468" y="790773"/>
                </a:cubicBezTo>
                <a:cubicBezTo>
                  <a:pt x="10858468" y="762511"/>
                  <a:pt x="10861608" y="727968"/>
                  <a:pt x="10820784" y="740529"/>
                </a:cubicBezTo>
                <a:cubicBezTo>
                  <a:pt x="10814504" y="834737"/>
                  <a:pt x="10789381" y="906964"/>
                  <a:pt x="10773680" y="906964"/>
                </a:cubicBezTo>
                <a:cubicBezTo>
                  <a:pt x="10754838" y="906964"/>
                  <a:pt x="10757979" y="740529"/>
                  <a:pt x="10707734" y="740529"/>
                </a:cubicBezTo>
                <a:cubicBezTo>
                  <a:pt x="10660630" y="740529"/>
                  <a:pt x="10648069" y="897543"/>
                  <a:pt x="10638648" y="897543"/>
                </a:cubicBezTo>
                <a:cubicBezTo>
                  <a:pt x="10622947" y="897543"/>
                  <a:pt x="10644929" y="721687"/>
                  <a:pt x="10578983" y="721687"/>
                </a:cubicBezTo>
                <a:cubicBezTo>
                  <a:pt x="10544440" y="721687"/>
                  <a:pt x="10531879" y="781352"/>
                  <a:pt x="10516177" y="847298"/>
                </a:cubicBezTo>
                <a:cubicBezTo>
                  <a:pt x="10513037" y="859859"/>
                  <a:pt x="10509897" y="859859"/>
                  <a:pt x="10509897" y="847298"/>
                </a:cubicBezTo>
                <a:cubicBezTo>
                  <a:pt x="10509897" y="834737"/>
                  <a:pt x="10509897" y="822176"/>
                  <a:pt x="10509897" y="809615"/>
                </a:cubicBezTo>
                <a:cubicBezTo>
                  <a:pt x="10525598" y="743669"/>
                  <a:pt x="10506756" y="718547"/>
                  <a:pt x="10475353" y="737388"/>
                </a:cubicBezTo>
                <a:cubicBezTo>
                  <a:pt x="10484774" y="859859"/>
                  <a:pt x="10428249" y="919525"/>
                  <a:pt x="10387426" y="919525"/>
                </a:cubicBezTo>
                <a:cubicBezTo>
                  <a:pt x="10371724" y="919525"/>
                  <a:pt x="10359163" y="913244"/>
                  <a:pt x="10349742" y="903823"/>
                </a:cubicBezTo>
                <a:cubicBezTo>
                  <a:pt x="10399987" y="872421"/>
                  <a:pt x="10425109" y="834737"/>
                  <a:pt x="10425109" y="800194"/>
                </a:cubicBezTo>
                <a:cubicBezTo>
                  <a:pt x="10425109" y="762511"/>
                  <a:pt x="10403127" y="740529"/>
                  <a:pt x="10365444" y="740529"/>
                </a:cubicBezTo>
                <a:cubicBezTo>
                  <a:pt x="10315199" y="740529"/>
                  <a:pt x="10286937" y="793913"/>
                  <a:pt x="10286937" y="837877"/>
                </a:cubicBezTo>
                <a:cubicBezTo>
                  <a:pt x="10286937" y="863000"/>
                  <a:pt x="10290077" y="881841"/>
                  <a:pt x="10299498" y="900683"/>
                </a:cubicBezTo>
                <a:cubicBezTo>
                  <a:pt x="10280656" y="910104"/>
                  <a:pt x="10264955" y="916384"/>
                  <a:pt x="10249253" y="922665"/>
                </a:cubicBezTo>
                <a:cubicBezTo>
                  <a:pt x="10249253" y="875561"/>
                  <a:pt x="10242973" y="828457"/>
                  <a:pt x="10239832" y="784493"/>
                </a:cubicBezTo>
                <a:cubicBezTo>
                  <a:pt x="10211570" y="778212"/>
                  <a:pt x="10205289" y="790773"/>
                  <a:pt x="10202149" y="815895"/>
                </a:cubicBezTo>
                <a:cubicBezTo>
                  <a:pt x="10192728" y="863000"/>
                  <a:pt x="10173886" y="897543"/>
                  <a:pt x="10155045" y="897543"/>
                </a:cubicBezTo>
                <a:cubicBezTo>
                  <a:pt x="10142484" y="897543"/>
                  <a:pt x="10133063" y="881841"/>
                  <a:pt x="10133063" y="863000"/>
                </a:cubicBezTo>
                <a:cubicBezTo>
                  <a:pt x="10126782" y="775072"/>
                  <a:pt x="10199009" y="749950"/>
                  <a:pt x="10236692" y="762511"/>
                </a:cubicBezTo>
                <a:cubicBezTo>
                  <a:pt x="10242973" y="743669"/>
                  <a:pt x="10236692" y="727968"/>
                  <a:pt x="10202149" y="727968"/>
                </a:cubicBezTo>
                <a:cubicBezTo>
                  <a:pt x="10161325" y="727968"/>
                  <a:pt x="10129923" y="753090"/>
                  <a:pt x="10107941" y="784493"/>
                </a:cubicBezTo>
                <a:cubicBezTo>
                  <a:pt x="10092239" y="806475"/>
                  <a:pt x="10076538" y="822176"/>
                  <a:pt x="10051415" y="841018"/>
                </a:cubicBezTo>
                <a:cubicBezTo>
                  <a:pt x="10051415" y="834737"/>
                  <a:pt x="10051415" y="831597"/>
                  <a:pt x="10051415" y="825316"/>
                </a:cubicBezTo>
                <a:cubicBezTo>
                  <a:pt x="10051415" y="762511"/>
                  <a:pt x="10016872" y="734248"/>
                  <a:pt x="9985470" y="734248"/>
                </a:cubicBezTo>
                <a:cubicBezTo>
                  <a:pt x="9957207" y="734248"/>
                  <a:pt x="9941506" y="749950"/>
                  <a:pt x="9932085" y="775072"/>
                </a:cubicBezTo>
                <a:cubicBezTo>
                  <a:pt x="9928945" y="753090"/>
                  <a:pt x="9925804" y="740529"/>
                  <a:pt x="9910103" y="740529"/>
                </a:cubicBezTo>
                <a:cubicBezTo>
                  <a:pt x="9903822" y="740529"/>
                  <a:pt x="9894401" y="743669"/>
                  <a:pt x="9884981" y="746809"/>
                </a:cubicBezTo>
                <a:cubicBezTo>
                  <a:pt x="9888121" y="759370"/>
                  <a:pt x="9891261" y="790773"/>
                  <a:pt x="9891261" y="812755"/>
                </a:cubicBezTo>
                <a:cubicBezTo>
                  <a:pt x="9891261" y="888122"/>
                  <a:pt x="9869279" y="922665"/>
                  <a:pt x="9850437" y="922665"/>
                </a:cubicBezTo>
                <a:cubicBezTo>
                  <a:pt x="9825315" y="922665"/>
                  <a:pt x="9822175" y="834737"/>
                  <a:pt x="9822175" y="800194"/>
                </a:cubicBezTo>
                <a:cubicBezTo>
                  <a:pt x="9819035" y="800194"/>
                  <a:pt x="9815894" y="797054"/>
                  <a:pt x="9809614" y="797054"/>
                </a:cubicBezTo>
                <a:cubicBezTo>
                  <a:pt x="9787632" y="797054"/>
                  <a:pt x="9784492" y="825316"/>
                  <a:pt x="9781351" y="853579"/>
                </a:cubicBezTo>
                <a:cubicBezTo>
                  <a:pt x="9775071" y="881841"/>
                  <a:pt x="9759369" y="919525"/>
                  <a:pt x="9734247" y="919525"/>
                </a:cubicBezTo>
                <a:cubicBezTo>
                  <a:pt x="9718546" y="919525"/>
                  <a:pt x="9709125" y="903823"/>
                  <a:pt x="9709125" y="878701"/>
                </a:cubicBezTo>
                <a:cubicBezTo>
                  <a:pt x="9702844" y="822176"/>
                  <a:pt x="9749949" y="759370"/>
                  <a:pt x="9819035" y="778212"/>
                </a:cubicBezTo>
                <a:cubicBezTo>
                  <a:pt x="9825315" y="759370"/>
                  <a:pt x="9812754" y="740529"/>
                  <a:pt x="9784492" y="740529"/>
                </a:cubicBezTo>
                <a:cubicBezTo>
                  <a:pt x="9734247" y="740529"/>
                  <a:pt x="9690283" y="781352"/>
                  <a:pt x="9674582" y="825316"/>
                </a:cubicBezTo>
                <a:cubicBezTo>
                  <a:pt x="9655740" y="866140"/>
                  <a:pt x="9621197" y="925805"/>
                  <a:pt x="9555251" y="925805"/>
                </a:cubicBezTo>
                <a:cubicBezTo>
                  <a:pt x="9508147" y="925805"/>
                  <a:pt x="9473604" y="884982"/>
                  <a:pt x="9473604" y="800194"/>
                </a:cubicBezTo>
                <a:cubicBezTo>
                  <a:pt x="9473604" y="727968"/>
                  <a:pt x="9520708" y="655741"/>
                  <a:pt x="9567812" y="655741"/>
                </a:cubicBezTo>
                <a:cubicBezTo>
                  <a:pt x="9602355" y="655741"/>
                  <a:pt x="9611776" y="690284"/>
                  <a:pt x="9608636" y="721687"/>
                </a:cubicBezTo>
                <a:cubicBezTo>
                  <a:pt x="9627478" y="737388"/>
                  <a:pt x="9655740" y="721687"/>
                  <a:pt x="9655740" y="687144"/>
                </a:cubicBezTo>
                <a:cubicBezTo>
                  <a:pt x="9655740" y="662022"/>
                  <a:pt x="9636898" y="621198"/>
                  <a:pt x="9570952" y="621198"/>
                </a:cubicBezTo>
                <a:close/>
                <a:moveTo>
                  <a:pt x="11503938" y="612538"/>
                </a:moveTo>
                <a:cubicBezTo>
                  <a:pt x="11456741" y="669501"/>
                  <a:pt x="11291551" y="712570"/>
                  <a:pt x="11291551" y="832051"/>
                </a:cubicBezTo>
                <a:cubicBezTo>
                  <a:pt x="11291551" y="879288"/>
                  <a:pt x="11320702" y="923747"/>
                  <a:pt x="11365123" y="940418"/>
                </a:cubicBezTo>
                <a:cubicBezTo>
                  <a:pt x="11390110" y="950144"/>
                  <a:pt x="11415096" y="950144"/>
                  <a:pt x="11440083" y="941808"/>
                </a:cubicBezTo>
                <a:lnTo>
                  <a:pt x="11444304" y="939708"/>
                </a:lnTo>
                <a:lnTo>
                  <a:pt x="11445324" y="939542"/>
                </a:lnTo>
                <a:cubicBezTo>
                  <a:pt x="11456276" y="936118"/>
                  <a:pt x="11466199" y="930980"/>
                  <a:pt x="11475268" y="924644"/>
                </a:cubicBezTo>
                <a:lnTo>
                  <a:pt x="11494474" y="907542"/>
                </a:lnTo>
                <a:lnTo>
                  <a:pt x="11488753" y="926162"/>
                </a:lnTo>
                <a:lnTo>
                  <a:pt x="11464846" y="951842"/>
                </a:lnTo>
                <a:lnTo>
                  <a:pt x="11432834" y="964214"/>
                </a:lnTo>
                <a:lnTo>
                  <a:pt x="11433416" y="964508"/>
                </a:lnTo>
                <a:lnTo>
                  <a:pt x="11427416" y="966826"/>
                </a:lnTo>
                <a:cubicBezTo>
                  <a:pt x="11435751" y="975167"/>
                  <a:pt x="11455198" y="980728"/>
                  <a:pt x="11478812" y="980728"/>
                </a:cubicBezTo>
                <a:cubicBezTo>
                  <a:pt x="11521873" y="980728"/>
                  <a:pt x="11574657" y="968216"/>
                  <a:pt x="11601049" y="940412"/>
                </a:cubicBezTo>
                <a:lnTo>
                  <a:pt x="11600229" y="940299"/>
                </a:lnTo>
                <a:lnTo>
                  <a:pt x="11604054" y="938167"/>
                </a:lnTo>
                <a:cubicBezTo>
                  <a:pt x="11586248" y="938852"/>
                  <a:pt x="11571523" y="933368"/>
                  <a:pt x="11561078" y="923772"/>
                </a:cubicBezTo>
                <a:lnTo>
                  <a:pt x="11546930" y="891807"/>
                </a:lnTo>
                <a:lnTo>
                  <a:pt x="11567885" y="908611"/>
                </a:lnTo>
                <a:cubicBezTo>
                  <a:pt x="11578129" y="913304"/>
                  <a:pt x="11589242" y="915389"/>
                  <a:pt x="11601049" y="915389"/>
                </a:cubicBezTo>
                <a:cubicBezTo>
                  <a:pt x="11619281" y="915389"/>
                  <a:pt x="11636145" y="909719"/>
                  <a:pt x="11650104" y="900067"/>
                </a:cubicBezTo>
                <a:lnTo>
                  <a:pt x="11650828" y="899169"/>
                </a:lnTo>
                <a:lnTo>
                  <a:pt x="11652427" y="898382"/>
                </a:lnTo>
                <a:cubicBezTo>
                  <a:pt x="11666192" y="888863"/>
                  <a:pt x="11677091" y="875417"/>
                  <a:pt x="11683608" y="859705"/>
                </a:cubicBezTo>
                <a:lnTo>
                  <a:pt x="11690343" y="825792"/>
                </a:lnTo>
                <a:lnTo>
                  <a:pt x="11690350" y="825831"/>
                </a:lnTo>
                <a:lnTo>
                  <a:pt x="11690350" y="825754"/>
                </a:lnTo>
                <a:lnTo>
                  <a:pt x="11690350" y="823091"/>
                </a:lnTo>
                <a:cubicBezTo>
                  <a:pt x="11690350" y="768290"/>
                  <a:pt x="11662973" y="721710"/>
                  <a:pt x="11623276" y="684719"/>
                </a:cubicBezTo>
                <a:cubicBezTo>
                  <a:pt x="11608219" y="670334"/>
                  <a:pt x="11591450" y="658004"/>
                  <a:pt x="11573655" y="647215"/>
                </a:cubicBezTo>
                <a:lnTo>
                  <a:pt x="11570681" y="645708"/>
                </a:lnTo>
                <a:lnTo>
                  <a:pt x="11570221" y="645361"/>
                </a:lnTo>
                <a:cubicBezTo>
                  <a:pt x="11552175" y="634420"/>
                  <a:pt x="11533088" y="625042"/>
                  <a:pt x="11513655" y="616706"/>
                </a:cubicBezTo>
                <a:cubicBezTo>
                  <a:pt x="11510878" y="615317"/>
                  <a:pt x="11508102" y="613928"/>
                  <a:pt x="11503938" y="612538"/>
                </a:cubicBezTo>
                <a:close/>
                <a:moveTo>
                  <a:pt x="0" y="0"/>
                </a:moveTo>
                <a:lnTo>
                  <a:pt x="12192000" y="0"/>
                </a:lnTo>
                <a:lnTo>
                  <a:pt x="12192000" y="6858000"/>
                </a:lnTo>
                <a:lnTo>
                  <a:pt x="0" y="6858000"/>
                </a:lnTo>
                <a:close/>
              </a:path>
            </a:pathLst>
          </a:custGeom>
          <a:solidFill>
            <a:schemeClr val="accent4"/>
          </a:solidFill>
        </p:spPr>
        <p:txBody>
          <a:bodyPr wrap="square">
            <a:noAutofit/>
          </a:bodyPr>
          <a:lstStyle>
            <a:lvl1pPr>
              <a:defRPr>
                <a:solidFill>
                  <a:schemeClr val="tx1">
                    <a:lumMod val="50000"/>
                    <a:lumOff val="50000"/>
                  </a:schemeClr>
                </a:solidFill>
              </a:defRPr>
            </a:lvl1pPr>
          </a:lstStyle>
          <a:p>
            <a:r>
              <a:rPr lang="de-DE"/>
              <a:t>Insert picture, edit alt text and send </a:t>
            </a:r>
            <a:r>
              <a:rPr lang="de-DE" err="1"/>
              <a:t>to</a:t>
            </a:r>
            <a:r>
              <a:rPr lang="de-DE"/>
              <a:t> back</a:t>
            </a:r>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3678123"/>
            <a:ext cx="11386134" cy="830997"/>
          </a:xfrm>
        </p:spPr>
        <p:txBody>
          <a:bodyPr wrap="square" lIns="36000" rIns="36000" bIns="0" anchor="b" anchorCtr="0">
            <a:spAutoFit/>
          </a:bodyPr>
          <a:lstStyle>
            <a:lvl1pPr algn="l">
              <a:lnSpc>
                <a:spcPct val="90000"/>
              </a:lnSpc>
              <a:defRPr sz="60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Image 5" descr="Capgemini">
            <a:extLst>
              <a:ext uri="{FF2B5EF4-FFF2-40B4-BE49-F238E27FC236}">
                <a16:creationId xmlns:a16="http://schemas.microsoft.com/office/drawing/2014/main" id="{4E7913BD-2F2A-43EA-9355-0DD8C035B5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016" y="246471"/>
            <a:ext cx="3078000" cy="1248074"/>
          </a:xfrm>
          <a:prstGeom prst="rect">
            <a:avLst/>
          </a:prstGeom>
        </p:spPr>
      </p:pic>
    </p:spTree>
    <p:extLst>
      <p:ext uri="{BB962C8B-B14F-4D97-AF65-F5344CB8AC3E}">
        <p14:creationId xmlns:p14="http://schemas.microsoft.com/office/powerpoint/2010/main" val="244186194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2EBDB0D-AC97-40F0-9DD9-F997B00816C8}"/>
              </a:ext>
              <a:ext uri="{C183D7F6-B498-43B3-948B-1728B52AA6E4}">
                <adec:decorative xmlns:adec="http://schemas.microsoft.com/office/drawing/2017/decorative" val="1"/>
              </a:ext>
            </a:extLst>
          </p:cNvPr>
          <p:cNvSpPr/>
          <p:nvPr userDrawn="1"/>
        </p:nvSpPr>
        <p:spPr>
          <a:xfrm>
            <a:off x="-1" y="0"/>
            <a:ext cx="47492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 name="Title 1">
            <a:extLst>
              <a:ext uri="{FF2B5EF4-FFF2-40B4-BE49-F238E27FC236}">
                <a16:creationId xmlns:a16="http://schemas.microsoft.com/office/drawing/2014/main" id="{4774F36F-3194-40C1-BFCB-D2FC8CB290B2}"/>
              </a:ext>
            </a:extLst>
          </p:cNvPr>
          <p:cNvSpPr>
            <a:spLocks noGrp="1"/>
          </p:cNvSpPr>
          <p:nvPr>
            <p:ph type="title"/>
          </p:nvPr>
        </p:nvSpPr>
        <p:spPr>
          <a:xfrm>
            <a:off x="404813" y="388188"/>
            <a:ext cx="4323035" cy="2392740"/>
          </a:xfrm>
        </p:spPr>
        <p:txBody>
          <a:bodyPr/>
          <a:lstStyle>
            <a:lvl1pPr>
              <a:defRPr sz="4000">
                <a:solidFill>
                  <a:schemeClr val="bg1"/>
                </a:solidFill>
              </a:defRPr>
            </a:lvl1pPr>
          </a:lstStyle>
          <a:p>
            <a:r>
              <a:rPr lang="en-US"/>
              <a:t>Click to edit Master title style</a:t>
            </a:r>
          </a:p>
        </p:txBody>
      </p:sp>
      <p:sp>
        <p:nvSpPr>
          <p:cNvPr id="5" name="Oval 20">
            <a:extLst>
              <a:ext uri="{FF2B5EF4-FFF2-40B4-BE49-F238E27FC236}">
                <a16:creationId xmlns:a16="http://schemas.microsoft.com/office/drawing/2014/main" id="{0B27F5C5-C656-4F2F-9EEE-B93F6E79E727}"/>
              </a:ext>
              <a:ext uri="{C183D7F6-B498-43B3-948B-1728B52AA6E4}">
                <adec:decorative xmlns:adec="http://schemas.microsoft.com/office/drawing/2017/decorative" val="1"/>
              </a:ext>
            </a:extLst>
          </p:cNvPr>
          <p:cNvSpPr/>
          <p:nvPr userDrawn="1"/>
        </p:nvSpPr>
        <p:spPr>
          <a:xfrm>
            <a:off x="5327637" y="711496"/>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811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 Placeholder 4">
            <a:extLst>
              <a:ext uri="{FF2B5EF4-FFF2-40B4-BE49-F238E27FC236}">
                <a16:creationId xmlns:a16="http://schemas.microsoft.com/office/drawing/2014/main" id="{6C41C771-7ED2-45AF-884F-E0E275C6B347}"/>
              </a:ext>
            </a:extLst>
          </p:cNvPr>
          <p:cNvSpPr>
            <a:spLocks noGrp="1"/>
          </p:cNvSpPr>
          <p:nvPr>
            <p:ph type="body" sz="quarter" idx="35" hasCustomPrompt="1"/>
          </p:nvPr>
        </p:nvSpPr>
        <p:spPr>
          <a:xfrm>
            <a:off x="5498013" y="1040484"/>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6" name="Text Placeholder 4">
            <a:extLst>
              <a:ext uri="{FF2B5EF4-FFF2-40B4-BE49-F238E27FC236}">
                <a16:creationId xmlns:a16="http://schemas.microsoft.com/office/drawing/2014/main" id="{6A82ADF8-12C7-4D27-8457-7F3D1C93EB46}"/>
              </a:ext>
            </a:extLst>
          </p:cNvPr>
          <p:cNvSpPr>
            <a:spLocks noGrp="1"/>
          </p:cNvSpPr>
          <p:nvPr>
            <p:ph type="body" sz="quarter" idx="29" hasCustomPrompt="1"/>
          </p:nvPr>
        </p:nvSpPr>
        <p:spPr>
          <a:xfrm>
            <a:off x="6787432" y="518014"/>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7" name="Text Placeholder 7">
            <a:extLst>
              <a:ext uri="{FF2B5EF4-FFF2-40B4-BE49-F238E27FC236}">
                <a16:creationId xmlns:a16="http://schemas.microsoft.com/office/drawing/2014/main" id="{E18CF815-87D3-425A-8169-07DAC5996151}"/>
              </a:ext>
            </a:extLst>
          </p:cNvPr>
          <p:cNvSpPr>
            <a:spLocks noGrp="1"/>
          </p:cNvSpPr>
          <p:nvPr>
            <p:ph type="body" sz="quarter" idx="30" hasCustomPrompt="1"/>
          </p:nvPr>
        </p:nvSpPr>
        <p:spPr>
          <a:xfrm>
            <a:off x="6787433" y="936969"/>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a:t>Second level</a:t>
            </a:r>
          </a:p>
          <a:p>
            <a:pPr lvl="2"/>
            <a:r>
              <a:rPr lang="en-US"/>
              <a:t>Third level</a:t>
            </a:r>
          </a:p>
          <a:p>
            <a:pPr lvl="3"/>
            <a:r>
              <a:rPr lang="en-US"/>
              <a:t>Fourth level</a:t>
            </a:r>
          </a:p>
        </p:txBody>
      </p:sp>
      <p:sp>
        <p:nvSpPr>
          <p:cNvPr id="4" name="Oval 20">
            <a:extLst>
              <a:ext uri="{FF2B5EF4-FFF2-40B4-BE49-F238E27FC236}">
                <a16:creationId xmlns:a16="http://schemas.microsoft.com/office/drawing/2014/main" id="{71209714-A86B-492A-AC18-2DBD1D17EB98}"/>
              </a:ext>
              <a:ext uri="{C183D7F6-B498-43B3-948B-1728B52AA6E4}">
                <adec:decorative xmlns:adec="http://schemas.microsoft.com/office/drawing/2017/decorative" val="1"/>
              </a:ext>
            </a:extLst>
          </p:cNvPr>
          <p:cNvSpPr/>
          <p:nvPr userDrawn="1"/>
        </p:nvSpPr>
        <p:spPr>
          <a:xfrm>
            <a:off x="5327637" y="2656077"/>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59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Text Placeholder 4">
            <a:extLst>
              <a:ext uri="{FF2B5EF4-FFF2-40B4-BE49-F238E27FC236}">
                <a16:creationId xmlns:a16="http://schemas.microsoft.com/office/drawing/2014/main" id="{1CDF667B-1AA2-4981-B115-B40754E318E4}"/>
              </a:ext>
            </a:extLst>
          </p:cNvPr>
          <p:cNvSpPr>
            <a:spLocks noGrp="1"/>
          </p:cNvSpPr>
          <p:nvPr>
            <p:ph type="body" sz="quarter" idx="36" hasCustomPrompt="1"/>
          </p:nvPr>
        </p:nvSpPr>
        <p:spPr>
          <a:xfrm>
            <a:off x="5498013" y="2996221"/>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10" name="Text Placeholder 4">
            <a:extLst>
              <a:ext uri="{FF2B5EF4-FFF2-40B4-BE49-F238E27FC236}">
                <a16:creationId xmlns:a16="http://schemas.microsoft.com/office/drawing/2014/main" id="{949B542E-285C-4837-B671-696E4DC001E9}"/>
              </a:ext>
            </a:extLst>
          </p:cNvPr>
          <p:cNvSpPr>
            <a:spLocks noGrp="1"/>
          </p:cNvSpPr>
          <p:nvPr>
            <p:ph type="body" sz="quarter" idx="33" hasCustomPrompt="1"/>
          </p:nvPr>
        </p:nvSpPr>
        <p:spPr>
          <a:xfrm>
            <a:off x="6787432" y="2563381"/>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1" name="Text Placeholder 7">
            <a:extLst>
              <a:ext uri="{FF2B5EF4-FFF2-40B4-BE49-F238E27FC236}">
                <a16:creationId xmlns:a16="http://schemas.microsoft.com/office/drawing/2014/main" id="{09A45E63-A970-497F-9E53-8D389A8457FB}"/>
              </a:ext>
            </a:extLst>
          </p:cNvPr>
          <p:cNvSpPr>
            <a:spLocks noGrp="1"/>
          </p:cNvSpPr>
          <p:nvPr>
            <p:ph type="body" sz="quarter" idx="34" hasCustomPrompt="1"/>
          </p:nvPr>
        </p:nvSpPr>
        <p:spPr>
          <a:xfrm>
            <a:off x="6787433" y="2982336"/>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a:t>Second level</a:t>
            </a:r>
          </a:p>
          <a:p>
            <a:pPr lvl="2"/>
            <a:r>
              <a:rPr lang="en-US"/>
              <a:t>Third level</a:t>
            </a:r>
          </a:p>
          <a:p>
            <a:pPr lvl="3"/>
            <a:r>
              <a:rPr lang="en-US"/>
              <a:t>Fourth level</a:t>
            </a:r>
          </a:p>
        </p:txBody>
      </p:sp>
      <p:sp>
        <p:nvSpPr>
          <p:cNvPr id="3" name="Oval 20">
            <a:extLst>
              <a:ext uri="{FF2B5EF4-FFF2-40B4-BE49-F238E27FC236}">
                <a16:creationId xmlns:a16="http://schemas.microsoft.com/office/drawing/2014/main" id="{F88C0E2C-E612-44EC-9013-AD68C65B671C}"/>
              </a:ext>
              <a:ext uri="{C183D7F6-B498-43B3-948B-1728B52AA6E4}">
                <adec:decorative xmlns:adec="http://schemas.microsoft.com/office/drawing/2017/decorative" val="1"/>
              </a:ext>
            </a:extLst>
          </p:cNvPr>
          <p:cNvSpPr/>
          <p:nvPr userDrawn="1"/>
        </p:nvSpPr>
        <p:spPr>
          <a:xfrm>
            <a:off x="5327637" y="4780395"/>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A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Text Placeholder 4">
            <a:extLst>
              <a:ext uri="{FF2B5EF4-FFF2-40B4-BE49-F238E27FC236}">
                <a16:creationId xmlns:a16="http://schemas.microsoft.com/office/drawing/2014/main" id="{A411BF5D-81E9-4AC1-AE6D-53DC26B2ECA6}"/>
              </a:ext>
            </a:extLst>
          </p:cNvPr>
          <p:cNvSpPr>
            <a:spLocks noGrp="1"/>
          </p:cNvSpPr>
          <p:nvPr>
            <p:ph type="body" sz="quarter" idx="37" hasCustomPrompt="1"/>
          </p:nvPr>
        </p:nvSpPr>
        <p:spPr>
          <a:xfrm>
            <a:off x="5498013" y="5107841"/>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8" name="Text Placeholder 4">
            <a:extLst>
              <a:ext uri="{FF2B5EF4-FFF2-40B4-BE49-F238E27FC236}">
                <a16:creationId xmlns:a16="http://schemas.microsoft.com/office/drawing/2014/main" id="{42676D57-7318-4038-8625-151D4DD857E7}"/>
              </a:ext>
            </a:extLst>
          </p:cNvPr>
          <p:cNvSpPr>
            <a:spLocks noGrp="1"/>
          </p:cNvSpPr>
          <p:nvPr>
            <p:ph type="body" sz="quarter" idx="31" hasCustomPrompt="1"/>
          </p:nvPr>
        </p:nvSpPr>
        <p:spPr>
          <a:xfrm>
            <a:off x="6787432" y="4647262"/>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9" name="Text Placeholder 7">
            <a:extLst>
              <a:ext uri="{FF2B5EF4-FFF2-40B4-BE49-F238E27FC236}">
                <a16:creationId xmlns:a16="http://schemas.microsoft.com/office/drawing/2014/main" id="{9AB98D4C-7485-4468-A517-B5B92B48F38A}"/>
              </a:ext>
            </a:extLst>
          </p:cNvPr>
          <p:cNvSpPr>
            <a:spLocks noGrp="1"/>
          </p:cNvSpPr>
          <p:nvPr>
            <p:ph type="body" sz="quarter" idx="32" hasCustomPrompt="1"/>
          </p:nvPr>
        </p:nvSpPr>
        <p:spPr>
          <a:xfrm>
            <a:off x="6787433" y="5066217"/>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04408498"/>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1" name="Title 1"/>
          <p:cNvSpPr>
            <a:spLocks noGrp="1"/>
          </p:cNvSpPr>
          <p:nvPr>
            <p:ph type="title"/>
          </p:nvPr>
        </p:nvSpPr>
        <p:spPr>
          <a:xfrm>
            <a:off x="227349" y="0"/>
            <a:ext cx="11125236" cy="1104900"/>
          </a:xfrm>
          <a:prstGeom prst="rect">
            <a:avLst/>
          </a:prstGeom>
        </p:spPr>
        <p:txBody>
          <a:bodyPr/>
          <a:lstStyle/>
          <a:p>
            <a:r>
              <a:rPr lang="fr-FR"/>
              <a:t>Modifiez le style du titre</a:t>
            </a:r>
            <a:endParaRPr lang="en-GB"/>
          </a:p>
        </p:txBody>
      </p:sp>
      <p:sp>
        <p:nvSpPr>
          <p:cNvPr id="20" name="Picture Placeholder 47">
            <a:extLst>
              <a:ext uri="{FF2B5EF4-FFF2-40B4-BE49-F238E27FC236}">
                <a16:creationId xmlns:a16="http://schemas.microsoft.com/office/drawing/2014/main" id="{51CA337D-4B25-44C1-847A-AC0D74277B60}"/>
              </a:ext>
              <a:ext uri="{C183D7F6-B498-43B3-948B-1728B52AA6E4}">
                <adec:decorative xmlns:adec="http://schemas.microsoft.com/office/drawing/2017/decorative" val="1"/>
              </a:ext>
            </a:extLst>
          </p:cNvPr>
          <p:cNvSpPr>
            <a:spLocks noGrp="1"/>
          </p:cNvSpPr>
          <p:nvPr>
            <p:ph type="pic" sz="quarter" idx="19"/>
          </p:nvPr>
        </p:nvSpPr>
        <p:spPr>
          <a:xfrm>
            <a:off x="0" y="1192909"/>
            <a:ext cx="5591944" cy="5260428"/>
          </a:xfrm>
          <a:prstGeom prst="rect">
            <a:avLst/>
          </a:prstGeom>
        </p:spPr>
        <p:txBody>
          <a:bodyPr anchor="ctr"/>
          <a:lstStyle>
            <a:lvl1pPr algn="ctr">
              <a:defRPr/>
            </a:lvl1pPr>
          </a:lstStyle>
          <a:p>
            <a:r>
              <a:rPr lang="fr-FR"/>
              <a:t>Cliquez sur l'icône pour ajouter une image</a:t>
            </a:r>
            <a:endParaRPr lang="pt-PT"/>
          </a:p>
        </p:txBody>
      </p:sp>
      <p:sp>
        <p:nvSpPr>
          <p:cNvPr id="12" name="Text Placeholder 7">
            <a:extLst>
              <a:ext uri="{FF2B5EF4-FFF2-40B4-BE49-F238E27FC236}">
                <a16:creationId xmlns:a16="http://schemas.microsoft.com/office/drawing/2014/main" id="{3E908611-FBB7-4987-BE0F-F09EAF1FFC80}"/>
              </a:ext>
            </a:extLst>
          </p:cNvPr>
          <p:cNvSpPr>
            <a:spLocks noGrp="1"/>
          </p:cNvSpPr>
          <p:nvPr>
            <p:ph type="body" sz="quarter" idx="11" hasCustomPrompt="1"/>
          </p:nvPr>
        </p:nvSpPr>
        <p:spPr>
          <a:xfrm>
            <a:off x="6600059" y="119290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3" name="Text Placeholder 7">
            <a:extLst>
              <a:ext uri="{FF2B5EF4-FFF2-40B4-BE49-F238E27FC236}">
                <a16:creationId xmlns:a16="http://schemas.microsoft.com/office/drawing/2014/main" id="{306025B9-0362-4974-8920-7C764289CBA0}"/>
              </a:ext>
            </a:extLst>
          </p:cNvPr>
          <p:cNvSpPr>
            <a:spLocks noGrp="1"/>
          </p:cNvSpPr>
          <p:nvPr>
            <p:ph type="body" sz="quarter" idx="12" hasCustomPrompt="1"/>
          </p:nvPr>
        </p:nvSpPr>
        <p:spPr>
          <a:xfrm>
            <a:off x="6600059" y="1865049"/>
            <a:ext cx="5007742" cy="555448"/>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14" name="Text Placeholder 7">
            <a:extLst>
              <a:ext uri="{FF2B5EF4-FFF2-40B4-BE49-F238E27FC236}">
                <a16:creationId xmlns:a16="http://schemas.microsoft.com/office/drawing/2014/main" id="{257644F2-F28D-4087-B791-1E7F26C4AD1C}"/>
              </a:ext>
            </a:extLst>
          </p:cNvPr>
          <p:cNvSpPr>
            <a:spLocks noGrp="1"/>
          </p:cNvSpPr>
          <p:nvPr>
            <p:ph type="body" sz="quarter" idx="13" hasCustomPrompt="1"/>
          </p:nvPr>
        </p:nvSpPr>
        <p:spPr>
          <a:xfrm>
            <a:off x="6600059" y="253718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5" name="Text Placeholder 7">
            <a:extLst>
              <a:ext uri="{FF2B5EF4-FFF2-40B4-BE49-F238E27FC236}">
                <a16:creationId xmlns:a16="http://schemas.microsoft.com/office/drawing/2014/main" id="{25F62A33-F672-4099-9B72-9B2267F22ACF}"/>
              </a:ext>
            </a:extLst>
          </p:cNvPr>
          <p:cNvSpPr>
            <a:spLocks noGrp="1"/>
          </p:cNvSpPr>
          <p:nvPr>
            <p:ph type="body" sz="quarter" idx="14" hasCustomPrompt="1"/>
          </p:nvPr>
        </p:nvSpPr>
        <p:spPr>
          <a:xfrm>
            <a:off x="6600059" y="320932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6" name="Text Placeholder 7">
            <a:extLst>
              <a:ext uri="{FF2B5EF4-FFF2-40B4-BE49-F238E27FC236}">
                <a16:creationId xmlns:a16="http://schemas.microsoft.com/office/drawing/2014/main" id="{72FF6EE1-C46D-4DEB-A508-49B5101CF26E}"/>
              </a:ext>
            </a:extLst>
          </p:cNvPr>
          <p:cNvSpPr>
            <a:spLocks noGrp="1"/>
          </p:cNvSpPr>
          <p:nvPr>
            <p:ph type="body" sz="quarter" idx="15" hasCustomPrompt="1"/>
          </p:nvPr>
        </p:nvSpPr>
        <p:spPr>
          <a:xfrm>
            <a:off x="6600059" y="388146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7" name="Text Placeholder 7">
            <a:extLst>
              <a:ext uri="{FF2B5EF4-FFF2-40B4-BE49-F238E27FC236}">
                <a16:creationId xmlns:a16="http://schemas.microsoft.com/office/drawing/2014/main" id="{931D06D9-EA9B-42A0-81EE-D669D6CA5F33}"/>
              </a:ext>
            </a:extLst>
          </p:cNvPr>
          <p:cNvSpPr>
            <a:spLocks noGrp="1"/>
          </p:cNvSpPr>
          <p:nvPr>
            <p:ph type="body" sz="quarter" idx="16" hasCustomPrompt="1"/>
          </p:nvPr>
        </p:nvSpPr>
        <p:spPr>
          <a:xfrm>
            <a:off x="6600059" y="455360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8" name="Text Placeholder 7">
            <a:extLst>
              <a:ext uri="{FF2B5EF4-FFF2-40B4-BE49-F238E27FC236}">
                <a16:creationId xmlns:a16="http://schemas.microsoft.com/office/drawing/2014/main" id="{EFEA829A-6217-4965-B7BD-6BC37F7849AB}"/>
              </a:ext>
            </a:extLst>
          </p:cNvPr>
          <p:cNvSpPr>
            <a:spLocks noGrp="1"/>
          </p:cNvSpPr>
          <p:nvPr>
            <p:ph type="body" sz="quarter" idx="17" hasCustomPrompt="1"/>
          </p:nvPr>
        </p:nvSpPr>
        <p:spPr>
          <a:xfrm>
            <a:off x="6600059" y="522574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9" name="Text Placeholder 7">
            <a:extLst>
              <a:ext uri="{FF2B5EF4-FFF2-40B4-BE49-F238E27FC236}">
                <a16:creationId xmlns:a16="http://schemas.microsoft.com/office/drawing/2014/main" id="{E05DDB93-91CA-4BAF-9D63-E4134B435D8F}"/>
              </a:ext>
            </a:extLst>
          </p:cNvPr>
          <p:cNvSpPr>
            <a:spLocks noGrp="1"/>
          </p:cNvSpPr>
          <p:nvPr>
            <p:ph type="body" sz="quarter" idx="18" hasCustomPrompt="1"/>
          </p:nvPr>
        </p:nvSpPr>
        <p:spPr>
          <a:xfrm>
            <a:off x="6600059" y="589788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Tree>
    <p:extLst>
      <p:ext uri="{BB962C8B-B14F-4D97-AF65-F5344CB8AC3E}">
        <p14:creationId xmlns:p14="http://schemas.microsoft.com/office/powerpoint/2010/main" val="4057029450"/>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404812" y="1447201"/>
            <a:ext cx="11379201" cy="502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78832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inal Slide 1">
    <p:bg>
      <p:bgPr>
        <a:solidFill>
          <a:srgbClr val="272936"/>
        </a:solidFill>
        <a:effectLst/>
      </p:bgPr>
    </p:bg>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CFD4BD67-7A96-4F02-AD8B-7157189FD651}"/>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808368" flipV="1">
            <a:off x="4403152" y="337083"/>
            <a:ext cx="8831279" cy="4103533"/>
          </a:xfrm>
          <a:prstGeom prst="rect">
            <a:avLst/>
          </a:prstGeom>
        </p:spPr>
      </p:pic>
      <p:pic>
        <p:nvPicPr>
          <p:cNvPr id="21" name="Picture 7" descr="facebook">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 y="4968013"/>
            <a:ext cx="333195" cy="333195"/>
          </a:xfrm>
          <a:prstGeom prst="rect">
            <a:avLst/>
          </a:prstGeom>
          <a:noFill/>
        </p:spPr>
      </p:pic>
      <p:pic>
        <p:nvPicPr>
          <p:cNvPr id="17" name="Picture 2" descr="LinkedIn">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0097" y="4968013"/>
            <a:ext cx="333195" cy="333195"/>
          </a:xfrm>
          <a:prstGeom prst="rect">
            <a:avLst/>
          </a:prstGeom>
          <a:noFill/>
        </p:spPr>
      </p:pic>
      <p:pic>
        <p:nvPicPr>
          <p:cNvPr id="18" name="Picture 4" descr="SlideShare">
            <a:hlinkClick r:id="rId7"/>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93474" y="4968013"/>
            <a:ext cx="333195" cy="333195"/>
          </a:xfrm>
          <a:prstGeom prst="rect">
            <a:avLst/>
          </a:prstGeom>
          <a:noFill/>
        </p:spPr>
      </p:pic>
      <p:pic>
        <p:nvPicPr>
          <p:cNvPr id="19" name="Picture 5" descr="Twitter">
            <a:hlinkClick r:id="rId9"/>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76851" y="4968013"/>
            <a:ext cx="333195" cy="333195"/>
          </a:xfrm>
          <a:prstGeom prst="rect">
            <a:avLst/>
          </a:prstGeom>
          <a:noFill/>
        </p:spPr>
      </p:pic>
      <p:pic>
        <p:nvPicPr>
          <p:cNvPr id="20" name="Picture 6" descr="YouTube">
            <a:hlinkClick r:id="rId11"/>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960227"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a:spcAft>
                <a:spcPts val="600"/>
              </a:spcAft>
            </a:pPr>
            <a:r>
              <a:rPr lang="en-US" sz="700" noProof="0" dirty="0">
                <a:solidFill>
                  <a:schemeClr val="bg1"/>
                </a:solidFill>
                <a:latin typeface="Ubuntu" panose="020B0504030602030204" pitchFamily="34" charset="0"/>
                <a:cs typeface="Arial"/>
              </a:rPr>
              <a:t>This presentation contains information that may be privileged or confidential and is the property of the Capgemini Group.</a:t>
            </a:r>
          </a:p>
          <a:p>
            <a:pPr>
              <a:spcAft>
                <a:spcPts val="600"/>
              </a:spcAft>
            </a:pPr>
            <a:r>
              <a:rPr lang="en-US" sz="700" noProof="0" dirty="0">
                <a:solidFill>
                  <a:schemeClr val="bg1"/>
                </a:solidFill>
                <a:latin typeface="Ubuntu" panose="020B0504030602030204" pitchFamily="34" charset="0"/>
                <a:cs typeface="Arial"/>
              </a:rPr>
              <a:t>Copyright © 2023 Capgemini. All rights reserved.</a:t>
            </a:r>
          </a:p>
        </p:txBody>
      </p:sp>
      <p:grpSp>
        <p:nvGrpSpPr>
          <p:cNvPr id="10" name="Group 9">
            <a:extLst>
              <a:ext uri="{FF2B5EF4-FFF2-40B4-BE49-F238E27FC236}">
                <a16:creationId xmlns:a16="http://schemas.microsoft.com/office/drawing/2014/main" id="{D2BF7E9C-FD5C-450A-A1FB-17FC5765ED64}"/>
              </a:ext>
            </a:extLst>
          </p:cNvPr>
          <p:cNvGrpSpPr>
            <a:grpSpLocks noChangeAspect="1"/>
          </p:cNvGrpSpPr>
          <p:nvPr userDrawn="1"/>
        </p:nvGrpSpPr>
        <p:grpSpPr>
          <a:xfrm>
            <a:off x="411020" y="984393"/>
            <a:ext cx="2231297" cy="501650"/>
            <a:chOff x="9550400" y="612775"/>
            <a:chExt cx="2231297" cy="501650"/>
          </a:xfrm>
        </p:grpSpPr>
        <p:sp>
          <p:nvSpPr>
            <p:cNvPr id="11" name="Freeform: Shape 10">
              <a:extLst>
                <a:ext uri="{FF2B5EF4-FFF2-40B4-BE49-F238E27FC236}">
                  <a16:creationId xmlns:a16="http://schemas.microsoft.com/office/drawing/2014/main" id="{DD26A2F9-4026-4DA7-B00A-AE48A8B0CD4D}"/>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0DCE7524-34A1-429B-91AD-74BE1F944E06}"/>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dirty="0"/>
            </a:p>
          </p:txBody>
        </p:sp>
        <p:sp>
          <p:nvSpPr>
            <p:cNvPr id="14" name="Freeform: Shape 13">
              <a:extLst>
                <a:ext uri="{FF2B5EF4-FFF2-40B4-BE49-F238E27FC236}">
                  <a16:creationId xmlns:a16="http://schemas.microsoft.com/office/drawing/2014/main" id="{0F68A571-28DB-453F-861D-36D50723ED4D}"/>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5" name="Freeform: Shape 14">
              <a:extLst>
                <a:ext uri="{FF2B5EF4-FFF2-40B4-BE49-F238E27FC236}">
                  <a16:creationId xmlns:a16="http://schemas.microsoft.com/office/drawing/2014/main" id="{923DB0AA-5015-4FEA-A32D-44257CF2BED3}"/>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6" name="Freeform: Shape 15">
              <a:extLst>
                <a:ext uri="{FF2B5EF4-FFF2-40B4-BE49-F238E27FC236}">
                  <a16:creationId xmlns:a16="http://schemas.microsoft.com/office/drawing/2014/main" id="{3E8CD59B-E3D8-4E45-86AA-3D0BB06038CE}"/>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2954579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ub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
        <p:nvSpPr>
          <p:cNvPr id="5" name="Espace réservé du texte 4"/>
          <p:cNvSpPr>
            <a:spLocks noGrp="1"/>
          </p:cNvSpPr>
          <p:nvPr>
            <p:ph type="body" sz="quarter" idx="11" hasCustomPrompt="1"/>
          </p:nvPr>
        </p:nvSpPr>
        <p:spPr>
          <a:xfrm>
            <a:off x="404813" y="1327150"/>
            <a:ext cx="11379200" cy="307777"/>
          </a:xfrm>
          <a:prstGeom prst="rect">
            <a:avLst/>
          </a:prstGeom>
        </p:spPr>
        <p:txBody>
          <a:bodyPr>
            <a:spAutoFit/>
          </a:bodyPr>
          <a:lstStyle>
            <a:lvl1pPr>
              <a:defRPr>
                <a:solidFill>
                  <a:schemeClr val="accent1"/>
                </a:solidFill>
              </a:defRPr>
            </a:lvl1pPr>
          </a:lstStyle>
          <a:p>
            <a:pPr lvl="0"/>
            <a:r>
              <a:rPr lang="en-US"/>
              <a:t>Click to edit Master subtitle styles</a:t>
            </a:r>
          </a:p>
        </p:txBody>
      </p:sp>
      <p:sp>
        <p:nvSpPr>
          <p:cNvPr id="4" name="Text Placeholder 3"/>
          <p:cNvSpPr>
            <a:spLocks noGrp="1"/>
          </p:cNvSpPr>
          <p:nvPr>
            <p:ph type="body" sz="quarter" idx="10"/>
          </p:nvPr>
        </p:nvSpPr>
        <p:spPr>
          <a:xfrm>
            <a:off x="404812" y="1899138"/>
            <a:ext cx="11379201" cy="4570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001338"/>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
        <p:nvSpPr>
          <p:cNvPr id="5" name="Espace réservé du texte 4"/>
          <p:cNvSpPr>
            <a:spLocks noGrp="1"/>
          </p:cNvSpPr>
          <p:nvPr>
            <p:ph type="body" sz="quarter" idx="11" hasCustomPrompt="1"/>
          </p:nvPr>
        </p:nvSpPr>
        <p:spPr>
          <a:xfrm>
            <a:off x="404813" y="1327150"/>
            <a:ext cx="11379200" cy="307777"/>
          </a:xfrm>
          <a:prstGeom prst="rect">
            <a:avLst/>
          </a:prstGeom>
        </p:spPr>
        <p:txBody>
          <a:bodyPr>
            <a:spAutoFit/>
          </a:bodyPr>
          <a:lstStyle>
            <a:lvl1pPr>
              <a:defRPr>
                <a:solidFill>
                  <a:schemeClr val="accent1"/>
                </a:solidFill>
              </a:defRPr>
            </a:lvl1pPr>
          </a:lstStyle>
          <a:p>
            <a:pPr lvl="0"/>
            <a:r>
              <a:rPr lang="en-US"/>
              <a:t>Click to edit Master subtitle styles</a:t>
            </a:r>
          </a:p>
        </p:txBody>
      </p:sp>
    </p:spTree>
    <p:extLst>
      <p:ext uri="{BB962C8B-B14F-4D97-AF65-F5344CB8AC3E}">
        <p14:creationId xmlns:p14="http://schemas.microsoft.com/office/powerpoint/2010/main" val="2694798571"/>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6D1AE-BB05-402A-8454-CE893B60496E}"/>
              </a:ext>
            </a:extLst>
          </p:cNvPr>
          <p:cNvSpPr>
            <a:spLocks noGrp="1"/>
          </p:cNvSpPr>
          <p:nvPr>
            <p:ph type="title"/>
          </p:nvPr>
        </p:nvSpPr>
        <p:spPr/>
        <p:txBody>
          <a:bodyPr/>
          <a:lstStyle/>
          <a:p>
            <a:r>
              <a:rPr lang="en-US"/>
              <a:t>Click to edit Master title style</a:t>
            </a:r>
            <a:endParaRPr lang="de-DE"/>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2" y="1327151"/>
            <a:ext cx="5600701" cy="743987"/>
          </a:xfrm>
          <a:prstGeom prst="rect">
            <a:avLst/>
          </a:prstGeom>
        </p:spPr>
        <p:txBody>
          <a:bodyPr anchor="ctr" anchorCtr="0">
            <a:noAutofit/>
          </a:bodyPr>
          <a:lstStyle>
            <a:lvl1pPr>
              <a:lnSpc>
                <a:spcPct val="100000"/>
              </a:lnSpc>
              <a:defRPr sz="1800" b="1">
                <a:solidFill>
                  <a:srgbClr val="0070AD"/>
                </a:solidFill>
                <a:latin typeface="+mn-lt"/>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2" y="2205318"/>
            <a:ext cx="5600701" cy="4257394"/>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196013" y="1327151"/>
            <a:ext cx="5588001" cy="743987"/>
          </a:xfrm>
          <a:prstGeom prst="rect">
            <a:avLst/>
          </a:prstGeom>
        </p:spPr>
        <p:txBody>
          <a:bodyPr anchor="ctr" anchorCtr="0">
            <a:noAutofit/>
          </a:bodyPr>
          <a:lstStyle>
            <a:lvl1pPr>
              <a:lnSpc>
                <a:spcPct val="100000"/>
              </a:lnSpc>
              <a:defRPr sz="1800" b="1">
                <a:solidFill>
                  <a:srgbClr val="0070AD"/>
                </a:solidFill>
                <a:latin typeface="+mn-lt"/>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6"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6196013" y="2205318"/>
            <a:ext cx="5594351" cy="4257393"/>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6618612"/>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3 columns 1">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4515F3-E20E-47CC-8314-0A030AB3D1FD}"/>
              </a:ext>
            </a:extLst>
          </p:cNvPr>
          <p:cNvSpPr>
            <a:spLocks noGrp="1"/>
          </p:cNvSpPr>
          <p:nvPr>
            <p:ph type="title"/>
          </p:nvPr>
        </p:nvSpPr>
        <p:spPr/>
        <p:txBody>
          <a:bodyPr/>
          <a:lstStyle/>
          <a:p>
            <a:r>
              <a:rPr lang="en-US"/>
              <a:t>Click to edit Master title style</a:t>
            </a:r>
            <a:endParaRPr lang="de-DE"/>
          </a:p>
        </p:txBody>
      </p:sp>
      <p:sp>
        <p:nvSpPr>
          <p:cNvPr id="4"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3" y="1327151"/>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3"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3"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D8D7F005-BA7C-423E-87B0-6782D88233F6}"/>
              </a:ext>
            </a:extLst>
          </p:cNvPr>
          <p:cNvSpPr>
            <a:spLocks noGrp="1"/>
          </p:cNvSpPr>
          <p:nvPr>
            <p:ph type="body" sz="quarter" idx="15" hasCustomPrompt="1"/>
          </p:nvPr>
        </p:nvSpPr>
        <p:spPr>
          <a:xfrm>
            <a:off x="4371047" y="1327150"/>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9"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4371047"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D8D7F005-BA7C-423E-87B0-6782D88233F6}"/>
              </a:ext>
            </a:extLst>
          </p:cNvPr>
          <p:cNvSpPr>
            <a:spLocks noGrp="1"/>
          </p:cNvSpPr>
          <p:nvPr>
            <p:ph type="body" sz="quarter" idx="17" hasCustomPrompt="1"/>
          </p:nvPr>
        </p:nvSpPr>
        <p:spPr>
          <a:xfrm>
            <a:off x="8330755" y="1327150"/>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11" name="Text Placeholder 7">
            <a:extLst>
              <a:ext uri="{FF2B5EF4-FFF2-40B4-BE49-F238E27FC236}">
                <a16:creationId xmlns:a16="http://schemas.microsoft.com/office/drawing/2014/main" id="{27CE2609-37DA-4C4C-BF45-E56CE85AA41D}"/>
              </a:ext>
            </a:extLst>
          </p:cNvPr>
          <p:cNvSpPr>
            <a:spLocks noGrp="1"/>
          </p:cNvSpPr>
          <p:nvPr>
            <p:ph type="body" sz="quarter" idx="16"/>
          </p:nvPr>
        </p:nvSpPr>
        <p:spPr>
          <a:xfrm>
            <a:off x="8330755"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3041775"/>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3 column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A66D25-366C-4142-B5D9-9A4107D8BC80}"/>
              </a:ext>
            </a:extLst>
          </p:cNvPr>
          <p:cNvSpPr>
            <a:spLocks noGrp="1"/>
          </p:cNvSpPr>
          <p:nvPr>
            <p:ph type="title"/>
          </p:nvPr>
        </p:nvSpPr>
        <p:spPr/>
        <p:txBody>
          <a:bodyPr/>
          <a:lstStyle/>
          <a:p>
            <a:r>
              <a:rPr lang="en-US"/>
              <a:t>Click to edit Master title style</a:t>
            </a:r>
            <a:endParaRPr lang="de-DE"/>
          </a:p>
        </p:txBody>
      </p:sp>
      <p:sp>
        <p:nvSpPr>
          <p:cNvPr id="13" name="Rectangle 12">
            <a:extLst>
              <a:ext uri="{FF2B5EF4-FFF2-40B4-BE49-F238E27FC236}">
                <a16:creationId xmlns:a16="http://schemas.microsoft.com/office/drawing/2014/main" id="{7B9A63D1-B6C5-4F10-ABD1-7445EB2D8ADC}"/>
              </a:ext>
            </a:extLst>
          </p:cNvPr>
          <p:cNvSpPr/>
          <p:nvPr userDrawn="1"/>
        </p:nvSpPr>
        <p:spPr>
          <a:xfrm>
            <a:off x="407988"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Text Placeholder 4">
            <a:extLst>
              <a:ext uri="{FF2B5EF4-FFF2-40B4-BE49-F238E27FC236}">
                <a16:creationId xmlns:a16="http://schemas.microsoft.com/office/drawing/2014/main" id="{5AE9BC27-7262-47DA-99EA-4AB1F52A8C33}"/>
              </a:ext>
            </a:extLst>
          </p:cNvPr>
          <p:cNvSpPr>
            <a:spLocks noGrp="1"/>
          </p:cNvSpPr>
          <p:nvPr>
            <p:ph type="body" sz="quarter" idx="13" hasCustomPrompt="1"/>
          </p:nvPr>
        </p:nvSpPr>
        <p:spPr>
          <a:xfrm>
            <a:off x="725016" y="3332368"/>
            <a:ext cx="2890194" cy="645047"/>
          </a:xfrm>
          <a:prstGeom prst="rect">
            <a:avLst/>
          </a:prstGeom>
          <a:noFill/>
        </p:spPr>
        <p:txBody>
          <a:bodyPr anchor="ctr">
            <a:noAutofit/>
          </a:bodyPr>
          <a:lstStyle>
            <a:lvl1pPr algn="l">
              <a:lnSpc>
                <a:spcPts val="1800"/>
              </a:lnSpc>
              <a:defRPr sz="1600" b="0">
                <a:solidFill>
                  <a:schemeClr val="accent1"/>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2" name="Text Placeholder 7">
            <a:extLst>
              <a:ext uri="{FF2B5EF4-FFF2-40B4-BE49-F238E27FC236}">
                <a16:creationId xmlns:a16="http://schemas.microsoft.com/office/drawing/2014/main" id="{E24DC023-E500-4824-A661-003A568299EA}"/>
              </a:ext>
            </a:extLst>
          </p:cNvPr>
          <p:cNvSpPr>
            <a:spLocks noGrp="1"/>
          </p:cNvSpPr>
          <p:nvPr>
            <p:ph type="body" sz="quarter" idx="10"/>
          </p:nvPr>
        </p:nvSpPr>
        <p:spPr>
          <a:xfrm>
            <a:off x="725015"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chemeClr val="accent1"/>
              </a:buClr>
              <a:defRPr sz="1400"/>
            </a:lvl2pPr>
            <a:lvl3pPr>
              <a:lnSpc>
                <a:spcPct val="100000"/>
              </a:lnSpc>
              <a:spcBef>
                <a:spcPts val="0"/>
              </a:spcBef>
              <a:buClr>
                <a:schemeClr val="accent1"/>
              </a:buClr>
              <a:defRPr sz="1400"/>
            </a:lvl3pPr>
            <a:lvl4pPr>
              <a:lnSpc>
                <a:spcPct val="100000"/>
              </a:lnSpc>
              <a:spcBef>
                <a:spcPts val="0"/>
              </a:spcBef>
              <a:buClr>
                <a:schemeClr val="accent1"/>
              </a:buClr>
              <a:defRPr sz="1400"/>
            </a:lvl4pPr>
            <a:lvl5pPr>
              <a:lnSpc>
                <a:spcPct val="100000"/>
              </a:lnSpc>
              <a:spcBef>
                <a:spcPts val="0"/>
              </a:spcBef>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A69DEBB0-4052-42E9-B8A1-20FEA957F747}"/>
              </a:ext>
            </a:extLst>
          </p:cNvPr>
          <p:cNvSpPr/>
          <p:nvPr userDrawn="1"/>
        </p:nvSpPr>
        <p:spPr>
          <a:xfrm>
            <a:off x="4333875"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Text Placeholder 4">
            <a:extLst>
              <a:ext uri="{FF2B5EF4-FFF2-40B4-BE49-F238E27FC236}">
                <a16:creationId xmlns:a16="http://schemas.microsoft.com/office/drawing/2014/main" id="{EBBF7568-EC18-40A1-B3C2-1E64D0BFDEFF}"/>
              </a:ext>
            </a:extLst>
          </p:cNvPr>
          <p:cNvSpPr>
            <a:spLocks noGrp="1"/>
          </p:cNvSpPr>
          <p:nvPr>
            <p:ph type="body" sz="quarter" idx="33" hasCustomPrompt="1"/>
          </p:nvPr>
        </p:nvSpPr>
        <p:spPr>
          <a:xfrm>
            <a:off x="4650903" y="3332368"/>
            <a:ext cx="2890194" cy="645047"/>
          </a:xfrm>
          <a:prstGeom prst="rect">
            <a:avLst/>
          </a:prstGeom>
          <a:noFill/>
        </p:spPr>
        <p:txBody>
          <a:bodyPr anchor="ctr">
            <a:noAutofit/>
          </a:bodyPr>
          <a:lstStyle>
            <a:lvl1pPr algn="l">
              <a:lnSpc>
                <a:spcPts val="1800"/>
              </a:lnSpc>
              <a:defRPr sz="1600" b="0">
                <a:solidFill>
                  <a:srgbClr val="336B7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3" name="Text Placeholder 7">
            <a:extLst>
              <a:ext uri="{FF2B5EF4-FFF2-40B4-BE49-F238E27FC236}">
                <a16:creationId xmlns:a16="http://schemas.microsoft.com/office/drawing/2014/main" id="{B1037A2D-940F-4255-984B-C4A7AABBB724}"/>
              </a:ext>
            </a:extLst>
          </p:cNvPr>
          <p:cNvSpPr>
            <a:spLocks noGrp="1"/>
          </p:cNvSpPr>
          <p:nvPr>
            <p:ph type="body" sz="quarter" idx="40"/>
          </p:nvPr>
        </p:nvSpPr>
        <p:spPr>
          <a:xfrm>
            <a:off x="4650903"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336B7D"/>
              </a:buClr>
              <a:defRPr sz="1400"/>
            </a:lvl2pPr>
            <a:lvl3pPr>
              <a:lnSpc>
                <a:spcPct val="100000"/>
              </a:lnSpc>
              <a:spcBef>
                <a:spcPts val="0"/>
              </a:spcBef>
              <a:buClr>
                <a:srgbClr val="336B7D"/>
              </a:buClr>
              <a:defRPr sz="1400"/>
            </a:lvl3pPr>
            <a:lvl4pPr>
              <a:lnSpc>
                <a:spcPct val="100000"/>
              </a:lnSpc>
              <a:spcBef>
                <a:spcPts val="0"/>
              </a:spcBef>
              <a:buClr>
                <a:srgbClr val="336B7D"/>
              </a:buClr>
              <a:defRPr sz="1400"/>
            </a:lvl4pPr>
            <a:lvl5pPr>
              <a:lnSpc>
                <a:spcPct val="100000"/>
              </a:lnSpc>
              <a:spcBef>
                <a:spcPts val="0"/>
              </a:spcBef>
              <a:buClr>
                <a:srgbClr val="336B7D"/>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270917E2-630D-4941-BA4B-7EB65D4A7850}"/>
              </a:ext>
            </a:extLst>
          </p:cNvPr>
          <p:cNvSpPr/>
          <p:nvPr userDrawn="1"/>
        </p:nvSpPr>
        <p:spPr>
          <a:xfrm>
            <a:off x="8259763" y="2406300"/>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Text Placeholder 4">
            <a:extLst>
              <a:ext uri="{FF2B5EF4-FFF2-40B4-BE49-F238E27FC236}">
                <a16:creationId xmlns:a16="http://schemas.microsoft.com/office/drawing/2014/main" id="{0C0A1379-EE65-47B3-B113-45D1ED57400C}"/>
              </a:ext>
            </a:extLst>
          </p:cNvPr>
          <p:cNvSpPr>
            <a:spLocks noGrp="1"/>
          </p:cNvSpPr>
          <p:nvPr>
            <p:ph type="body" sz="quarter" idx="35" hasCustomPrompt="1"/>
          </p:nvPr>
        </p:nvSpPr>
        <p:spPr>
          <a:xfrm>
            <a:off x="8576791" y="3332368"/>
            <a:ext cx="2890194" cy="645047"/>
          </a:xfrm>
          <a:prstGeom prst="rect">
            <a:avLst/>
          </a:prstGeom>
          <a:noFill/>
        </p:spPr>
        <p:txBody>
          <a:bodyPr anchor="ctr">
            <a:noAutofit/>
          </a:bodyPr>
          <a:lstStyle>
            <a:lvl1pPr algn="l">
              <a:lnSpc>
                <a:spcPts val="1800"/>
              </a:lnSpc>
              <a:defRPr sz="1600" b="0">
                <a:solidFill>
                  <a:srgbClr val="BA2980"/>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4" name="Text Placeholder 7">
            <a:extLst>
              <a:ext uri="{FF2B5EF4-FFF2-40B4-BE49-F238E27FC236}">
                <a16:creationId xmlns:a16="http://schemas.microsoft.com/office/drawing/2014/main" id="{5849E3D5-EF9E-46F2-9C73-58806A392B34}"/>
              </a:ext>
            </a:extLst>
          </p:cNvPr>
          <p:cNvSpPr>
            <a:spLocks noGrp="1"/>
          </p:cNvSpPr>
          <p:nvPr>
            <p:ph type="body" sz="quarter" idx="41"/>
          </p:nvPr>
        </p:nvSpPr>
        <p:spPr>
          <a:xfrm>
            <a:off x="8576791"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BA2980"/>
              </a:buClr>
              <a:defRPr sz="1400"/>
            </a:lvl2pPr>
            <a:lvl3pPr>
              <a:lnSpc>
                <a:spcPct val="100000"/>
              </a:lnSpc>
              <a:spcBef>
                <a:spcPts val="0"/>
              </a:spcBef>
              <a:buClr>
                <a:srgbClr val="BA2980"/>
              </a:buClr>
              <a:defRPr sz="1400"/>
            </a:lvl3pPr>
            <a:lvl4pPr>
              <a:lnSpc>
                <a:spcPct val="100000"/>
              </a:lnSpc>
              <a:spcBef>
                <a:spcPts val="0"/>
              </a:spcBef>
              <a:buClr>
                <a:srgbClr val="BA2980"/>
              </a:buClr>
              <a:defRPr sz="1400"/>
            </a:lvl4pPr>
            <a:lvl5pPr>
              <a:lnSpc>
                <a:spcPct val="100000"/>
              </a:lnSpc>
              <a:spcBef>
                <a:spcPts val="0"/>
              </a:spcBef>
              <a:buClr>
                <a:srgbClr val="BA2980"/>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7055528"/>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4090572623"/>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ontent dark grey">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BB52B-0C5D-4023-89D5-282E9A52022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de-DE"/>
          </a:p>
        </p:txBody>
      </p:sp>
      <p:sp>
        <p:nvSpPr>
          <p:cNvPr id="10" name="Espace réservé du texte 9">
            <a:extLst>
              <a:ext uri="{FF2B5EF4-FFF2-40B4-BE49-F238E27FC236}">
                <a16:creationId xmlns:a16="http://schemas.microsoft.com/office/drawing/2014/main" id="{0850DA69-657E-41C3-B340-B16C354CA1D0}"/>
              </a:ext>
            </a:extLst>
          </p:cNvPr>
          <p:cNvSpPr>
            <a:spLocks noGrp="1"/>
          </p:cNvSpPr>
          <p:nvPr>
            <p:ph type="body" sz="quarter" idx="10"/>
          </p:nvPr>
        </p:nvSpPr>
        <p:spPr>
          <a:xfrm>
            <a:off x="404813" y="1447800"/>
            <a:ext cx="11406187" cy="4951413"/>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accent5"/>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8452442"/>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light Grey">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89E73A-8AF6-4995-85C4-948312F9A282}"/>
              </a:ext>
            </a:extLst>
          </p:cNvPr>
          <p:cNvSpPr>
            <a:spLocks noGrp="1"/>
          </p:cNvSpPr>
          <p:nvPr>
            <p:ph type="title"/>
          </p:nvPr>
        </p:nvSpPr>
        <p:spPr/>
        <p:txBody>
          <a:bodyPr/>
          <a:lstStyle/>
          <a:p>
            <a:r>
              <a:rPr lang="en-US"/>
              <a:t>Click to edit Master title style</a:t>
            </a:r>
            <a:endParaRPr lang="de-DE"/>
          </a:p>
        </p:txBody>
      </p:sp>
      <p:sp>
        <p:nvSpPr>
          <p:cNvPr id="9" name="Espace réservé du texte 8">
            <a:extLst>
              <a:ext uri="{FF2B5EF4-FFF2-40B4-BE49-F238E27FC236}">
                <a16:creationId xmlns:a16="http://schemas.microsoft.com/office/drawing/2014/main" id="{E7C5D7A7-45E9-4756-B28B-644907783FEA}"/>
              </a:ext>
            </a:extLst>
          </p:cNvPr>
          <p:cNvSpPr>
            <a:spLocks noGrp="1"/>
          </p:cNvSpPr>
          <p:nvPr>
            <p:ph type="body" sz="quarter" idx="10"/>
          </p:nvPr>
        </p:nvSpPr>
        <p:spPr>
          <a:xfrm>
            <a:off x="404812" y="1447800"/>
            <a:ext cx="11406188" cy="495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4717102"/>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Break dark">
    <p:bg>
      <p:bgPr>
        <a:solidFill>
          <a:schemeClr val="accent4"/>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64961"/>
            <a:ext cx="11329987" cy="1477328"/>
          </a:xfrm>
        </p:spPr>
        <p:txBody>
          <a:bodyPr lIns="0" bIns="0" anchor="b" anchorCtr="0">
            <a:spAutoFit/>
          </a:bodyPr>
          <a:lstStyle>
            <a:lvl1pPr algn="l">
              <a:lnSpc>
                <a:spcPct val="80000"/>
              </a:lnSpc>
              <a:defRPr sz="6000" baseline="0">
                <a:solidFill>
                  <a:schemeClr val="bg1"/>
                </a:solidFill>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3772800"/>
            <a:ext cx="11329987" cy="307777"/>
          </a:xfrm>
        </p:spPr>
        <p:txBody>
          <a:bodyPr lIns="0" t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 Placeholder 8">
            <a:extLst>
              <a:ext uri="{FF2B5EF4-FFF2-40B4-BE49-F238E27FC236}">
                <a16:creationId xmlns:a16="http://schemas.microsoft.com/office/drawing/2014/main" id="{E744C52A-2030-4EFF-B1D2-B60B2B279897}"/>
              </a:ext>
            </a:extLst>
          </p:cNvPr>
          <p:cNvSpPr>
            <a:spLocks noGrp="1"/>
          </p:cNvSpPr>
          <p:nvPr>
            <p:ph type="body" sz="quarter" idx="10" hasCustomPrompt="1"/>
          </p:nvPr>
        </p:nvSpPr>
        <p:spPr>
          <a:xfrm>
            <a:off x="404813" y="1825079"/>
            <a:ext cx="4611067" cy="307777"/>
          </a:xfrm>
        </p:spPr>
        <p:txBody>
          <a:bodyPr wrap="square" anchor="b">
            <a:spAutoFit/>
          </a:bodyPr>
          <a:lstStyle>
            <a:lvl1pPr>
              <a:defRPr>
                <a:solidFill>
                  <a:schemeClr val="accent2"/>
                </a:solidFill>
                <a:latin typeface="Ubuntu Light" panose="020B0304030602030204" pitchFamily="34" charset="0"/>
              </a:defRPr>
            </a:lvl1pPr>
            <a:lvl2pPr marL="88900" indent="0">
              <a:buNone/>
              <a:defRPr/>
            </a:lvl2pPr>
          </a:lstStyle>
          <a:p>
            <a:pPr lvl="0"/>
            <a:r>
              <a:rPr lang="fr-FR"/>
              <a:t>INSERT A LABEL/ALBEIT</a:t>
            </a:r>
          </a:p>
        </p:txBody>
      </p:sp>
    </p:spTree>
    <p:extLst>
      <p:ext uri="{BB962C8B-B14F-4D97-AF65-F5344CB8AC3E}">
        <p14:creationId xmlns:p14="http://schemas.microsoft.com/office/powerpoint/2010/main" val="43050517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urple">
    <p:bg>
      <p:bgPr>
        <a:solidFill>
          <a:srgbClr val="2B0A3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44557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Final Slide 2">
    <p:bg>
      <p:bgPr>
        <a:solidFill>
          <a:srgbClr val="272936"/>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489A022-D524-4B27-A5EC-7E24500CC9B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214" y="1295400"/>
            <a:ext cx="9702386" cy="6043284"/>
          </a:xfrm>
          <a:prstGeom prst="rect">
            <a:avLst/>
          </a:prstGeom>
        </p:spPr>
      </p:pic>
      <p:pic>
        <p:nvPicPr>
          <p:cNvPr id="22" name="Picture 7" descr="facebook">
            <a:hlinkClick r:id="rId3"/>
            <a:extLst>
              <a:ext uri="{FF2B5EF4-FFF2-40B4-BE49-F238E27FC236}">
                <a16:creationId xmlns:a16="http://schemas.microsoft.com/office/drawing/2014/main" id="{BCC76D32-C587-45AA-A26C-ED5B038C86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 y="5328053"/>
            <a:ext cx="333195" cy="333195"/>
          </a:xfrm>
          <a:prstGeom prst="rect">
            <a:avLst/>
          </a:prstGeom>
          <a:noFill/>
        </p:spPr>
      </p:pic>
      <p:pic>
        <p:nvPicPr>
          <p:cNvPr id="17" name="Picture 2" descr="LinkedIn">
            <a:hlinkClick r:id="rId5"/>
            <a:extLst>
              <a:ext uri="{FF2B5EF4-FFF2-40B4-BE49-F238E27FC236}">
                <a16:creationId xmlns:a16="http://schemas.microsoft.com/office/drawing/2014/main" id="{F6DF1D6E-8462-43E1-AFC5-8A5C855024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0097" y="5328053"/>
            <a:ext cx="333195" cy="333195"/>
          </a:xfrm>
          <a:prstGeom prst="rect">
            <a:avLst/>
          </a:prstGeom>
          <a:noFill/>
        </p:spPr>
      </p:pic>
      <p:pic>
        <p:nvPicPr>
          <p:cNvPr id="19" name="Picture 4" descr="SlideShare">
            <a:hlinkClick r:id="rId7"/>
            <a:extLst>
              <a:ext uri="{FF2B5EF4-FFF2-40B4-BE49-F238E27FC236}">
                <a16:creationId xmlns:a16="http://schemas.microsoft.com/office/drawing/2014/main" id="{DA74C6D2-FFE3-4CE8-B52D-0A33097AEEA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93474" y="5328053"/>
            <a:ext cx="333195" cy="333195"/>
          </a:xfrm>
          <a:prstGeom prst="rect">
            <a:avLst/>
          </a:prstGeom>
          <a:noFill/>
        </p:spPr>
      </p:pic>
      <p:pic>
        <p:nvPicPr>
          <p:cNvPr id="20" name="Picture 5" descr="Twitter">
            <a:hlinkClick r:id="rId9"/>
            <a:extLst>
              <a:ext uri="{FF2B5EF4-FFF2-40B4-BE49-F238E27FC236}">
                <a16:creationId xmlns:a16="http://schemas.microsoft.com/office/drawing/2014/main" id="{14E10122-92A2-4535-9737-8C1BE0EE0AE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76851" y="5328053"/>
            <a:ext cx="333195" cy="333195"/>
          </a:xfrm>
          <a:prstGeom prst="rect">
            <a:avLst/>
          </a:prstGeom>
          <a:noFill/>
        </p:spPr>
      </p:pic>
      <p:pic>
        <p:nvPicPr>
          <p:cNvPr id="21" name="Picture 6" descr="YouTube">
            <a:hlinkClick r:id="rId11"/>
            <a:extLst>
              <a:ext uri="{FF2B5EF4-FFF2-40B4-BE49-F238E27FC236}">
                <a16:creationId xmlns:a16="http://schemas.microsoft.com/office/drawing/2014/main" id="{BA6EF96A-02CA-41A1-9095-358FE7486671}"/>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960227" y="5328053"/>
            <a:ext cx="333195" cy="333195"/>
          </a:xfrm>
          <a:prstGeom prst="rect">
            <a:avLst/>
          </a:prstGeom>
          <a:noFill/>
        </p:spPr>
      </p:pic>
      <p:sp>
        <p:nvSpPr>
          <p:cNvPr id="57" name="Rectangle 56"/>
          <p:cNvSpPr/>
          <p:nvPr/>
        </p:nvSpPr>
        <p:spPr>
          <a:xfrm>
            <a:off x="426720" y="5840235"/>
            <a:ext cx="3221008" cy="400110"/>
          </a:xfrm>
          <a:prstGeom prst="rect">
            <a:avLst/>
          </a:prstGeom>
        </p:spPr>
        <p:txBody>
          <a:bodyPr wrap="square" lIns="0" tIns="0" rIns="0" bIns="0" anchor="b" anchorCtr="0">
            <a:spAutoFit/>
          </a:bodyPr>
          <a:lstStyle/>
          <a:p>
            <a:pPr lvl="0">
              <a:spcAft>
                <a:spcPts val="600"/>
              </a:spcAft>
            </a:pPr>
            <a:r>
              <a:rPr lang="en-US" sz="700" noProof="0" dirty="0">
                <a:solidFill>
                  <a:schemeClr val="bg1"/>
                </a:solidFill>
                <a:latin typeface="Ubuntu" panose="020B0504030602030204" pitchFamily="34" charset="0"/>
                <a:cs typeface="Arial"/>
              </a:rPr>
              <a:t>This presentation contains information that may be privileged or confidential and is the property of the Capgemini Group.</a:t>
            </a:r>
          </a:p>
          <a:p>
            <a:pPr lvl="0">
              <a:spcAft>
                <a:spcPts val="600"/>
              </a:spcAft>
            </a:pPr>
            <a:r>
              <a:rPr lang="en-US" sz="700" noProof="0" dirty="0">
                <a:solidFill>
                  <a:schemeClr val="bg1"/>
                </a:solidFill>
                <a:latin typeface="Ubuntu" panose="020B0504030602030204" pitchFamily="34" charset="0"/>
                <a:cs typeface="Arial"/>
              </a:rPr>
              <a:t>Copyright © 2023 Capgemini. All rights reserved.</a:t>
            </a:r>
          </a:p>
        </p:txBody>
      </p:sp>
      <p:grpSp>
        <p:nvGrpSpPr>
          <p:cNvPr id="10" name="Group 9">
            <a:extLst>
              <a:ext uri="{FF2B5EF4-FFF2-40B4-BE49-F238E27FC236}">
                <a16:creationId xmlns:a16="http://schemas.microsoft.com/office/drawing/2014/main" id="{665BE2A4-4ACC-4E54-9A85-77DFC7F65F01}"/>
              </a:ext>
            </a:extLst>
          </p:cNvPr>
          <p:cNvGrpSpPr>
            <a:grpSpLocks noChangeAspect="1"/>
          </p:cNvGrpSpPr>
          <p:nvPr userDrawn="1"/>
        </p:nvGrpSpPr>
        <p:grpSpPr>
          <a:xfrm>
            <a:off x="9161718" y="5747778"/>
            <a:ext cx="2231297" cy="501650"/>
            <a:chOff x="9550400" y="612775"/>
            <a:chExt cx="2231297" cy="501650"/>
          </a:xfrm>
        </p:grpSpPr>
        <p:sp>
          <p:nvSpPr>
            <p:cNvPr id="11" name="Freeform: Shape 10">
              <a:extLst>
                <a:ext uri="{FF2B5EF4-FFF2-40B4-BE49-F238E27FC236}">
                  <a16:creationId xmlns:a16="http://schemas.microsoft.com/office/drawing/2014/main" id="{0CE61B69-C06F-4D0A-9437-BC399186700C}"/>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96F08509-FA85-4193-A497-0E692E886745}"/>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dirty="0"/>
            </a:p>
          </p:txBody>
        </p:sp>
        <p:sp>
          <p:nvSpPr>
            <p:cNvPr id="13" name="Freeform: Shape 12">
              <a:extLst>
                <a:ext uri="{FF2B5EF4-FFF2-40B4-BE49-F238E27FC236}">
                  <a16:creationId xmlns:a16="http://schemas.microsoft.com/office/drawing/2014/main" id="{A40793F6-8550-4F9A-98A1-4BD1C63DE3E6}"/>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4" name="Freeform: Shape 13">
              <a:extLst>
                <a:ext uri="{FF2B5EF4-FFF2-40B4-BE49-F238E27FC236}">
                  <a16:creationId xmlns:a16="http://schemas.microsoft.com/office/drawing/2014/main" id="{AF68DDBF-3EE2-4BFD-9E41-A500A2DB8E18}"/>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5" name="Freeform: Shape 14">
              <a:extLst>
                <a:ext uri="{FF2B5EF4-FFF2-40B4-BE49-F238E27FC236}">
                  <a16:creationId xmlns:a16="http://schemas.microsoft.com/office/drawing/2014/main" id="{F22E4E1F-DFDD-4EF6-8781-D2EC7D60F89D}"/>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22438126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Full picture white Pik">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EB2D5A7-8ABD-41FC-934A-8D0E9E07B98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58000"/>
          </a:xfrm>
          <a:custGeom>
            <a:avLst/>
            <a:gdLst>
              <a:gd name="connsiteX0" fmla="*/ 11904137 w 12192000"/>
              <a:gd name="connsiteY0" fmla="*/ 374761 h 6858000"/>
              <a:gd name="connsiteX1" fmla="*/ 11851113 w 12192000"/>
              <a:gd name="connsiteY1" fmla="*/ 409256 h 6858000"/>
              <a:gd name="connsiteX2" fmla="*/ 11813853 w 12192000"/>
              <a:gd name="connsiteY2" fmla="*/ 476806 h 6858000"/>
              <a:gd name="connsiteX3" fmla="*/ 11772294 w 12192000"/>
              <a:gd name="connsiteY3" fmla="*/ 537171 h 6858000"/>
              <a:gd name="connsiteX4" fmla="*/ 11703507 w 12192000"/>
              <a:gd name="connsiteY4" fmla="*/ 580289 h 6858000"/>
              <a:gd name="connsiteX5" fmla="*/ 11747932 w 12192000"/>
              <a:gd name="connsiteY5" fmla="*/ 591787 h 6858000"/>
              <a:gd name="connsiteX6" fmla="*/ 11796656 w 12192000"/>
              <a:gd name="connsiteY6" fmla="*/ 587475 h 6858000"/>
              <a:gd name="connsiteX7" fmla="*/ 11879774 w 12192000"/>
              <a:gd name="connsiteY7" fmla="*/ 551544 h 6858000"/>
              <a:gd name="connsiteX8" fmla="*/ 11816719 w 12192000"/>
              <a:gd name="connsiteY8" fmla="*/ 494054 h 6858000"/>
              <a:gd name="connsiteX9" fmla="*/ 11904137 w 12192000"/>
              <a:gd name="connsiteY9" fmla="*/ 521361 h 6858000"/>
              <a:gd name="connsiteX10" fmla="*/ 11965759 w 12192000"/>
              <a:gd name="connsiteY10" fmla="*/ 460997 h 6858000"/>
              <a:gd name="connsiteX11" fmla="*/ 11964326 w 12192000"/>
              <a:gd name="connsiteY11" fmla="*/ 404944 h 6858000"/>
              <a:gd name="connsiteX12" fmla="*/ 11904137 w 12192000"/>
              <a:gd name="connsiteY12" fmla="*/ 374761 h 6858000"/>
              <a:gd name="connsiteX13" fmla="*/ 11779497 w 12192000"/>
              <a:gd name="connsiteY13" fmla="*/ 210928 h 6858000"/>
              <a:gd name="connsiteX14" fmla="*/ 11559747 w 12192000"/>
              <a:gd name="connsiteY14" fmla="*/ 439472 h 6858000"/>
              <a:gd name="connsiteX15" fmla="*/ 11635870 w 12192000"/>
              <a:gd name="connsiteY15" fmla="*/ 550150 h 6858000"/>
              <a:gd name="connsiteX16" fmla="*/ 11720610 w 12192000"/>
              <a:gd name="connsiteY16" fmla="*/ 545838 h 6858000"/>
              <a:gd name="connsiteX17" fmla="*/ 11780933 w 12192000"/>
              <a:gd name="connsiteY17" fmla="*/ 489780 h 6858000"/>
              <a:gd name="connsiteX18" fmla="*/ 11826894 w 12192000"/>
              <a:gd name="connsiteY18" fmla="*/ 413599 h 6858000"/>
              <a:gd name="connsiteX19" fmla="*/ 11888654 w 12192000"/>
              <a:gd name="connsiteY19" fmla="*/ 361853 h 6858000"/>
              <a:gd name="connsiteX20" fmla="*/ 11963340 w 12192000"/>
              <a:gd name="connsiteY20" fmla="*/ 380539 h 6858000"/>
              <a:gd name="connsiteX21" fmla="*/ 11900144 w 12192000"/>
              <a:gd name="connsiteY21" fmla="*/ 284235 h 6858000"/>
              <a:gd name="connsiteX22" fmla="*/ 11789551 w 12192000"/>
              <a:gd name="connsiteY22" fmla="*/ 215240 h 6858000"/>
              <a:gd name="connsiteX23" fmla="*/ 11779497 w 12192000"/>
              <a:gd name="connsiteY23" fmla="*/ 210928 h 6858000"/>
              <a:gd name="connsiteX24" fmla="*/ 0 w 12192000"/>
              <a:gd name="connsiteY24" fmla="*/ 0 h 6858000"/>
              <a:gd name="connsiteX25" fmla="*/ 12192000 w 12192000"/>
              <a:gd name="connsiteY25" fmla="*/ 0 h 6858000"/>
              <a:gd name="connsiteX26" fmla="*/ 12192000 w 12192000"/>
              <a:gd name="connsiteY26" fmla="*/ 6858000 h 6858000"/>
              <a:gd name="connsiteX27" fmla="*/ 0 w 12192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11904137" y="374761"/>
                </a:moveTo>
                <a:cubicBezTo>
                  <a:pt x="11881208" y="376199"/>
                  <a:pt x="11864011" y="390571"/>
                  <a:pt x="11851113" y="409256"/>
                </a:cubicBezTo>
                <a:cubicBezTo>
                  <a:pt x="11835349" y="429377"/>
                  <a:pt x="11825318" y="453810"/>
                  <a:pt x="11813853" y="476806"/>
                </a:cubicBezTo>
                <a:cubicBezTo>
                  <a:pt x="11802389" y="498365"/>
                  <a:pt x="11789491" y="518487"/>
                  <a:pt x="11772294" y="537171"/>
                </a:cubicBezTo>
                <a:cubicBezTo>
                  <a:pt x="11753664" y="557293"/>
                  <a:pt x="11730735" y="573103"/>
                  <a:pt x="11703507" y="580289"/>
                </a:cubicBezTo>
                <a:cubicBezTo>
                  <a:pt x="11716405" y="588912"/>
                  <a:pt x="11733601" y="591787"/>
                  <a:pt x="11747932" y="591787"/>
                </a:cubicBezTo>
                <a:cubicBezTo>
                  <a:pt x="11763696" y="593224"/>
                  <a:pt x="11780893" y="590350"/>
                  <a:pt x="11796656" y="587475"/>
                </a:cubicBezTo>
                <a:cubicBezTo>
                  <a:pt x="11826751" y="583163"/>
                  <a:pt x="11858278" y="573103"/>
                  <a:pt x="11879774" y="551544"/>
                </a:cubicBezTo>
                <a:cubicBezTo>
                  <a:pt x="11845381" y="551544"/>
                  <a:pt x="11818153" y="528548"/>
                  <a:pt x="11816719" y="494054"/>
                </a:cubicBezTo>
                <a:cubicBezTo>
                  <a:pt x="11838216" y="519924"/>
                  <a:pt x="11871176" y="529985"/>
                  <a:pt x="11904137" y="521361"/>
                </a:cubicBezTo>
                <a:cubicBezTo>
                  <a:pt x="11932798" y="512738"/>
                  <a:pt x="11957160" y="489742"/>
                  <a:pt x="11965759" y="460997"/>
                </a:cubicBezTo>
                <a:cubicBezTo>
                  <a:pt x="11971491" y="442312"/>
                  <a:pt x="11972924" y="423628"/>
                  <a:pt x="11964326" y="404944"/>
                </a:cubicBezTo>
                <a:cubicBezTo>
                  <a:pt x="11952861" y="383385"/>
                  <a:pt x="11928499" y="373324"/>
                  <a:pt x="11904137" y="374761"/>
                </a:cubicBezTo>
                <a:close/>
                <a:moveTo>
                  <a:pt x="11779497" y="210928"/>
                </a:moveTo>
                <a:cubicBezTo>
                  <a:pt x="11730664" y="271298"/>
                  <a:pt x="11559747" y="314420"/>
                  <a:pt x="11559747" y="439472"/>
                </a:cubicBezTo>
                <a:cubicBezTo>
                  <a:pt x="11559747" y="486906"/>
                  <a:pt x="11589909" y="532902"/>
                  <a:pt x="11635870" y="550150"/>
                </a:cubicBezTo>
                <a:cubicBezTo>
                  <a:pt x="11663159" y="560212"/>
                  <a:pt x="11693320" y="558775"/>
                  <a:pt x="11720610" y="545838"/>
                </a:cubicBezTo>
                <a:cubicBezTo>
                  <a:pt x="11746463" y="534339"/>
                  <a:pt x="11765134" y="514216"/>
                  <a:pt x="11780933" y="489780"/>
                </a:cubicBezTo>
                <a:cubicBezTo>
                  <a:pt x="11798168" y="465345"/>
                  <a:pt x="11811095" y="439472"/>
                  <a:pt x="11826894" y="413599"/>
                </a:cubicBezTo>
                <a:cubicBezTo>
                  <a:pt x="11841257" y="390601"/>
                  <a:pt x="11861365" y="367603"/>
                  <a:pt x="11888654" y="361853"/>
                </a:cubicBezTo>
                <a:cubicBezTo>
                  <a:pt x="11914507" y="354666"/>
                  <a:pt x="11944668" y="361853"/>
                  <a:pt x="11963340" y="380539"/>
                </a:cubicBezTo>
                <a:cubicBezTo>
                  <a:pt x="11951850" y="343167"/>
                  <a:pt x="11930306" y="311545"/>
                  <a:pt x="11900144" y="284235"/>
                </a:cubicBezTo>
                <a:cubicBezTo>
                  <a:pt x="11867110" y="254050"/>
                  <a:pt x="11829767" y="232489"/>
                  <a:pt x="11789551" y="215240"/>
                </a:cubicBezTo>
                <a:cubicBezTo>
                  <a:pt x="11786678" y="213803"/>
                  <a:pt x="11782369" y="212365"/>
                  <a:pt x="11779497" y="210928"/>
                </a:cubicBezTo>
                <a:close/>
                <a:moveTo>
                  <a:pt x="0" y="0"/>
                </a:moveTo>
                <a:lnTo>
                  <a:pt x="12192000" y="0"/>
                </a:lnTo>
                <a:lnTo>
                  <a:pt x="12192000" y="6858000"/>
                </a:lnTo>
                <a:lnTo>
                  <a:pt x="0" y="6858000"/>
                </a:lnTo>
                <a:close/>
              </a:path>
            </a:pathLst>
          </a:custGeom>
          <a:solidFill>
            <a:schemeClr val="accent4"/>
          </a:solidFill>
        </p:spPr>
        <p:txBody>
          <a:bodyPr wrap="square">
            <a:noAutofit/>
          </a:bodyPr>
          <a:lstStyle>
            <a:lvl1pPr>
              <a:defRPr>
                <a:solidFill>
                  <a:schemeClr val="bg1"/>
                </a:solidFill>
              </a:defRPr>
            </a:lvl1pPr>
          </a:lstStyle>
          <a:p>
            <a:r>
              <a:rPr lang="de-DE"/>
              <a:t>Insert picture, edit alt text and send </a:t>
            </a:r>
            <a:r>
              <a:rPr lang="de-DE" err="1"/>
              <a:t>to</a:t>
            </a:r>
            <a:r>
              <a:rPr lang="de-DE"/>
              <a:t> back</a:t>
            </a:r>
          </a:p>
        </p:txBody>
      </p:sp>
    </p:spTree>
    <p:extLst>
      <p:ext uri="{BB962C8B-B14F-4D97-AF65-F5344CB8AC3E}">
        <p14:creationId xmlns:p14="http://schemas.microsoft.com/office/powerpoint/2010/main" val="3805497"/>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Full picture blue Pik">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B335D29-1EFC-4491-AD11-74BC952F53E5}"/>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58000"/>
          </a:xfrm>
          <a:custGeom>
            <a:avLst/>
            <a:gdLst>
              <a:gd name="connsiteX0" fmla="*/ 11785528 w 12192000"/>
              <a:gd name="connsiteY0" fmla="*/ 202927 h 6858000"/>
              <a:gd name="connsiteX1" fmla="*/ 11561144 w 12192000"/>
              <a:gd name="connsiteY1" fmla="*/ 434840 h 6858000"/>
              <a:gd name="connsiteX2" fmla="*/ 11638872 w 12192000"/>
              <a:gd name="connsiteY2" fmla="*/ 549328 h 6858000"/>
              <a:gd name="connsiteX3" fmla="*/ 11718066 w 12192000"/>
              <a:gd name="connsiteY3" fmla="*/ 550796 h 6858000"/>
              <a:gd name="connsiteX4" fmla="*/ 11750147 w 12192000"/>
              <a:gd name="connsiteY4" fmla="*/ 534834 h 6858000"/>
              <a:gd name="connsiteX5" fmla="*/ 11776529 w 12192000"/>
              <a:gd name="connsiteY5" fmla="*/ 511343 h 6858000"/>
              <a:gd name="connsiteX6" fmla="*/ 11769485 w 12192000"/>
              <a:gd name="connsiteY6" fmla="*/ 534267 h 6858000"/>
              <a:gd name="connsiteX7" fmla="*/ 11704684 w 12192000"/>
              <a:gd name="connsiteY7" fmla="*/ 577228 h 6858000"/>
              <a:gd name="connsiteX8" fmla="*/ 11758983 w 12192000"/>
              <a:gd name="connsiteY8" fmla="*/ 591915 h 6858000"/>
              <a:gd name="connsiteX9" fmla="*/ 11888125 w 12192000"/>
              <a:gd name="connsiteY9" fmla="*/ 549322 h 6858000"/>
              <a:gd name="connsiteX10" fmla="*/ 11823554 w 12192000"/>
              <a:gd name="connsiteY10" fmla="*/ 492041 h 6858000"/>
              <a:gd name="connsiteX11" fmla="*/ 11888125 w 12192000"/>
              <a:gd name="connsiteY11" fmla="*/ 522885 h 6858000"/>
              <a:gd name="connsiteX12" fmla="*/ 11973357 w 12192000"/>
              <a:gd name="connsiteY12" fmla="*/ 465260 h 6858000"/>
              <a:gd name="connsiteX13" fmla="*/ 11980572 w 12192000"/>
              <a:gd name="connsiteY13" fmla="*/ 428927 h 6858000"/>
              <a:gd name="connsiteX14" fmla="*/ 11980580 w 12192000"/>
              <a:gd name="connsiteY14" fmla="*/ 428969 h 6858000"/>
              <a:gd name="connsiteX15" fmla="*/ 11980580 w 12192000"/>
              <a:gd name="connsiteY15" fmla="*/ 428886 h 6858000"/>
              <a:gd name="connsiteX16" fmla="*/ 11980580 w 12192000"/>
              <a:gd name="connsiteY16" fmla="*/ 426033 h 6858000"/>
              <a:gd name="connsiteX17" fmla="*/ 11908719 w 12192000"/>
              <a:gd name="connsiteY17" fmla="*/ 277785 h 6858000"/>
              <a:gd name="connsiteX18" fmla="*/ 11795794 w 12192000"/>
              <a:gd name="connsiteY18" fmla="*/ 207330 h 6858000"/>
              <a:gd name="connsiteX19" fmla="*/ 11785528 w 12192000"/>
              <a:gd name="connsiteY19" fmla="*/ 202927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5528" y="202927"/>
                </a:moveTo>
                <a:cubicBezTo>
                  <a:pt x="11735665" y="263107"/>
                  <a:pt x="11561144" y="308609"/>
                  <a:pt x="11561144" y="434840"/>
                </a:cubicBezTo>
                <a:cubicBezTo>
                  <a:pt x="11561144" y="484745"/>
                  <a:pt x="11591942" y="531715"/>
                  <a:pt x="11638872" y="549328"/>
                </a:cubicBezTo>
                <a:cubicBezTo>
                  <a:pt x="11665270" y="559603"/>
                  <a:pt x="11691668" y="559603"/>
                  <a:pt x="11718066" y="550796"/>
                </a:cubicBezTo>
                <a:cubicBezTo>
                  <a:pt x="11729799" y="547127"/>
                  <a:pt x="11740431" y="541622"/>
                  <a:pt x="11750147" y="534834"/>
                </a:cubicBezTo>
                <a:lnTo>
                  <a:pt x="11776529" y="511343"/>
                </a:lnTo>
                <a:lnTo>
                  <a:pt x="11769485" y="534267"/>
                </a:lnTo>
                <a:cubicBezTo>
                  <a:pt x="11757790" y="556023"/>
                  <a:pt x="11733301" y="572822"/>
                  <a:pt x="11704684" y="577228"/>
                </a:cubicBezTo>
                <a:cubicBezTo>
                  <a:pt x="11713489" y="586040"/>
                  <a:pt x="11734035" y="591915"/>
                  <a:pt x="11758983" y="591915"/>
                </a:cubicBezTo>
                <a:cubicBezTo>
                  <a:pt x="11804476" y="591915"/>
                  <a:pt x="11860242" y="578696"/>
                  <a:pt x="11888125" y="549322"/>
                </a:cubicBezTo>
                <a:cubicBezTo>
                  <a:pt x="11849970" y="550790"/>
                  <a:pt x="11825022" y="525822"/>
                  <a:pt x="11823554" y="492041"/>
                </a:cubicBezTo>
                <a:cubicBezTo>
                  <a:pt x="11841164" y="514072"/>
                  <a:pt x="11863177" y="522885"/>
                  <a:pt x="11888125" y="522885"/>
                </a:cubicBezTo>
                <a:cubicBezTo>
                  <a:pt x="11926648" y="522885"/>
                  <a:pt x="11959392" y="498926"/>
                  <a:pt x="11973357" y="465260"/>
                </a:cubicBezTo>
                <a:lnTo>
                  <a:pt x="11980572" y="428927"/>
                </a:lnTo>
                <a:lnTo>
                  <a:pt x="11980580" y="428969"/>
                </a:lnTo>
                <a:lnTo>
                  <a:pt x="11980580" y="428886"/>
                </a:lnTo>
                <a:lnTo>
                  <a:pt x="11980580" y="426033"/>
                </a:lnTo>
                <a:cubicBezTo>
                  <a:pt x="11980580" y="367321"/>
                  <a:pt x="11951249" y="317416"/>
                  <a:pt x="11908719" y="277785"/>
                </a:cubicBezTo>
                <a:cubicBezTo>
                  <a:pt x="11876454" y="246961"/>
                  <a:pt x="11836857" y="224944"/>
                  <a:pt x="11795794" y="207330"/>
                </a:cubicBezTo>
                <a:cubicBezTo>
                  <a:pt x="11792860" y="205863"/>
                  <a:pt x="11789927" y="204395"/>
                  <a:pt x="11785528" y="202927"/>
                </a:cubicBezTo>
                <a:close/>
                <a:moveTo>
                  <a:pt x="0" y="0"/>
                </a:moveTo>
                <a:lnTo>
                  <a:pt x="12192000" y="0"/>
                </a:lnTo>
                <a:lnTo>
                  <a:pt x="12192000"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de-DE"/>
              <a:t>Insert picture, add alt text and send </a:t>
            </a:r>
            <a:r>
              <a:rPr lang="de-DE" err="1"/>
              <a:t>to</a:t>
            </a:r>
            <a:r>
              <a:rPr lang="de-DE"/>
              <a:t> back</a:t>
            </a:r>
          </a:p>
        </p:txBody>
      </p:sp>
    </p:spTree>
    <p:extLst>
      <p:ext uri="{BB962C8B-B14F-4D97-AF65-F5344CB8AC3E}">
        <p14:creationId xmlns:p14="http://schemas.microsoft.com/office/powerpoint/2010/main" val="217824325"/>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Final Slide 1">
    <p:bg>
      <p:bgPr>
        <a:solidFill>
          <a:srgbClr val="272936"/>
        </a:solidFill>
        <a:effectLst/>
      </p:bgPr>
    </p:bg>
    <p:spTree>
      <p:nvGrpSpPr>
        <p:cNvPr id="1" name=""/>
        <p:cNvGrpSpPr/>
        <p:nvPr/>
      </p:nvGrpSpPr>
      <p:grpSpPr>
        <a:xfrm>
          <a:off x="0" y="0"/>
          <a:ext cx="0" cy="0"/>
          <a:chOff x="0" y="0"/>
          <a:chExt cx="0" cy="0"/>
        </a:xfrm>
      </p:grpSpPr>
      <p:pic>
        <p:nvPicPr>
          <p:cNvPr id="13" name="Image 12" descr="Capgemini">
            <a:extLst>
              <a:ext uri="{FF2B5EF4-FFF2-40B4-BE49-F238E27FC236}">
                <a16:creationId xmlns:a16="http://schemas.microsoft.com/office/drawing/2014/main" id="{A0C8CF1B-496A-4A5B-A698-8344534684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69" y="622130"/>
            <a:ext cx="3024000" cy="1226177"/>
          </a:xfrm>
          <a:prstGeom prst="rect">
            <a:avLst/>
          </a:prstGeom>
        </p:spPr>
      </p:pic>
      <p:pic>
        <p:nvPicPr>
          <p:cNvPr id="28" name="Image 27">
            <a:extLst>
              <a:ext uri="{FF2B5EF4-FFF2-40B4-BE49-F238E27FC236}">
                <a16:creationId xmlns:a16="http://schemas.microsoft.com/office/drawing/2014/main" id="{CFD4BD67-7A96-4F02-AD8B-7157189FD651}"/>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50" t="23693" r="10370" b="21576"/>
          <a:stretch/>
        </p:blipFill>
        <p:spPr>
          <a:xfrm rot="1808368" flipV="1">
            <a:off x="4403152" y="337083"/>
            <a:ext cx="8831279" cy="4103533"/>
          </a:xfrm>
          <a:prstGeom prst="rect">
            <a:avLst/>
          </a:prstGeom>
        </p:spPr>
      </p:pic>
      <p:pic>
        <p:nvPicPr>
          <p:cNvPr id="21" name="Picture 7" descr="facebook">
            <a:hlinkClick r:id="rId4"/>
          </p:cNvPr>
          <p:cNvPicPr>
            <a:picLocks noChangeAspect="1" noChangeArrowheads="1"/>
          </p:cNvPicPr>
          <p:nvPr/>
        </p:nvPicPr>
        <p:blipFill>
          <a:blip r:embed="rId5" cstate="print"/>
          <a:srcRect/>
          <a:stretch>
            <a:fillRect/>
          </a:stretch>
        </p:blipFill>
        <p:spPr bwMode="auto">
          <a:xfrm>
            <a:off x="426720" y="4968013"/>
            <a:ext cx="333195" cy="333195"/>
          </a:xfrm>
          <a:prstGeom prst="rect">
            <a:avLst/>
          </a:prstGeom>
          <a:noFill/>
        </p:spPr>
      </p:pic>
      <p:pic>
        <p:nvPicPr>
          <p:cNvPr id="17" name="Picture 2" descr="LinkedIn">
            <a:hlinkClick r:id="rId6"/>
          </p:cNvPr>
          <p:cNvPicPr>
            <a:picLocks noChangeAspect="1" noChangeArrowheads="1"/>
          </p:cNvPicPr>
          <p:nvPr/>
        </p:nvPicPr>
        <p:blipFill>
          <a:blip r:embed="rId7" cstate="print"/>
          <a:srcRect/>
          <a:stretch>
            <a:fillRect/>
          </a:stretch>
        </p:blipFill>
        <p:spPr bwMode="auto">
          <a:xfrm>
            <a:off x="810097" y="4968013"/>
            <a:ext cx="333195" cy="333195"/>
          </a:xfrm>
          <a:prstGeom prst="rect">
            <a:avLst/>
          </a:prstGeom>
          <a:noFill/>
        </p:spPr>
      </p:pic>
      <p:pic>
        <p:nvPicPr>
          <p:cNvPr id="18" name="Picture 4" descr="SlideShare">
            <a:hlinkClick r:id="rId8"/>
          </p:cNvPr>
          <p:cNvPicPr>
            <a:picLocks noChangeAspect="1" noChangeArrowheads="1"/>
          </p:cNvPicPr>
          <p:nvPr/>
        </p:nvPicPr>
        <p:blipFill>
          <a:blip r:embed="rId9" cstate="print"/>
          <a:srcRect/>
          <a:stretch>
            <a:fillRect/>
          </a:stretch>
        </p:blipFill>
        <p:spPr bwMode="auto">
          <a:xfrm>
            <a:off x="1193474" y="4968013"/>
            <a:ext cx="333195" cy="333195"/>
          </a:xfrm>
          <a:prstGeom prst="rect">
            <a:avLst/>
          </a:prstGeom>
          <a:noFill/>
        </p:spPr>
      </p:pic>
      <p:pic>
        <p:nvPicPr>
          <p:cNvPr id="19" name="Picture 5" descr="Twitter">
            <a:hlinkClick r:id="rId10"/>
          </p:cNvPr>
          <p:cNvPicPr>
            <a:picLocks noChangeAspect="1" noChangeArrowheads="1"/>
          </p:cNvPicPr>
          <p:nvPr/>
        </p:nvPicPr>
        <p:blipFill>
          <a:blip r:embed="rId11" cstate="print"/>
          <a:srcRect/>
          <a:stretch>
            <a:fillRect/>
          </a:stretch>
        </p:blipFill>
        <p:spPr bwMode="auto">
          <a:xfrm>
            <a:off x="1576851" y="4968013"/>
            <a:ext cx="333195" cy="333195"/>
          </a:xfrm>
          <a:prstGeom prst="rect">
            <a:avLst/>
          </a:prstGeom>
          <a:noFill/>
        </p:spPr>
      </p:pic>
      <p:pic>
        <p:nvPicPr>
          <p:cNvPr id="20" name="Picture 6" descr="YouTube">
            <a:hlinkClick r:id="rId12"/>
          </p:cNvPr>
          <p:cNvPicPr>
            <a:picLocks noChangeAspect="1" noChangeArrowheads="1"/>
          </p:cNvPicPr>
          <p:nvPr userDrawn="1"/>
        </p:nvPicPr>
        <p:blipFill>
          <a:blip r:embed="rId13" cstate="print"/>
          <a:srcRect/>
          <a:stretch>
            <a:fillRect/>
          </a:stretch>
        </p:blipFill>
        <p:spPr bwMode="auto">
          <a:xfrm>
            <a:off x="1960227"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a:spcAft>
                <a:spcPts val="600"/>
              </a:spcAft>
            </a:pPr>
            <a:r>
              <a:rPr lang="en-US" sz="700" noProof="0" dirty="0">
                <a:solidFill>
                  <a:schemeClr val="bg1"/>
                </a:solidFill>
                <a:latin typeface="Ubuntu" panose="020B0504030602030204" pitchFamily="34" charset="0"/>
                <a:cs typeface="Arial"/>
              </a:rPr>
              <a:t>This presentation contains information that may be privileged or confidential and is the property of the Capgemini Group.</a:t>
            </a:r>
          </a:p>
          <a:p>
            <a:pPr>
              <a:spcAft>
                <a:spcPts val="600"/>
              </a:spcAft>
            </a:pPr>
            <a:r>
              <a:rPr lang="en-US" sz="700" noProof="0" dirty="0">
                <a:solidFill>
                  <a:schemeClr val="bg1"/>
                </a:solidFill>
                <a:latin typeface="Ubuntu" panose="020B0504030602030204" pitchFamily="34" charset="0"/>
                <a:cs typeface="Arial"/>
              </a:rPr>
              <a:t>Copyright © 2023 Capgemini. All rights reserved.</a:t>
            </a:r>
          </a:p>
        </p:txBody>
      </p:sp>
    </p:spTree>
    <p:extLst>
      <p:ext uri="{BB962C8B-B14F-4D97-AF65-F5344CB8AC3E}">
        <p14:creationId xmlns:p14="http://schemas.microsoft.com/office/powerpoint/2010/main" val="8276353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Final Slide 2">
    <p:bg>
      <p:bgPr>
        <a:solidFill>
          <a:srgbClr val="272936"/>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489A022-D524-4B27-A5EC-7E24500CC9B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214" y="1295400"/>
            <a:ext cx="9702386" cy="6043284"/>
          </a:xfrm>
          <a:prstGeom prst="rect">
            <a:avLst/>
          </a:prstGeom>
        </p:spPr>
      </p:pic>
      <p:pic>
        <p:nvPicPr>
          <p:cNvPr id="22" name="Picture 7" descr="facebook">
            <a:hlinkClick r:id="rId3"/>
            <a:extLst>
              <a:ext uri="{FF2B5EF4-FFF2-40B4-BE49-F238E27FC236}">
                <a16:creationId xmlns:a16="http://schemas.microsoft.com/office/drawing/2014/main" id="{BCC76D32-C587-45AA-A26C-ED5B038C867B}"/>
              </a:ext>
            </a:extLst>
          </p:cNvPr>
          <p:cNvPicPr>
            <a:picLocks noChangeAspect="1" noChangeArrowheads="1"/>
          </p:cNvPicPr>
          <p:nvPr/>
        </p:nvPicPr>
        <p:blipFill>
          <a:blip r:embed="rId4" cstate="print"/>
          <a:srcRect/>
          <a:stretch>
            <a:fillRect/>
          </a:stretch>
        </p:blipFill>
        <p:spPr bwMode="auto">
          <a:xfrm>
            <a:off x="426720" y="5328053"/>
            <a:ext cx="333195" cy="333195"/>
          </a:xfrm>
          <a:prstGeom prst="rect">
            <a:avLst/>
          </a:prstGeom>
          <a:noFill/>
        </p:spPr>
      </p:pic>
      <p:pic>
        <p:nvPicPr>
          <p:cNvPr id="17" name="Picture 2" descr="LinkedIn">
            <a:hlinkClick r:id="rId5"/>
            <a:extLst>
              <a:ext uri="{FF2B5EF4-FFF2-40B4-BE49-F238E27FC236}">
                <a16:creationId xmlns:a16="http://schemas.microsoft.com/office/drawing/2014/main" id="{F6DF1D6E-8462-43E1-AFC5-8A5C855024F4}"/>
              </a:ext>
            </a:extLst>
          </p:cNvPr>
          <p:cNvPicPr>
            <a:picLocks noChangeAspect="1" noChangeArrowheads="1"/>
          </p:cNvPicPr>
          <p:nvPr/>
        </p:nvPicPr>
        <p:blipFill>
          <a:blip r:embed="rId6" cstate="print"/>
          <a:srcRect/>
          <a:stretch>
            <a:fillRect/>
          </a:stretch>
        </p:blipFill>
        <p:spPr bwMode="auto">
          <a:xfrm>
            <a:off x="810097" y="5328053"/>
            <a:ext cx="333195" cy="333195"/>
          </a:xfrm>
          <a:prstGeom prst="rect">
            <a:avLst/>
          </a:prstGeom>
          <a:noFill/>
        </p:spPr>
      </p:pic>
      <p:pic>
        <p:nvPicPr>
          <p:cNvPr id="19" name="Picture 4" descr="SlideShare">
            <a:hlinkClick r:id="rId7"/>
            <a:extLst>
              <a:ext uri="{FF2B5EF4-FFF2-40B4-BE49-F238E27FC236}">
                <a16:creationId xmlns:a16="http://schemas.microsoft.com/office/drawing/2014/main" id="{DA74C6D2-FFE3-4CE8-B52D-0A33097AEEAF}"/>
              </a:ext>
            </a:extLst>
          </p:cNvPr>
          <p:cNvPicPr>
            <a:picLocks noChangeAspect="1" noChangeArrowheads="1"/>
          </p:cNvPicPr>
          <p:nvPr/>
        </p:nvPicPr>
        <p:blipFill>
          <a:blip r:embed="rId8" cstate="print"/>
          <a:srcRect/>
          <a:stretch>
            <a:fillRect/>
          </a:stretch>
        </p:blipFill>
        <p:spPr bwMode="auto">
          <a:xfrm>
            <a:off x="1193474" y="5328053"/>
            <a:ext cx="333195" cy="333195"/>
          </a:xfrm>
          <a:prstGeom prst="rect">
            <a:avLst/>
          </a:prstGeom>
          <a:noFill/>
        </p:spPr>
      </p:pic>
      <p:pic>
        <p:nvPicPr>
          <p:cNvPr id="20" name="Picture 5" descr="Twitter">
            <a:hlinkClick r:id="rId9"/>
            <a:extLst>
              <a:ext uri="{FF2B5EF4-FFF2-40B4-BE49-F238E27FC236}">
                <a16:creationId xmlns:a16="http://schemas.microsoft.com/office/drawing/2014/main" id="{14E10122-92A2-4535-9737-8C1BE0EE0AEC}"/>
              </a:ext>
            </a:extLst>
          </p:cNvPr>
          <p:cNvPicPr>
            <a:picLocks noChangeAspect="1" noChangeArrowheads="1"/>
          </p:cNvPicPr>
          <p:nvPr/>
        </p:nvPicPr>
        <p:blipFill>
          <a:blip r:embed="rId10" cstate="print"/>
          <a:srcRect/>
          <a:stretch>
            <a:fillRect/>
          </a:stretch>
        </p:blipFill>
        <p:spPr bwMode="auto">
          <a:xfrm>
            <a:off x="1576851" y="5328053"/>
            <a:ext cx="333195" cy="333195"/>
          </a:xfrm>
          <a:prstGeom prst="rect">
            <a:avLst/>
          </a:prstGeom>
          <a:noFill/>
        </p:spPr>
      </p:pic>
      <p:pic>
        <p:nvPicPr>
          <p:cNvPr id="21" name="Picture 6" descr="YouTube">
            <a:hlinkClick r:id="rId11"/>
            <a:extLst>
              <a:ext uri="{FF2B5EF4-FFF2-40B4-BE49-F238E27FC236}">
                <a16:creationId xmlns:a16="http://schemas.microsoft.com/office/drawing/2014/main" id="{BA6EF96A-02CA-41A1-9095-358FE7486671}"/>
              </a:ext>
            </a:extLst>
          </p:cNvPr>
          <p:cNvPicPr>
            <a:picLocks noChangeAspect="1" noChangeArrowheads="1"/>
          </p:cNvPicPr>
          <p:nvPr userDrawn="1"/>
        </p:nvPicPr>
        <p:blipFill>
          <a:blip r:embed="rId12" cstate="print"/>
          <a:srcRect/>
          <a:stretch>
            <a:fillRect/>
          </a:stretch>
        </p:blipFill>
        <p:spPr bwMode="auto">
          <a:xfrm>
            <a:off x="1960227" y="5328053"/>
            <a:ext cx="333195" cy="333195"/>
          </a:xfrm>
          <a:prstGeom prst="rect">
            <a:avLst/>
          </a:prstGeom>
          <a:noFill/>
        </p:spPr>
      </p:pic>
      <p:sp>
        <p:nvSpPr>
          <p:cNvPr id="57" name="Rectangle 56"/>
          <p:cNvSpPr/>
          <p:nvPr/>
        </p:nvSpPr>
        <p:spPr>
          <a:xfrm>
            <a:off x="426720" y="5840235"/>
            <a:ext cx="3221008" cy="400110"/>
          </a:xfrm>
          <a:prstGeom prst="rect">
            <a:avLst/>
          </a:prstGeom>
        </p:spPr>
        <p:txBody>
          <a:bodyPr wrap="square" lIns="0" tIns="0" rIns="0" bIns="0" anchor="b" anchorCtr="0">
            <a:spAutoFit/>
          </a:bodyPr>
          <a:lstStyle/>
          <a:p>
            <a:pPr lvl="0">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lvl="0">
              <a:spcAft>
                <a:spcPts val="600"/>
              </a:spcAft>
            </a:pPr>
            <a:r>
              <a:rPr lang="en-US" sz="700" noProof="0">
                <a:solidFill>
                  <a:schemeClr val="bg1"/>
                </a:solidFill>
                <a:latin typeface="Ubuntu" panose="020B0504030602030204" pitchFamily="34" charset="0"/>
                <a:cs typeface="Arial"/>
              </a:rPr>
              <a:t>Copyright © 2021 Capgemini. All rights reserved.</a:t>
            </a:r>
          </a:p>
        </p:txBody>
      </p:sp>
      <p:pic>
        <p:nvPicPr>
          <p:cNvPr id="24" name="Image 23" descr="Capgemini">
            <a:extLst>
              <a:ext uri="{FF2B5EF4-FFF2-40B4-BE49-F238E27FC236}">
                <a16:creationId xmlns:a16="http://schemas.microsoft.com/office/drawing/2014/main" id="{67291309-8FC0-47AE-9F48-E59E45B7FC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765367" y="5376781"/>
            <a:ext cx="3024000" cy="1226177"/>
          </a:xfrm>
          <a:prstGeom prst="rect">
            <a:avLst/>
          </a:prstGeom>
        </p:spPr>
      </p:pic>
    </p:spTree>
    <p:extLst>
      <p:ext uri="{BB962C8B-B14F-4D97-AF65-F5344CB8AC3E}">
        <p14:creationId xmlns:p14="http://schemas.microsoft.com/office/powerpoint/2010/main" val="759059693"/>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FBB6F5A-C089-49EB-85DA-04CA2652A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027" t="2239" r="26258" b="22547"/>
          <a:stretch/>
        </p:blipFill>
        <p:spPr>
          <a:xfrm>
            <a:off x="0" y="0"/>
            <a:ext cx="4882211" cy="6858000"/>
          </a:xfrm>
          <a:prstGeom prst="rect">
            <a:avLst/>
          </a:prstGeom>
        </p:spPr>
      </p:pic>
      <p:sp>
        <p:nvSpPr>
          <p:cNvPr id="2" name="Title 1">
            <a:extLst>
              <a:ext uri="{FF2B5EF4-FFF2-40B4-BE49-F238E27FC236}">
                <a16:creationId xmlns:a16="http://schemas.microsoft.com/office/drawing/2014/main" id="{4774F36F-3194-40C1-BFCB-D2FC8CB290B2}"/>
              </a:ext>
            </a:extLst>
          </p:cNvPr>
          <p:cNvSpPr>
            <a:spLocks noGrp="1"/>
          </p:cNvSpPr>
          <p:nvPr>
            <p:ph type="title" hasCustomPrompt="1"/>
          </p:nvPr>
        </p:nvSpPr>
        <p:spPr>
          <a:xfrm>
            <a:off x="191344" y="9144"/>
            <a:ext cx="3056632" cy="827568"/>
          </a:xfrm>
          <a:prstGeom prst="rect">
            <a:avLst/>
          </a:prstGeom>
        </p:spPr>
        <p:txBody>
          <a:bodyPr/>
          <a:lstStyle>
            <a:lvl1pPr algn="l">
              <a:defRPr sz="4000">
                <a:solidFill>
                  <a:schemeClr val="bg1"/>
                </a:solidFill>
              </a:defRPr>
            </a:lvl1pPr>
          </a:lstStyle>
          <a:p>
            <a:r>
              <a:rPr lang="en-US"/>
              <a:t>Agenda</a:t>
            </a:r>
          </a:p>
        </p:txBody>
      </p:sp>
      <p:sp>
        <p:nvSpPr>
          <p:cNvPr id="5" name="Oval 20">
            <a:extLst>
              <a:ext uri="{FF2B5EF4-FFF2-40B4-BE49-F238E27FC236}">
                <a16:creationId xmlns:a16="http://schemas.microsoft.com/office/drawing/2014/main" id="{0B27F5C5-C656-4F2F-9EEE-B93F6E79E727}"/>
              </a:ext>
              <a:ext uri="{C183D7F6-B498-43B3-948B-1728B52AA6E4}">
                <adec:decorative xmlns:adec="http://schemas.microsoft.com/office/drawing/2017/decorative" val="1"/>
              </a:ext>
            </a:extLst>
          </p:cNvPr>
          <p:cNvSpPr/>
          <p:nvPr userDrawn="1"/>
        </p:nvSpPr>
        <p:spPr>
          <a:xfrm>
            <a:off x="5327637" y="711496"/>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811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 Placeholder 4">
            <a:extLst>
              <a:ext uri="{FF2B5EF4-FFF2-40B4-BE49-F238E27FC236}">
                <a16:creationId xmlns:a16="http://schemas.microsoft.com/office/drawing/2014/main" id="{6C41C771-7ED2-45AF-884F-E0E275C6B347}"/>
              </a:ext>
            </a:extLst>
          </p:cNvPr>
          <p:cNvSpPr>
            <a:spLocks noGrp="1"/>
          </p:cNvSpPr>
          <p:nvPr>
            <p:ph type="body" sz="quarter" idx="35" hasCustomPrompt="1"/>
          </p:nvPr>
        </p:nvSpPr>
        <p:spPr>
          <a:xfrm>
            <a:off x="5498013" y="1040484"/>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6" name="Text Placeholder 4">
            <a:extLst>
              <a:ext uri="{FF2B5EF4-FFF2-40B4-BE49-F238E27FC236}">
                <a16:creationId xmlns:a16="http://schemas.microsoft.com/office/drawing/2014/main" id="{6A82ADF8-12C7-4D27-8457-7F3D1C93EB46}"/>
              </a:ext>
            </a:extLst>
          </p:cNvPr>
          <p:cNvSpPr>
            <a:spLocks noGrp="1"/>
          </p:cNvSpPr>
          <p:nvPr>
            <p:ph type="body" sz="quarter" idx="29" hasCustomPrompt="1"/>
          </p:nvPr>
        </p:nvSpPr>
        <p:spPr>
          <a:xfrm>
            <a:off x="6787432" y="518014"/>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7" name="Text Placeholder 7">
            <a:extLst>
              <a:ext uri="{FF2B5EF4-FFF2-40B4-BE49-F238E27FC236}">
                <a16:creationId xmlns:a16="http://schemas.microsoft.com/office/drawing/2014/main" id="{E18CF815-87D3-425A-8169-07DAC5996151}"/>
              </a:ext>
            </a:extLst>
          </p:cNvPr>
          <p:cNvSpPr>
            <a:spLocks noGrp="1"/>
          </p:cNvSpPr>
          <p:nvPr>
            <p:ph type="body" sz="quarter" idx="30" hasCustomPrompt="1"/>
          </p:nvPr>
        </p:nvSpPr>
        <p:spPr>
          <a:xfrm>
            <a:off x="6787433" y="936969"/>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text</a:t>
            </a:r>
          </a:p>
          <a:p>
            <a:pPr lvl="1"/>
            <a:r>
              <a:rPr lang="en-US"/>
              <a:t>Second level</a:t>
            </a:r>
          </a:p>
          <a:p>
            <a:pPr lvl="2"/>
            <a:r>
              <a:rPr lang="en-US"/>
              <a:t>Third level</a:t>
            </a:r>
          </a:p>
          <a:p>
            <a:pPr lvl="3"/>
            <a:r>
              <a:rPr lang="en-US"/>
              <a:t>Fourth level</a:t>
            </a:r>
          </a:p>
        </p:txBody>
      </p:sp>
      <p:sp>
        <p:nvSpPr>
          <p:cNvPr id="4" name="Oval 20">
            <a:extLst>
              <a:ext uri="{FF2B5EF4-FFF2-40B4-BE49-F238E27FC236}">
                <a16:creationId xmlns:a16="http://schemas.microsoft.com/office/drawing/2014/main" id="{71209714-A86B-492A-AC18-2DBD1D17EB98}"/>
              </a:ext>
              <a:ext uri="{C183D7F6-B498-43B3-948B-1728B52AA6E4}">
                <adec:decorative xmlns:adec="http://schemas.microsoft.com/office/drawing/2017/decorative" val="1"/>
              </a:ext>
            </a:extLst>
          </p:cNvPr>
          <p:cNvSpPr/>
          <p:nvPr userDrawn="1"/>
        </p:nvSpPr>
        <p:spPr>
          <a:xfrm>
            <a:off x="5327637" y="2656077"/>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59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Text Placeholder 4">
            <a:extLst>
              <a:ext uri="{FF2B5EF4-FFF2-40B4-BE49-F238E27FC236}">
                <a16:creationId xmlns:a16="http://schemas.microsoft.com/office/drawing/2014/main" id="{1CDF667B-1AA2-4981-B115-B40754E318E4}"/>
              </a:ext>
            </a:extLst>
          </p:cNvPr>
          <p:cNvSpPr>
            <a:spLocks noGrp="1"/>
          </p:cNvSpPr>
          <p:nvPr>
            <p:ph type="body" sz="quarter" idx="36" hasCustomPrompt="1"/>
          </p:nvPr>
        </p:nvSpPr>
        <p:spPr>
          <a:xfrm>
            <a:off x="5498013" y="2996221"/>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10" name="Text Placeholder 4">
            <a:extLst>
              <a:ext uri="{FF2B5EF4-FFF2-40B4-BE49-F238E27FC236}">
                <a16:creationId xmlns:a16="http://schemas.microsoft.com/office/drawing/2014/main" id="{949B542E-285C-4837-B671-696E4DC001E9}"/>
              </a:ext>
            </a:extLst>
          </p:cNvPr>
          <p:cNvSpPr>
            <a:spLocks noGrp="1"/>
          </p:cNvSpPr>
          <p:nvPr>
            <p:ph type="body" sz="quarter" idx="33" hasCustomPrompt="1"/>
          </p:nvPr>
        </p:nvSpPr>
        <p:spPr>
          <a:xfrm>
            <a:off x="6787432" y="2563381"/>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1" name="Text Placeholder 7">
            <a:extLst>
              <a:ext uri="{FF2B5EF4-FFF2-40B4-BE49-F238E27FC236}">
                <a16:creationId xmlns:a16="http://schemas.microsoft.com/office/drawing/2014/main" id="{09A45E63-A970-497F-9E53-8D389A8457FB}"/>
              </a:ext>
            </a:extLst>
          </p:cNvPr>
          <p:cNvSpPr>
            <a:spLocks noGrp="1"/>
          </p:cNvSpPr>
          <p:nvPr>
            <p:ph type="body" sz="quarter" idx="34" hasCustomPrompt="1"/>
          </p:nvPr>
        </p:nvSpPr>
        <p:spPr>
          <a:xfrm>
            <a:off x="6787433" y="2982336"/>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text</a:t>
            </a:r>
          </a:p>
          <a:p>
            <a:pPr lvl="1"/>
            <a:r>
              <a:rPr lang="en-US"/>
              <a:t>Second level</a:t>
            </a:r>
          </a:p>
          <a:p>
            <a:pPr lvl="2"/>
            <a:r>
              <a:rPr lang="en-US"/>
              <a:t>Third level</a:t>
            </a:r>
          </a:p>
          <a:p>
            <a:pPr lvl="3"/>
            <a:r>
              <a:rPr lang="en-US"/>
              <a:t>Fourth level</a:t>
            </a:r>
          </a:p>
        </p:txBody>
      </p:sp>
      <p:sp>
        <p:nvSpPr>
          <p:cNvPr id="3" name="Oval 20">
            <a:extLst>
              <a:ext uri="{FF2B5EF4-FFF2-40B4-BE49-F238E27FC236}">
                <a16:creationId xmlns:a16="http://schemas.microsoft.com/office/drawing/2014/main" id="{F88C0E2C-E612-44EC-9013-AD68C65B671C}"/>
              </a:ext>
              <a:ext uri="{C183D7F6-B498-43B3-948B-1728B52AA6E4}">
                <adec:decorative xmlns:adec="http://schemas.microsoft.com/office/drawing/2017/decorative" val="1"/>
              </a:ext>
            </a:extLst>
          </p:cNvPr>
          <p:cNvSpPr/>
          <p:nvPr userDrawn="1"/>
        </p:nvSpPr>
        <p:spPr>
          <a:xfrm>
            <a:off x="5327637" y="4780395"/>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A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Text Placeholder 4">
            <a:extLst>
              <a:ext uri="{FF2B5EF4-FFF2-40B4-BE49-F238E27FC236}">
                <a16:creationId xmlns:a16="http://schemas.microsoft.com/office/drawing/2014/main" id="{A411BF5D-81E9-4AC1-AE6D-53DC26B2ECA6}"/>
              </a:ext>
            </a:extLst>
          </p:cNvPr>
          <p:cNvSpPr>
            <a:spLocks noGrp="1"/>
          </p:cNvSpPr>
          <p:nvPr>
            <p:ph type="body" sz="quarter" idx="37" hasCustomPrompt="1"/>
          </p:nvPr>
        </p:nvSpPr>
        <p:spPr>
          <a:xfrm>
            <a:off x="5498013" y="5107841"/>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8" name="Text Placeholder 4">
            <a:extLst>
              <a:ext uri="{FF2B5EF4-FFF2-40B4-BE49-F238E27FC236}">
                <a16:creationId xmlns:a16="http://schemas.microsoft.com/office/drawing/2014/main" id="{42676D57-7318-4038-8625-151D4DD857E7}"/>
              </a:ext>
            </a:extLst>
          </p:cNvPr>
          <p:cNvSpPr>
            <a:spLocks noGrp="1"/>
          </p:cNvSpPr>
          <p:nvPr>
            <p:ph type="body" sz="quarter" idx="31" hasCustomPrompt="1"/>
          </p:nvPr>
        </p:nvSpPr>
        <p:spPr>
          <a:xfrm>
            <a:off x="6787432" y="4647262"/>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9" name="Text Placeholder 7">
            <a:extLst>
              <a:ext uri="{FF2B5EF4-FFF2-40B4-BE49-F238E27FC236}">
                <a16:creationId xmlns:a16="http://schemas.microsoft.com/office/drawing/2014/main" id="{9AB98D4C-7485-4468-A517-B5B92B48F38A}"/>
              </a:ext>
            </a:extLst>
          </p:cNvPr>
          <p:cNvSpPr>
            <a:spLocks noGrp="1"/>
          </p:cNvSpPr>
          <p:nvPr>
            <p:ph type="body" sz="quarter" idx="32" hasCustomPrompt="1"/>
          </p:nvPr>
        </p:nvSpPr>
        <p:spPr>
          <a:xfrm>
            <a:off x="6787433" y="5066217"/>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29830283"/>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0D51B9-A61A-4FDC-9E0F-E2A63E0E942C}"/>
              </a:ext>
            </a:extLst>
          </p:cNvPr>
          <p:cNvSpPr>
            <a:spLocks noGrp="1"/>
          </p:cNvSpPr>
          <p:nvPr>
            <p:ph type="pic" sz="quarter" idx="10" hasCustomPrompt="1"/>
          </p:nvPr>
        </p:nvSpPr>
        <p:spPr>
          <a:xfrm>
            <a:off x="5303838" y="0"/>
            <a:ext cx="6888162" cy="6858000"/>
          </a:xfrm>
          <a:solidFill>
            <a:schemeClr val="bg2">
              <a:lumMod val="90000"/>
            </a:schemeClr>
          </a:solidFill>
        </p:spPr>
        <p:txBody>
          <a:bodyPr/>
          <a:lstStyle>
            <a:lvl1pPr>
              <a:defRPr>
                <a:solidFill>
                  <a:schemeClr val="tx1">
                    <a:lumMod val="50000"/>
                    <a:lumOff val="50000"/>
                  </a:schemeClr>
                </a:solidFill>
              </a:defRPr>
            </a:lvl1pPr>
          </a:lstStyle>
          <a:p>
            <a:r>
              <a:rPr lang="de-DE"/>
              <a:t>Insert Picture and send </a:t>
            </a:r>
            <a:r>
              <a:rPr lang="de-DE" err="1"/>
              <a:t>to</a:t>
            </a:r>
            <a:r>
              <a:rPr lang="de-DE"/>
              <a:t> back</a:t>
            </a:r>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5229200"/>
            <a:ext cx="6699299"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933246"/>
            <a:ext cx="6699299" cy="2243691"/>
          </a:xfrm>
        </p:spPr>
        <p:txBody>
          <a:bodyPr wrap="square" lIns="36000" rIns="36000" bIns="0" anchor="b" anchorCtr="0">
            <a:spAutoFit/>
          </a:bodyPr>
          <a:lstStyle>
            <a:lvl1pPr algn="l">
              <a:lnSpc>
                <a:spcPct val="90000"/>
              </a:lnSpc>
              <a:defRPr sz="5400" b="1" baseline="0">
                <a:solidFill>
                  <a:schemeClr val="bg1"/>
                </a:solidFill>
                <a:latin typeface="+mn-lt"/>
              </a:defRPr>
            </a:lvl1pPr>
          </a:lstStyle>
          <a:p>
            <a:r>
              <a:rPr lang="en-US"/>
              <a:t>Click to edit Master title style</a:t>
            </a:r>
            <a:endParaRPr lang="en-GB"/>
          </a:p>
        </p:txBody>
      </p:sp>
      <p:pic>
        <p:nvPicPr>
          <p:cNvPr id="8" name="Graphic 7">
            <a:extLst>
              <a:ext uri="{FF2B5EF4-FFF2-40B4-BE49-F238E27FC236}">
                <a16:creationId xmlns:a16="http://schemas.microsoft.com/office/drawing/2014/main" id="{84BC735E-A9A3-4A52-8056-D6C0AF2637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384" y="642523"/>
            <a:ext cx="4200525" cy="962025"/>
          </a:xfrm>
          <a:prstGeom prst="rect">
            <a:avLst/>
          </a:prstGeom>
        </p:spPr>
      </p:pic>
    </p:spTree>
    <p:extLst>
      <p:ext uri="{BB962C8B-B14F-4D97-AF65-F5344CB8AC3E}">
        <p14:creationId xmlns:p14="http://schemas.microsoft.com/office/powerpoint/2010/main" val="153368165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ection C – Wide">
    <p:spTree>
      <p:nvGrpSpPr>
        <p:cNvPr id="1" name=""/>
        <p:cNvGrpSpPr/>
        <p:nvPr/>
      </p:nvGrpSpPr>
      <p:grpSpPr>
        <a:xfrm>
          <a:off x="0" y="0"/>
          <a:ext cx="0" cy="0"/>
          <a:chOff x="0" y="0"/>
          <a:chExt cx="0" cy="0"/>
        </a:xfrm>
      </p:grpSpPr>
      <p:pic>
        <p:nvPicPr>
          <p:cNvPr id="16" name="Picture 6">
            <a:extLst>
              <a:ext uri="{FF2B5EF4-FFF2-40B4-BE49-F238E27FC236}">
                <a16:creationId xmlns:a16="http://schemas.microsoft.com/office/drawing/2014/main" id="{B313E9A5-8927-4424-8200-0B40A5FE0D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79" t="6949" r="40419" b="6949"/>
          <a:stretch/>
        </p:blipFill>
        <p:spPr bwMode="ltGray">
          <a:xfrm>
            <a:off x="0" y="0"/>
            <a:ext cx="2783632" cy="6858001"/>
          </a:xfrm>
          <a:prstGeom prst="rect">
            <a:avLst/>
          </a:prstGeom>
        </p:spPr>
      </p:pic>
      <p:sp>
        <p:nvSpPr>
          <p:cNvPr id="13" name="Rectangle 12">
            <a:extLst>
              <a:ext uri="{FF2B5EF4-FFF2-40B4-BE49-F238E27FC236}">
                <a16:creationId xmlns:a16="http://schemas.microsoft.com/office/drawing/2014/main" id="{11AD9EEC-2F0C-454C-A5B2-F57FD7AAED4C}"/>
              </a:ext>
            </a:extLst>
          </p:cNvPr>
          <p:cNvSpPr/>
          <p:nvPr userDrawn="1"/>
        </p:nvSpPr>
        <p:spPr bwMode="white">
          <a:xfrm>
            <a:off x="2679031" y="-1"/>
            <a:ext cx="9512969" cy="6858001"/>
          </a:xfrm>
          <a:prstGeom prst="rect">
            <a:avLst/>
          </a:prstGeom>
          <a:solidFill>
            <a:srgbClr val="0F4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14" name="Title 1">
            <a:extLst>
              <a:ext uri="{FF2B5EF4-FFF2-40B4-BE49-F238E27FC236}">
                <a16:creationId xmlns:a16="http://schemas.microsoft.com/office/drawing/2014/main" id="{50A620EA-D7F6-457A-9F84-F5DC18B217C6}"/>
              </a:ext>
            </a:extLst>
          </p:cNvPr>
          <p:cNvSpPr>
            <a:spLocks noGrp="1"/>
          </p:cNvSpPr>
          <p:nvPr>
            <p:ph type="ctrTitle" hasCustomPrompt="1"/>
          </p:nvPr>
        </p:nvSpPr>
        <p:spPr bwMode="auto">
          <a:xfrm>
            <a:off x="3359696" y="2095351"/>
            <a:ext cx="5781098" cy="397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spAutoFit/>
          </a:bodyPr>
          <a:lstStyle>
            <a:lvl1pPr algn="l">
              <a:lnSpc>
                <a:spcPts val="3100"/>
              </a:lnSpc>
              <a:defRPr lang="en-US" sz="3200" b="1" cap="all" baseline="0" dirty="0">
                <a:solidFill>
                  <a:schemeClr val="bg1"/>
                </a:solidFill>
                <a:latin typeface="Ubuntu" panose="020B0504030602030204" pitchFamily="34" charset="0"/>
              </a:defRPr>
            </a:lvl1pPr>
          </a:lstStyle>
          <a:p>
            <a:pPr marL="0" lvl="0"/>
            <a:r>
              <a:rPr lang="en-US"/>
              <a:t>SECTION TITLE ALL CAPS</a:t>
            </a:r>
          </a:p>
        </p:txBody>
      </p:sp>
      <p:sp>
        <p:nvSpPr>
          <p:cNvPr id="9" name="Text Placeholder 8">
            <a:extLst>
              <a:ext uri="{FF2B5EF4-FFF2-40B4-BE49-F238E27FC236}">
                <a16:creationId xmlns:a16="http://schemas.microsoft.com/office/drawing/2014/main" id="{F874BF17-775B-4C09-81B2-C8403E37CEBE}"/>
              </a:ext>
            </a:extLst>
          </p:cNvPr>
          <p:cNvSpPr>
            <a:spLocks noGrp="1"/>
          </p:cNvSpPr>
          <p:nvPr>
            <p:ph type="body" sz="quarter" idx="11" hasCustomPrompt="1"/>
          </p:nvPr>
        </p:nvSpPr>
        <p:spPr>
          <a:xfrm>
            <a:off x="3359696" y="3713163"/>
            <a:ext cx="5781098" cy="2809875"/>
          </a:xfrm>
          <a:prstGeom prst="rect">
            <a:avLst/>
          </a:prstGeom>
        </p:spPr>
        <p:txBody>
          <a:bodyPr lIns="0" tIns="0" rIns="0" bIns="0"/>
          <a:lstStyle>
            <a:lvl1pPr marL="0" indent="0">
              <a:lnSpc>
                <a:spcPct val="110000"/>
              </a:lnSpc>
              <a:buNone/>
              <a:defRPr sz="1800">
                <a:solidFill>
                  <a:schemeClr val="bg1"/>
                </a:solidFill>
                <a:latin typeface="Ubuntu" panose="020B0504030602030204" pitchFamily="34" charset="0"/>
              </a:defRPr>
            </a:lvl1pPr>
          </a:lstStyle>
          <a:p>
            <a:pPr lvl="0"/>
            <a:r>
              <a:rPr lang="en-US"/>
              <a:t>Short chapter description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a:t>
            </a:r>
            <a:r>
              <a:rPr lang="en-US"/>
              <a:t>.</a:t>
            </a:r>
            <a:endParaRPr lang="en-GB"/>
          </a:p>
        </p:txBody>
      </p:sp>
      <p:sp>
        <p:nvSpPr>
          <p:cNvPr id="5" name="Text Placeholder 4">
            <a:extLst>
              <a:ext uri="{FF2B5EF4-FFF2-40B4-BE49-F238E27FC236}">
                <a16:creationId xmlns:a16="http://schemas.microsoft.com/office/drawing/2014/main" id="{2545FEED-D34C-429E-92B0-734C0A2CAA82}"/>
              </a:ext>
            </a:extLst>
          </p:cNvPr>
          <p:cNvSpPr>
            <a:spLocks noGrp="1"/>
          </p:cNvSpPr>
          <p:nvPr>
            <p:ph type="body" sz="quarter" idx="10" hasCustomPrompt="1"/>
          </p:nvPr>
        </p:nvSpPr>
        <p:spPr>
          <a:xfrm>
            <a:off x="3359696" y="3144837"/>
            <a:ext cx="5781098" cy="476845"/>
          </a:xfrm>
          <a:prstGeom prst="rect">
            <a:avLst/>
          </a:prstGeom>
        </p:spPr>
        <p:txBody>
          <a:bodyPr lIns="0" tIns="0" rIns="0" bIns="0"/>
          <a:lstStyle>
            <a:lvl1pPr marL="0" indent="0">
              <a:buNone/>
              <a:defRPr sz="2400" cap="all" baseline="0">
                <a:solidFill>
                  <a:srgbClr val="00E6E3"/>
                </a:solidFill>
                <a:latin typeface="Ubuntu" panose="020B0504030602030204" pitchFamily="34" charset="0"/>
              </a:defRPr>
            </a:lvl1pPr>
            <a:lvl5pPr>
              <a:defRPr/>
            </a:lvl5pPr>
          </a:lstStyle>
          <a:p>
            <a:pPr lvl="0"/>
            <a:r>
              <a:rPr lang="en-US"/>
              <a:t>SECTION SUBTITLE ALL CAPs</a:t>
            </a:r>
            <a:endParaRPr lang="en-GB"/>
          </a:p>
        </p:txBody>
      </p:sp>
      <p:grpSp>
        <p:nvGrpSpPr>
          <p:cNvPr id="8" name="Group 37">
            <a:extLst>
              <a:ext uri="{FF2B5EF4-FFF2-40B4-BE49-F238E27FC236}">
                <a16:creationId xmlns:a16="http://schemas.microsoft.com/office/drawing/2014/main" id="{A0131EFA-E3CA-4470-968C-AA4EF9936122}"/>
              </a:ext>
              <a:ext uri="{C183D7F6-B498-43B3-948B-1728B52AA6E4}">
                <adec:decorative xmlns:adec="http://schemas.microsoft.com/office/drawing/2017/decorative" val="1"/>
              </a:ext>
            </a:extLst>
          </p:cNvPr>
          <p:cNvGrpSpPr/>
          <p:nvPr userDrawn="1"/>
        </p:nvGrpSpPr>
        <p:grpSpPr>
          <a:xfrm>
            <a:off x="11559747" y="210928"/>
            <a:ext cx="413177" cy="382296"/>
            <a:chOff x="5481638" y="2859088"/>
            <a:chExt cx="1231900" cy="1139825"/>
          </a:xfrm>
          <a:solidFill>
            <a:schemeClr val="bg1"/>
          </a:solidFill>
        </p:grpSpPr>
        <p:sp>
          <p:nvSpPr>
            <p:cNvPr id="10" name="Freeform 320">
              <a:extLst>
                <a:ext uri="{FF2B5EF4-FFF2-40B4-BE49-F238E27FC236}">
                  <a16:creationId xmlns:a16="http://schemas.microsoft.com/office/drawing/2014/main" id="{FE038D48-6B7B-4F99-AD46-1A717A987A80}"/>
                </a:ext>
              </a:extLst>
            </p:cNvPr>
            <p:cNvSpPr>
              <a:spLocks/>
            </p:cNvSpPr>
            <p:nvPr userDrawn="1"/>
          </p:nvSpPr>
          <p:spPr bwMode="auto">
            <a:xfrm>
              <a:off x="5481638" y="2859088"/>
              <a:ext cx="1203325" cy="1041400"/>
            </a:xfrm>
            <a:custGeom>
              <a:avLst/>
              <a:gdLst>
                <a:gd name="T0" fmla="*/ 229 w 281"/>
                <a:gd name="T1" fmla="*/ 105 h 243"/>
                <a:gd name="T2" fmla="*/ 186 w 281"/>
                <a:gd name="T3" fmla="*/ 141 h 243"/>
                <a:gd name="T4" fmla="*/ 154 w 281"/>
                <a:gd name="T5" fmla="*/ 194 h 243"/>
                <a:gd name="T6" fmla="*/ 112 w 281"/>
                <a:gd name="T7" fmla="*/ 233 h 243"/>
                <a:gd name="T8" fmla="*/ 53 w 281"/>
                <a:gd name="T9" fmla="*/ 236 h 243"/>
                <a:gd name="T10" fmla="*/ 0 w 281"/>
                <a:gd name="T11" fmla="*/ 159 h 243"/>
                <a:gd name="T12" fmla="*/ 153 w 281"/>
                <a:gd name="T13" fmla="*/ 0 h 243"/>
                <a:gd name="T14" fmla="*/ 153 w 281"/>
                <a:gd name="T15" fmla="*/ 0 h 243"/>
                <a:gd name="T16" fmla="*/ 160 w 281"/>
                <a:gd name="T17" fmla="*/ 3 h 243"/>
                <a:gd name="T18" fmla="*/ 237 w 281"/>
                <a:gd name="T19" fmla="*/ 51 h 243"/>
                <a:gd name="T20" fmla="*/ 281 w 281"/>
                <a:gd name="T21" fmla="*/ 118 h 243"/>
                <a:gd name="T22" fmla="*/ 229 w 281"/>
                <a:gd name="T23"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43">
                  <a:moveTo>
                    <a:pt x="229" y="105"/>
                  </a:moveTo>
                  <a:cubicBezTo>
                    <a:pt x="210" y="109"/>
                    <a:pt x="196" y="125"/>
                    <a:pt x="186" y="141"/>
                  </a:cubicBezTo>
                  <a:cubicBezTo>
                    <a:pt x="175" y="159"/>
                    <a:pt x="166" y="177"/>
                    <a:pt x="154" y="194"/>
                  </a:cubicBezTo>
                  <a:cubicBezTo>
                    <a:pt x="143" y="211"/>
                    <a:pt x="130" y="225"/>
                    <a:pt x="112" y="233"/>
                  </a:cubicBezTo>
                  <a:cubicBezTo>
                    <a:pt x="93" y="242"/>
                    <a:pt x="72" y="243"/>
                    <a:pt x="53" y="236"/>
                  </a:cubicBezTo>
                  <a:cubicBezTo>
                    <a:pt x="21" y="224"/>
                    <a:pt x="0" y="192"/>
                    <a:pt x="0" y="159"/>
                  </a:cubicBezTo>
                  <a:cubicBezTo>
                    <a:pt x="0" y="72"/>
                    <a:pt x="119" y="42"/>
                    <a:pt x="153" y="0"/>
                  </a:cubicBezTo>
                  <a:cubicBezTo>
                    <a:pt x="153" y="0"/>
                    <a:pt x="153" y="0"/>
                    <a:pt x="153" y="0"/>
                  </a:cubicBezTo>
                  <a:cubicBezTo>
                    <a:pt x="155" y="1"/>
                    <a:pt x="158" y="2"/>
                    <a:pt x="160" y="3"/>
                  </a:cubicBezTo>
                  <a:cubicBezTo>
                    <a:pt x="188" y="15"/>
                    <a:pt x="214" y="30"/>
                    <a:pt x="237" y="51"/>
                  </a:cubicBezTo>
                  <a:cubicBezTo>
                    <a:pt x="258" y="70"/>
                    <a:pt x="273" y="92"/>
                    <a:pt x="281" y="118"/>
                  </a:cubicBezTo>
                  <a:cubicBezTo>
                    <a:pt x="268" y="105"/>
                    <a:pt x="247" y="100"/>
                    <a:pt x="229" y="10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321">
              <a:extLst>
                <a:ext uri="{FF2B5EF4-FFF2-40B4-BE49-F238E27FC236}">
                  <a16:creationId xmlns:a16="http://schemas.microsoft.com/office/drawing/2014/main" id="{8099682C-62AB-45A8-A317-C09E541E1A70}"/>
                </a:ext>
              </a:extLst>
            </p:cNvPr>
            <p:cNvSpPr>
              <a:spLocks/>
            </p:cNvSpPr>
            <p:nvPr userDrawn="1"/>
          </p:nvSpPr>
          <p:spPr bwMode="auto">
            <a:xfrm>
              <a:off x="5910263" y="3343275"/>
              <a:ext cx="803275" cy="655638"/>
            </a:xfrm>
            <a:custGeom>
              <a:avLst/>
              <a:gdLst>
                <a:gd name="T0" fmla="*/ 183 w 188"/>
                <a:gd name="T1" fmla="*/ 61 h 153"/>
                <a:gd name="T2" fmla="*/ 140 w 188"/>
                <a:gd name="T3" fmla="*/ 103 h 153"/>
                <a:gd name="T4" fmla="*/ 79 w 188"/>
                <a:gd name="T5" fmla="*/ 84 h 153"/>
                <a:gd name="T6" fmla="*/ 123 w 188"/>
                <a:gd name="T7" fmla="*/ 124 h 153"/>
                <a:gd name="T8" fmla="*/ 65 w 188"/>
                <a:gd name="T9" fmla="*/ 149 h 153"/>
                <a:gd name="T10" fmla="*/ 31 w 188"/>
                <a:gd name="T11" fmla="*/ 152 h 153"/>
                <a:gd name="T12" fmla="*/ 0 w 188"/>
                <a:gd name="T13" fmla="*/ 144 h 153"/>
                <a:gd name="T14" fmla="*/ 48 w 188"/>
                <a:gd name="T15" fmla="*/ 114 h 153"/>
                <a:gd name="T16" fmla="*/ 77 w 188"/>
                <a:gd name="T17" fmla="*/ 72 h 153"/>
                <a:gd name="T18" fmla="*/ 103 w 188"/>
                <a:gd name="T19" fmla="*/ 25 h 153"/>
                <a:gd name="T20" fmla="*/ 140 w 188"/>
                <a:gd name="T21" fmla="*/ 1 h 153"/>
                <a:gd name="T22" fmla="*/ 182 w 188"/>
                <a:gd name="T23" fmla="*/ 22 h 153"/>
                <a:gd name="T24" fmla="*/ 183 w 188"/>
                <a:gd name="T25" fmla="*/ 6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53">
                  <a:moveTo>
                    <a:pt x="183" y="61"/>
                  </a:moveTo>
                  <a:cubicBezTo>
                    <a:pt x="177" y="81"/>
                    <a:pt x="160" y="97"/>
                    <a:pt x="140" y="103"/>
                  </a:cubicBezTo>
                  <a:cubicBezTo>
                    <a:pt x="117" y="109"/>
                    <a:pt x="94" y="102"/>
                    <a:pt x="79" y="84"/>
                  </a:cubicBezTo>
                  <a:cubicBezTo>
                    <a:pt x="80" y="108"/>
                    <a:pt x="99" y="124"/>
                    <a:pt x="123" y="124"/>
                  </a:cubicBezTo>
                  <a:cubicBezTo>
                    <a:pt x="108" y="139"/>
                    <a:pt x="86" y="146"/>
                    <a:pt x="65" y="149"/>
                  </a:cubicBezTo>
                  <a:cubicBezTo>
                    <a:pt x="54" y="151"/>
                    <a:pt x="42" y="153"/>
                    <a:pt x="31" y="152"/>
                  </a:cubicBezTo>
                  <a:cubicBezTo>
                    <a:pt x="21" y="152"/>
                    <a:pt x="9" y="150"/>
                    <a:pt x="0" y="144"/>
                  </a:cubicBezTo>
                  <a:cubicBezTo>
                    <a:pt x="19" y="139"/>
                    <a:pt x="35" y="128"/>
                    <a:pt x="48" y="114"/>
                  </a:cubicBezTo>
                  <a:cubicBezTo>
                    <a:pt x="60" y="101"/>
                    <a:pt x="69" y="87"/>
                    <a:pt x="77" y="72"/>
                  </a:cubicBezTo>
                  <a:cubicBezTo>
                    <a:pt x="85" y="56"/>
                    <a:pt x="92" y="39"/>
                    <a:pt x="103" y="25"/>
                  </a:cubicBezTo>
                  <a:cubicBezTo>
                    <a:pt x="112" y="12"/>
                    <a:pt x="124" y="2"/>
                    <a:pt x="140" y="1"/>
                  </a:cubicBezTo>
                  <a:cubicBezTo>
                    <a:pt x="157" y="0"/>
                    <a:pt x="174" y="7"/>
                    <a:pt x="182" y="22"/>
                  </a:cubicBezTo>
                  <a:cubicBezTo>
                    <a:pt x="188" y="35"/>
                    <a:pt x="187" y="48"/>
                    <a:pt x="183" y="61"/>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17659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1"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500"/>
                                        <p:tgtEl>
                                          <p:spTgt spid="13"/>
                                        </p:tgtEl>
                                      </p:cBhvr>
                                    </p:animEffect>
                                  </p:childTnLst>
                                </p:cTn>
                              </p:par>
                              <p:par>
                                <p:cTn id="11" presetID="63" presetClass="path" presetSubtype="0" decel="100000" fill="hold" grpId="0" nodeType="withEffect">
                                  <p:stCondLst>
                                    <p:cond delay="1000"/>
                                  </p:stCondLst>
                                  <p:childTnLst>
                                    <p:animMotion origin="layout" path="M -0.05938 0 L 4.16667E-6 0 " pathEditMode="relative" rAng="0" ptsTypes="AA">
                                      <p:cBhvr>
                                        <p:cTn id="12" dur="1500" fill="hold"/>
                                        <p:tgtEl>
                                          <p:spTgt spid="13"/>
                                        </p:tgtEl>
                                        <p:attrNameLst>
                                          <p:attrName>ppt_x</p:attrName>
                                          <p:attrName>ppt_y</p:attrName>
                                        </p:attrNameLst>
                                      </p:cBhvr>
                                      <p:rCtr x="2969" y="0"/>
                                    </p:animMotion>
                                  </p:childTnLst>
                                </p:cTn>
                              </p:par>
                              <p:par>
                                <p:cTn id="13" presetID="10" presetClass="entr" presetSubtype="0" fill="hold" grpId="0" nodeType="withEffect">
                                  <p:stCondLst>
                                    <p:cond delay="2500"/>
                                  </p:stCondLst>
                                  <p:iterate type="wd">
                                    <p:tmPct val="16667"/>
                                  </p:iterate>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4" presetClass="path" presetSubtype="0" decel="100000" fill="hold" grpId="1" nodeType="withEffect">
                                  <p:stCondLst>
                                    <p:cond delay="2500"/>
                                  </p:stCondLst>
                                  <p:iterate type="wd">
                                    <p:tmPct val="16667"/>
                                  </p:iterate>
                                  <p:childTnLst>
                                    <p:animMotion origin="layout" path="M -4.16667E-6 0.02616 L -4.16667E-6 -4.81481E-6 " pathEditMode="relative" rAng="0" ptsTypes="AA">
                                      <p:cBhvr>
                                        <p:cTn id="17" dur="500" fill="hold"/>
                                        <p:tgtEl>
                                          <p:spTgt spid="5"/>
                                        </p:tgtEl>
                                        <p:attrNameLst>
                                          <p:attrName>ppt_x</p:attrName>
                                          <p:attrName>ppt_y</p:attrName>
                                        </p:attrNameLst>
                                      </p:cBhvr>
                                      <p:rCtr x="0" y="-1319"/>
                                    </p:animMotion>
                                  </p:childTnLst>
                                </p:cTn>
                              </p:par>
                              <p:par>
                                <p:cTn id="18" presetID="10" presetClass="entr" presetSubtype="0" fill="hold" grpId="0" nodeType="withEffect">
                                  <p:stCondLst>
                                    <p:cond delay="340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750"/>
                                        <p:tgtEl>
                                          <p:spTgt spid="9">
                                            <p:txEl>
                                              <p:pRg st="0" end="0"/>
                                            </p:txEl>
                                          </p:spTgt>
                                        </p:tgtEl>
                                      </p:cBhvr>
                                    </p:animEffect>
                                  </p:childTnLst>
                                </p:cTn>
                              </p:par>
                              <p:par>
                                <p:cTn id="21" presetID="10" presetClass="entr" presetSubtype="0" fill="hold" nodeType="withEffect">
                                  <p:stCondLst>
                                    <p:cond delay="2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150"/>
                                        <p:tgtEl>
                                          <p:spTgt spid="16"/>
                                        </p:tgtEl>
                                      </p:cBhvr>
                                    </p:animEffect>
                                  </p:childTnLst>
                                </p:cTn>
                              </p:par>
                              <p:par>
                                <p:cTn id="24" presetID="6" presetClass="emph" presetSubtype="0" fill="hold" nodeType="withEffect">
                                  <p:stCondLst>
                                    <p:cond delay="0"/>
                                  </p:stCondLst>
                                  <p:childTnLst>
                                    <p:animScale>
                                      <p:cBhvr>
                                        <p:cTn id="25" dur="150" fill="hold"/>
                                        <p:tgtEl>
                                          <p:spTgt spid="16"/>
                                        </p:tgtEl>
                                      </p:cBhvr>
                                      <p:by x="110000" y="110000"/>
                                    </p:animScale>
                                  </p:childTnLst>
                                </p:cTn>
                              </p:par>
                              <p:par>
                                <p:cTn id="26" presetID="6" presetClass="emph" presetSubtype="0" decel="100000" fill="hold" nodeType="withEffect">
                                  <p:stCondLst>
                                    <p:cond delay="200"/>
                                  </p:stCondLst>
                                  <p:childTnLst>
                                    <p:animScale>
                                      <p:cBhvr>
                                        <p:cTn id="27" dur="3450" fill="hold"/>
                                        <p:tgtEl>
                                          <p:spTgt spid="16"/>
                                        </p:tgtEl>
                                      </p:cBhvr>
                                      <p:by x="90990" y="9099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9" grpId="0" build="p">
        <p:tmplLst>
          <p:tmpl lvl="1">
            <p:tnLst>
              <p:par>
                <p:cTn presetID="10" presetClass="entr" presetSubtype="0" fill="hold" nodeType="withEffect">
                  <p:stCondLst>
                    <p:cond delay="34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5" grpId="0">
        <p:tmplLst>
          <p:tmpl>
            <p:tnLst>
              <p:par>
                <p:cTn presetID="10" presetClass="entr" presetSubtype="0" fill="hold" nodeType="withEffect">
                  <p:stCondLst>
                    <p:cond delay="2500"/>
                  </p:stCondLst>
                  <p:iterate type="wd">
                    <p:tmPct val="16667"/>
                  </p:iterate>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4" presetClass="path" presetSubtype="0" decel="100000" fill="hold" nodeType="withEffect">
                  <p:stCondLst>
                    <p:cond delay="2500"/>
                  </p:stCondLst>
                  <p:iterate type="wd">
                    <p:tmPct val="16667"/>
                  </p:iterate>
                  <p:childTnLst>
                    <p:animMotion origin="layout" path="M -4.16667E-6 0.02616 L -4.16667E-6 -4.81481E-6 " pathEditMode="relative" rAng="0" ptsTypes="AA">
                      <p:cBhvr>
                        <p:cTn dur="500" fill="hold"/>
                        <p:tgtEl>
                          <p:spTgt spid="5"/>
                        </p:tgtEl>
                        <p:attrNameLst>
                          <p:attrName>ppt_x</p:attrName>
                          <p:attrName>ppt_y</p:attrName>
                        </p:attrNameLst>
                      </p:cBhvr>
                      <p:rCtr x="0" y="-1319"/>
                    </p:animMotion>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Final Slide 1">
    <p:bg>
      <p:bgPr>
        <a:solidFill>
          <a:srgbClr val="272936"/>
        </a:solidFill>
        <a:effectLst/>
      </p:bgPr>
    </p:bg>
    <p:spTree>
      <p:nvGrpSpPr>
        <p:cNvPr id="1" name=""/>
        <p:cNvGrpSpPr/>
        <p:nvPr/>
      </p:nvGrpSpPr>
      <p:grpSpPr>
        <a:xfrm>
          <a:off x="0" y="0"/>
          <a:ext cx="0" cy="0"/>
          <a:chOff x="0" y="0"/>
          <a:chExt cx="0" cy="0"/>
        </a:xfrm>
      </p:grpSpPr>
      <p:pic>
        <p:nvPicPr>
          <p:cNvPr id="17" name="Picture 2" descr="D:\My Work\Template\Icons\Social Media\LinkedIN.png">
            <a:hlinkClick r:id="rId2"/>
          </p:cNvPr>
          <p:cNvPicPr>
            <a:picLocks noChangeAspect="1" noChangeArrowheads="1"/>
          </p:cNvPicPr>
          <p:nvPr/>
        </p:nvPicPr>
        <p:blipFill>
          <a:blip r:embed="rId3" cstate="print"/>
          <a:srcRect/>
          <a:stretch>
            <a:fillRect/>
          </a:stretch>
        </p:blipFill>
        <p:spPr bwMode="auto">
          <a:xfrm>
            <a:off x="810097" y="4968013"/>
            <a:ext cx="333195" cy="333195"/>
          </a:xfrm>
          <a:prstGeom prst="rect">
            <a:avLst/>
          </a:prstGeom>
          <a:noFill/>
        </p:spPr>
      </p:pic>
      <p:pic>
        <p:nvPicPr>
          <p:cNvPr id="18" name="Picture 4" descr="D:\My Work\Template\Icons\Social Media\SlideShare.png">
            <a:hlinkClick r:id="rId4"/>
          </p:cNvPr>
          <p:cNvPicPr>
            <a:picLocks noChangeAspect="1" noChangeArrowheads="1"/>
          </p:cNvPicPr>
          <p:nvPr/>
        </p:nvPicPr>
        <p:blipFill>
          <a:blip r:embed="rId5" cstate="print"/>
          <a:srcRect/>
          <a:stretch>
            <a:fillRect/>
          </a:stretch>
        </p:blipFill>
        <p:spPr bwMode="auto">
          <a:xfrm>
            <a:off x="1193474" y="4968013"/>
            <a:ext cx="333195" cy="333195"/>
          </a:xfrm>
          <a:prstGeom prst="rect">
            <a:avLst/>
          </a:prstGeom>
          <a:noFill/>
        </p:spPr>
      </p:pic>
      <p:pic>
        <p:nvPicPr>
          <p:cNvPr id="19" name="Picture 5" descr="D:\My Work\Template\Icons\Social Media\Twitter.png">
            <a:hlinkClick r:id="rId6"/>
          </p:cNvPr>
          <p:cNvPicPr>
            <a:picLocks noChangeAspect="1" noChangeArrowheads="1"/>
          </p:cNvPicPr>
          <p:nvPr/>
        </p:nvPicPr>
        <p:blipFill>
          <a:blip r:embed="rId7" cstate="print"/>
          <a:srcRect/>
          <a:stretch>
            <a:fillRect/>
          </a:stretch>
        </p:blipFill>
        <p:spPr bwMode="auto">
          <a:xfrm>
            <a:off x="1576851" y="4968013"/>
            <a:ext cx="333195" cy="333195"/>
          </a:xfrm>
          <a:prstGeom prst="rect">
            <a:avLst/>
          </a:prstGeom>
          <a:noFill/>
        </p:spPr>
      </p:pic>
      <p:pic>
        <p:nvPicPr>
          <p:cNvPr id="20" name="Picture 6" descr="D:\My Work\Template\Icons\Social Media\YouTube.png">
            <a:hlinkClick r:id="rId8"/>
          </p:cNvPr>
          <p:cNvPicPr>
            <a:picLocks noChangeAspect="1" noChangeArrowheads="1"/>
          </p:cNvPicPr>
          <p:nvPr/>
        </p:nvPicPr>
        <p:blipFill>
          <a:blip r:embed="rId9" cstate="print"/>
          <a:srcRect/>
          <a:stretch>
            <a:fillRect/>
          </a:stretch>
        </p:blipFill>
        <p:spPr bwMode="auto">
          <a:xfrm>
            <a:off x="1960227" y="4968013"/>
            <a:ext cx="333195" cy="333195"/>
          </a:xfrm>
          <a:prstGeom prst="rect">
            <a:avLst/>
          </a:prstGeom>
          <a:noFill/>
        </p:spPr>
      </p:pic>
      <p:pic>
        <p:nvPicPr>
          <p:cNvPr id="21" name="Picture 7" descr="D:\My Work\Template\Icons\Social Media\Facebook.png">
            <a:hlinkClick r:id="rId10"/>
          </p:cNvPr>
          <p:cNvPicPr>
            <a:picLocks noChangeAspect="1" noChangeArrowheads="1"/>
          </p:cNvPicPr>
          <p:nvPr/>
        </p:nvPicPr>
        <p:blipFill>
          <a:blip r:embed="rId11" cstate="print"/>
          <a:srcRect/>
          <a:stretch>
            <a:fillRect/>
          </a:stretch>
        </p:blipFill>
        <p:spPr bwMode="auto">
          <a:xfrm>
            <a:off x="426720"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a:spcAft>
                <a:spcPts val="600"/>
              </a:spcAft>
            </a:pPr>
            <a:r>
              <a:rPr lang="en-US" sz="700" noProof="0">
                <a:solidFill>
                  <a:schemeClr val="bg1"/>
                </a:solidFill>
                <a:latin typeface="Ubuntu" panose="020B0504030602030204" pitchFamily="34" charset="0"/>
                <a:cs typeface="Arial"/>
              </a:rPr>
              <a:t>Copyright © 2021 Capgemini. All rights reserved.</a:t>
            </a:r>
          </a:p>
        </p:txBody>
      </p:sp>
      <p:pic>
        <p:nvPicPr>
          <p:cNvPr id="28" name="Image 27">
            <a:extLst>
              <a:ext uri="{FF2B5EF4-FFF2-40B4-BE49-F238E27FC236}">
                <a16:creationId xmlns:a16="http://schemas.microsoft.com/office/drawing/2014/main" id="{CFD4BD67-7A96-4F02-AD8B-7157189FD651}"/>
              </a:ext>
            </a:extLst>
          </p:cNvPr>
          <p:cNvPicPr>
            <a:picLocks noChangeAspect="1"/>
          </p:cNvPicPr>
          <p:nvPr/>
        </p:nvPicPr>
        <p:blipFill rotWithShape="1">
          <a:blip r:embed="rId12">
            <a:extLst>
              <a:ext uri="{28A0092B-C50C-407E-A947-70E740481C1C}">
                <a14:useLocalDpi xmlns:a14="http://schemas.microsoft.com/office/drawing/2010/main" val="0"/>
              </a:ext>
            </a:extLst>
          </a:blip>
          <a:srcRect l="6804" t="21979" r="11456" b="23098"/>
          <a:stretch/>
        </p:blipFill>
        <p:spPr>
          <a:xfrm rot="1808368" flipV="1">
            <a:off x="4394821" y="417955"/>
            <a:ext cx="8667942" cy="4117924"/>
          </a:xfrm>
          <a:prstGeom prst="rect">
            <a:avLst/>
          </a:prstGeom>
        </p:spPr>
      </p:pic>
      <p:pic>
        <p:nvPicPr>
          <p:cNvPr id="22" name="Graphic 21">
            <a:extLst>
              <a:ext uri="{FF2B5EF4-FFF2-40B4-BE49-F238E27FC236}">
                <a16:creationId xmlns:a16="http://schemas.microsoft.com/office/drawing/2014/main" id="{87C241BA-1CF8-46FC-BDFB-FE16C11962BA}"/>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51384" y="642523"/>
            <a:ext cx="4200525" cy="962025"/>
          </a:xfrm>
          <a:prstGeom prst="rect">
            <a:avLst/>
          </a:prstGeom>
        </p:spPr>
      </p:pic>
    </p:spTree>
    <p:extLst>
      <p:ext uri="{BB962C8B-B14F-4D97-AF65-F5344CB8AC3E}">
        <p14:creationId xmlns:p14="http://schemas.microsoft.com/office/powerpoint/2010/main" val="229348147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3_Final Slide 2">
    <p:bg>
      <p:bgPr>
        <a:solidFill>
          <a:srgbClr val="272936"/>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489A022-D524-4B27-A5EC-7E24500CC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14" y="1295400"/>
            <a:ext cx="9702386" cy="6043284"/>
          </a:xfrm>
          <a:prstGeom prst="rect">
            <a:avLst/>
          </a:prstGeom>
        </p:spPr>
      </p:pic>
      <p:sp>
        <p:nvSpPr>
          <p:cNvPr id="57" name="Rectangle 56"/>
          <p:cNvSpPr/>
          <p:nvPr/>
        </p:nvSpPr>
        <p:spPr>
          <a:xfrm>
            <a:off x="426720" y="5840235"/>
            <a:ext cx="3221008" cy="400110"/>
          </a:xfrm>
          <a:prstGeom prst="rect">
            <a:avLst/>
          </a:prstGeom>
        </p:spPr>
        <p:txBody>
          <a:bodyPr wrap="square" lIns="0" tIns="0" rIns="0" bIns="0" anchor="b" anchorCtr="0">
            <a:spAutoFit/>
          </a:bodyPr>
          <a:lstStyle/>
          <a:p>
            <a:pPr lvl="0">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lvl="0">
              <a:spcAft>
                <a:spcPts val="600"/>
              </a:spcAft>
            </a:pPr>
            <a:r>
              <a:rPr lang="en-US" sz="700" noProof="0">
                <a:solidFill>
                  <a:schemeClr val="bg1"/>
                </a:solidFill>
                <a:latin typeface="Ubuntu" panose="020B0504030602030204" pitchFamily="34" charset="0"/>
                <a:cs typeface="Arial"/>
              </a:rPr>
              <a:t>Copyright © 2021 Capgemini. All rights reserved.</a:t>
            </a:r>
          </a:p>
        </p:txBody>
      </p:sp>
      <p:pic>
        <p:nvPicPr>
          <p:cNvPr id="17" name="Picture 2" descr="D:\My Work\Template\Icons\Social Media\LinkedIN.png">
            <a:hlinkClick r:id="rId3"/>
            <a:extLst>
              <a:ext uri="{FF2B5EF4-FFF2-40B4-BE49-F238E27FC236}">
                <a16:creationId xmlns:a16="http://schemas.microsoft.com/office/drawing/2014/main" id="{F6DF1D6E-8462-43E1-AFC5-8A5C855024F4}"/>
              </a:ext>
            </a:extLst>
          </p:cNvPr>
          <p:cNvPicPr>
            <a:picLocks noChangeAspect="1" noChangeArrowheads="1"/>
          </p:cNvPicPr>
          <p:nvPr/>
        </p:nvPicPr>
        <p:blipFill>
          <a:blip r:embed="rId4" cstate="print"/>
          <a:srcRect/>
          <a:stretch>
            <a:fillRect/>
          </a:stretch>
        </p:blipFill>
        <p:spPr bwMode="auto">
          <a:xfrm>
            <a:off x="810097" y="5328053"/>
            <a:ext cx="333195" cy="333195"/>
          </a:xfrm>
          <a:prstGeom prst="rect">
            <a:avLst/>
          </a:prstGeom>
          <a:noFill/>
        </p:spPr>
      </p:pic>
      <p:pic>
        <p:nvPicPr>
          <p:cNvPr id="19" name="Picture 4" descr="D:\My Work\Template\Icons\Social Media\SlideShare.png">
            <a:hlinkClick r:id="rId5"/>
            <a:extLst>
              <a:ext uri="{FF2B5EF4-FFF2-40B4-BE49-F238E27FC236}">
                <a16:creationId xmlns:a16="http://schemas.microsoft.com/office/drawing/2014/main" id="{DA74C6D2-FFE3-4CE8-B52D-0A33097AEEAF}"/>
              </a:ext>
            </a:extLst>
          </p:cNvPr>
          <p:cNvPicPr>
            <a:picLocks noChangeAspect="1" noChangeArrowheads="1"/>
          </p:cNvPicPr>
          <p:nvPr/>
        </p:nvPicPr>
        <p:blipFill>
          <a:blip r:embed="rId6" cstate="print"/>
          <a:srcRect/>
          <a:stretch>
            <a:fillRect/>
          </a:stretch>
        </p:blipFill>
        <p:spPr bwMode="auto">
          <a:xfrm>
            <a:off x="1193474" y="5328053"/>
            <a:ext cx="333195" cy="333195"/>
          </a:xfrm>
          <a:prstGeom prst="rect">
            <a:avLst/>
          </a:prstGeom>
          <a:noFill/>
        </p:spPr>
      </p:pic>
      <p:pic>
        <p:nvPicPr>
          <p:cNvPr id="20" name="Picture 5" descr="D:\My Work\Template\Icons\Social Media\Twitter.png">
            <a:hlinkClick r:id="rId7"/>
            <a:extLst>
              <a:ext uri="{FF2B5EF4-FFF2-40B4-BE49-F238E27FC236}">
                <a16:creationId xmlns:a16="http://schemas.microsoft.com/office/drawing/2014/main" id="{14E10122-92A2-4535-9737-8C1BE0EE0AEC}"/>
              </a:ext>
            </a:extLst>
          </p:cNvPr>
          <p:cNvPicPr>
            <a:picLocks noChangeAspect="1" noChangeArrowheads="1"/>
          </p:cNvPicPr>
          <p:nvPr/>
        </p:nvPicPr>
        <p:blipFill>
          <a:blip r:embed="rId8" cstate="print"/>
          <a:srcRect/>
          <a:stretch>
            <a:fillRect/>
          </a:stretch>
        </p:blipFill>
        <p:spPr bwMode="auto">
          <a:xfrm>
            <a:off x="1576851" y="5328053"/>
            <a:ext cx="333195" cy="333195"/>
          </a:xfrm>
          <a:prstGeom prst="rect">
            <a:avLst/>
          </a:prstGeom>
          <a:noFill/>
        </p:spPr>
      </p:pic>
      <p:pic>
        <p:nvPicPr>
          <p:cNvPr id="21" name="Picture 6" descr="D:\My Work\Template\Icons\Social Media\YouTube.png">
            <a:hlinkClick r:id="rId9"/>
            <a:extLst>
              <a:ext uri="{FF2B5EF4-FFF2-40B4-BE49-F238E27FC236}">
                <a16:creationId xmlns:a16="http://schemas.microsoft.com/office/drawing/2014/main" id="{BA6EF96A-02CA-41A1-9095-358FE7486671}"/>
              </a:ext>
            </a:extLst>
          </p:cNvPr>
          <p:cNvPicPr>
            <a:picLocks noChangeAspect="1" noChangeArrowheads="1"/>
          </p:cNvPicPr>
          <p:nvPr userDrawn="1"/>
        </p:nvPicPr>
        <p:blipFill>
          <a:blip r:embed="rId10" cstate="print"/>
          <a:srcRect/>
          <a:stretch>
            <a:fillRect/>
          </a:stretch>
        </p:blipFill>
        <p:spPr bwMode="auto">
          <a:xfrm>
            <a:off x="1960227" y="5328053"/>
            <a:ext cx="333195" cy="333195"/>
          </a:xfrm>
          <a:prstGeom prst="rect">
            <a:avLst/>
          </a:prstGeom>
          <a:noFill/>
        </p:spPr>
      </p:pic>
      <p:pic>
        <p:nvPicPr>
          <p:cNvPr id="22" name="Picture 7" descr="D:\My Work\Template\Icons\Social Media\Facebook.png">
            <a:hlinkClick r:id="rId11"/>
            <a:extLst>
              <a:ext uri="{FF2B5EF4-FFF2-40B4-BE49-F238E27FC236}">
                <a16:creationId xmlns:a16="http://schemas.microsoft.com/office/drawing/2014/main" id="{BCC76D32-C587-45AA-A26C-ED5B038C867B}"/>
              </a:ext>
            </a:extLst>
          </p:cNvPr>
          <p:cNvPicPr>
            <a:picLocks noChangeAspect="1" noChangeArrowheads="1"/>
          </p:cNvPicPr>
          <p:nvPr/>
        </p:nvPicPr>
        <p:blipFill>
          <a:blip r:embed="rId12" cstate="print"/>
          <a:srcRect/>
          <a:stretch>
            <a:fillRect/>
          </a:stretch>
        </p:blipFill>
        <p:spPr bwMode="auto">
          <a:xfrm>
            <a:off x="426720" y="5328053"/>
            <a:ext cx="333195" cy="333195"/>
          </a:xfrm>
          <a:prstGeom prst="rect">
            <a:avLst/>
          </a:prstGeom>
          <a:noFill/>
        </p:spPr>
      </p:pic>
      <p:pic>
        <p:nvPicPr>
          <p:cNvPr id="25" name="Graphic 24">
            <a:extLst>
              <a:ext uri="{FF2B5EF4-FFF2-40B4-BE49-F238E27FC236}">
                <a16:creationId xmlns:a16="http://schemas.microsoft.com/office/drawing/2014/main" id="{A93746CB-8F5F-4B1D-978B-056949B18A0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368083" y="5376781"/>
            <a:ext cx="4200525" cy="962025"/>
          </a:xfrm>
          <a:prstGeom prst="rect">
            <a:avLst/>
          </a:prstGeom>
        </p:spPr>
      </p:pic>
    </p:spTree>
    <p:extLst>
      <p:ext uri="{BB962C8B-B14F-4D97-AF65-F5344CB8AC3E}">
        <p14:creationId xmlns:p14="http://schemas.microsoft.com/office/powerpoint/2010/main" val="1900783958"/>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ext Placeholder 25">
            <a:extLst>
              <a:ext uri="{FF2B5EF4-FFF2-40B4-BE49-F238E27FC236}">
                <a16:creationId xmlns:a16="http://schemas.microsoft.com/office/drawing/2014/main" id="{816EBCB1-EDB7-8547-BA8B-450ADBE157E6}"/>
              </a:ext>
            </a:extLst>
          </p:cNvPr>
          <p:cNvSpPr>
            <a:spLocks noGrp="1"/>
          </p:cNvSpPr>
          <p:nvPr>
            <p:ph type="body" sz="quarter" idx="10" hasCustomPrompt="1"/>
          </p:nvPr>
        </p:nvSpPr>
        <p:spPr>
          <a:xfrm>
            <a:off x="393038" y="778052"/>
            <a:ext cx="3074987" cy="194301"/>
          </a:xfrm>
        </p:spPr>
        <p:txBody>
          <a:bodyPr>
            <a:normAutofit/>
          </a:bodyPr>
          <a:lstStyle>
            <a:lvl1pPr>
              <a:defRPr sz="1200"/>
            </a:lvl1pPr>
          </a:lstStyle>
          <a:p>
            <a:pPr lvl="0"/>
            <a:r>
              <a:rPr lang="en-GB"/>
              <a:t>CLICK TO EDIT</a:t>
            </a:r>
            <a:endParaRPr lang="en-PL"/>
          </a:p>
        </p:txBody>
      </p:sp>
      <p:sp>
        <p:nvSpPr>
          <p:cNvPr id="8" name="Text Placeholder 7">
            <a:extLst>
              <a:ext uri="{FF2B5EF4-FFF2-40B4-BE49-F238E27FC236}">
                <a16:creationId xmlns:a16="http://schemas.microsoft.com/office/drawing/2014/main" id="{5ED334F2-B89C-B941-B78E-BBCBB9E65D9E}"/>
              </a:ext>
            </a:extLst>
          </p:cNvPr>
          <p:cNvSpPr>
            <a:spLocks noGrp="1"/>
          </p:cNvSpPr>
          <p:nvPr>
            <p:ph type="body" sz="quarter" idx="11" hasCustomPrompt="1"/>
          </p:nvPr>
        </p:nvSpPr>
        <p:spPr>
          <a:xfrm>
            <a:off x="404813" y="1125538"/>
            <a:ext cx="4538662" cy="1897062"/>
          </a:xfrm>
        </p:spPr>
        <p:txBody>
          <a:bodyPr>
            <a:noAutofit/>
          </a:bodyPr>
          <a:lstStyle>
            <a:lvl1pPr>
              <a:lnSpc>
                <a:spcPct val="70000"/>
              </a:lnSpc>
              <a:spcAft>
                <a:spcPts val="0"/>
              </a:spcAft>
              <a:defRPr kumimoji="0" lang="en-GB" sz="3600" b="0" i="0" u="none" strike="noStrike" kern="1200" cap="none" spc="0" normalizeH="0" baseline="0">
                <a:ln>
                  <a:noFill/>
                </a:ln>
                <a:solidFill>
                  <a:srgbClr val="0070AD"/>
                </a:solidFill>
                <a:effectLst/>
                <a:uLnTx/>
                <a:uFillTx/>
                <a:latin typeface="+mj-lt"/>
                <a:ea typeface="+mn-ea"/>
                <a:cs typeface="+mn-cs"/>
              </a:defRPr>
            </a:lvl1pPr>
          </a:lstStyle>
          <a:p>
            <a:pPr lvl="0"/>
            <a:r>
              <a:rPr lang="en-GB"/>
              <a:t>CLICK TO EDIT MASTER TEXT STYLES</a:t>
            </a:r>
          </a:p>
        </p:txBody>
      </p:sp>
    </p:spTree>
    <p:extLst>
      <p:ext uri="{BB962C8B-B14F-4D97-AF65-F5344CB8AC3E}">
        <p14:creationId xmlns:p14="http://schemas.microsoft.com/office/powerpoint/2010/main" val="121360977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Large title">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57200" y="4958425"/>
            <a:ext cx="11277600" cy="822325"/>
          </a:xfrm>
        </p:spPr>
        <p:txBody>
          <a:bodyPr lIns="36000" tIns="144000">
            <a:normAutofit/>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6">
            <a:extLst>
              <a:ext uri="{FF2B5EF4-FFF2-40B4-BE49-F238E27FC236}">
                <a16:creationId xmlns:a16="http://schemas.microsoft.com/office/drawing/2014/main" id="{79EA84EC-0E0C-41F6-8286-BC5A87DC6C7B}"/>
              </a:ext>
            </a:extLst>
          </p:cNvPr>
          <p:cNvSpPr>
            <a:spLocks noGrp="1"/>
          </p:cNvSpPr>
          <p:nvPr>
            <p:ph type="body" sz="quarter" idx="10" hasCustomPrompt="1"/>
          </p:nvPr>
        </p:nvSpPr>
        <p:spPr>
          <a:xfrm>
            <a:off x="457200" y="2135545"/>
            <a:ext cx="11277600" cy="2585323"/>
          </a:xfrm>
        </p:spPr>
        <p:txBody>
          <a:bodyPr anchor="ctr" anchorCtr="0">
            <a:spAutoFit/>
          </a:bodyPr>
          <a:lstStyle>
            <a:lvl1pPr marL="0" indent="0" algn="l">
              <a:lnSpc>
                <a:spcPct val="70000"/>
              </a:lnSpc>
              <a:spcAft>
                <a:spcPts val="0"/>
              </a:spcAft>
              <a:buFontTx/>
              <a:buNone/>
              <a:defRPr sz="8000" b="1"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grpSp>
        <p:nvGrpSpPr>
          <p:cNvPr id="6" name="Group 5">
            <a:extLst>
              <a:ext uri="{FF2B5EF4-FFF2-40B4-BE49-F238E27FC236}">
                <a16:creationId xmlns:a16="http://schemas.microsoft.com/office/drawing/2014/main" id="{53E1ECB5-DB51-4283-B8B9-FBB99B30DDDA}"/>
              </a:ext>
            </a:extLst>
          </p:cNvPr>
          <p:cNvGrpSpPr>
            <a:grpSpLocks noChangeAspect="1"/>
          </p:cNvGrpSpPr>
          <p:nvPr userDrawn="1"/>
        </p:nvGrpSpPr>
        <p:grpSpPr>
          <a:xfrm>
            <a:off x="516023" y="622911"/>
            <a:ext cx="2231297" cy="501650"/>
            <a:chOff x="9550400" y="612775"/>
            <a:chExt cx="2231297" cy="501650"/>
          </a:xfrm>
        </p:grpSpPr>
        <p:sp>
          <p:nvSpPr>
            <p:cNvPr id="8" name="Freeform: Shape 7">
              <a:extLst>
                <a:ext uri="{FF2B5EF4-FFF2-40B4-BE49-F238E27FC236}">
                  <a16:creationId xmlns:a16="http://schemas.microsoft.com/office/drawing/2014/main" id="{648307B4-0823-4CCD-9A0B-FC8313B6A1CE}"/>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0EF37526-68C2-4CC7-BFA8-D9A1ECDD5F86}"/>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0" name="Freeform: Shape 9">
              <a:extLst>
                <a:ext uri="{FF2B5EF4-FFF2-40B4-BE49-F238E27FC236}">
                  <a16:creationId xmlns:a16="http://schemas.microsoft.com/office/drawing/2014/main" id="{031D688A-C2B9-40DF-8BDB-7397CB9DF4C1}"/>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808CDC8B-4E52-45D7-922E-07333CE529A6}"/>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8515A298-0196-4231-B123-8DDB35B79DA6}"/>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1559631112"/>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and full screen image">
    <p:bg>
      <p:bgPr>
        <a:solidFill>
          <a:schemeClr val="accent4"/>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E832AC1-21AF-4DAD-A220-3541D7B3D0D5}"/>
              </a:ext>
            </a:extLst>
          </p:cNvPr>
          <p:cNvSpPr>
            <a:spLocks noGrp="1"/>
          </p:cNvSpPr>
          <p:nvPr>
            <p:ph type="pic" sz="quarter" idx="10" hasCustomPrompt="1"/>
          </p:nvPr>
        </p:nvSpPr>
        <p:spPr>
          <a:xfrm>
            <a:off x="0" y="0"/>
            <a:ext cx="12192000" cy="6858000"/>
          </a:xfrm>
          <a:custGeom>
            <a:avLst/>
            <a:gdLst>
              <a:gd name="connsiteX0" fmla="*/ 11786547 w 12192000"/>
              <a:gd name="connsiteY0" fmla="*/ 205058 h 6858000"/>
              <a:gd name="connsiteX1" fmla="*/ 11562163 w 12192000"/>
              <a:gd name="connsiteY1" fmla="*/ 436971 h 6858000"/>
              <a:gd name="connsiteX2" fmla="*/ 11639891 w 12192000"/>
              <a:gd name="connsiteY2" fmla="*/ 551459 h 6858000"/>
              <a:gd name="connsiteX3" fmla="*/ 11719085 w 12192000"/>
              <a:gd name="connsiteY3" fmla="*/ 552927 h 6858000"/>
              <a:gd name="connsiteX4" fmla="*/ 11751166 w 12192000"/>
              <a:gd name="connsiteY4" fmla="*/ 536965 h 6858000"/>
              <a:gd name="connsiteX5" fmla="*/ 11777548 w 12192000"/>
              <a:gd name="connsiteY5" fmla="*/ 513474 h 6858000"/>
              <a:gd name="connsiteX6" fmla="*/ 11770504 w 12192000"/>
              <a:gd name="connsiteY6" fmla="*/ 536398 h 6858000"/>
              <a:gd name="connsiteX7" fmla="*/ 11705703 w 12192000"/>
              <a:gd name="connsiteY7" fmla="*/ 579359 h 6858000"/>
              <a:gd name="connsiteX8" fmla="*/ 11760002 w 12192000"/>
              <a:gd name="connsiteY8" fmla="*/ 594046 h 6858000"/>
              <a:gd name="connsiteX9" fmla="*/ 11889144 w 12192000"/>
              <a:gd name="connsiteY9" fmla="*/ 551453 h 6858000"/>
              <a:gd name="connsiteX10" fmla="*/ 11824573 w 12192000"/>
              <a:gd name="connsiteY10" fmla="*/ 494172 h 6858000"/>
              <a:gd name="connsiteX11" fmla="*/ 11889144 w 12192000"/>
              <a:gd name="connsiteY11" fmla="*/ 525016 h 6858000"/>
              <a:gd name="connsiteX12" fmla="*/ 11974376 w 12192000"/>
              <a:gd name="connsiteY12" fmla="*/ 467391 h 6858000"/>
              <a:gd name="connsiteX13" fmla="*/ 11981591 w 12192000"/>
              <a:gd name="connsiteY13" fmla="*/ 431058 h 6858000"/>
              <a:gd name="connsiteX14" fmla="*/ 11981599 w 12192000"/>
              <a:gd name="connsiteY14" fmla="*/ 431100 h 6858000"/>
              <a:gd name="connsiteX15" fmla="*/ 11981599 w 12192000"/>
              <a:gd name="connsiteY15" fmla="*/ 431017 h 6858000"/>
              <a:gd name="connsiteX16" fmla="*/ 11981599 w 12192000"/>
              <a:gd name="connsiteY16" fmla="*/ 428164 h 6858000"/>
              <a:gd name="connsiteX17" fmla="*/ 11909738 w 12192000"/>
              <a:gd name="connsiteY17" fmla="*/ 279916 h 6858000"/>
              <a:gd name="connsiteX18" fmla="*/ 11796813 w 12192000"/>
              <a:gd name="connsiteY18" fmla="*/ 209461 h 6858000"/>
              <a:gd name="connsiteX19" fmla="*/ 11786547 w 12192000"/>
              <a:gd name="connsiteY19" fmla="*/ 205058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6547" y="205058"/>
                </a:moveTo>
                <a:cubicBezTo>
                  <a:pt x="11736684" y="265238"/>
                  <a:pt x="11562163" y="310740"/>
                  <a:pt x="11562163" y="436971"/>
                </a:cubicBezTo>
                <a:cubicBezTo>
                  <a:pt x="11562163" y="486876"/>
                  <a:pt x="11592961" y="533846"/>
                  <a:pt x="11639891" y="551459"/>
                </a:cubicBezTo>
                <a:cubicBezTo>
                  <a:pt x="11666289" y="561734"/>
                  <a:pt x="11692687" y="561734"/>
                  <a:pt x="11719085" y="552927"/>
                </a:cubicBezTo>
                <a:cubicBezTo>
                  <a:pt x="11730818" y="549258"/>
                  <a:pt x="11741450" y="543753"/>
                  <a:pt x="11751166" y="536965"/>
                </a:cubicBezTo>
                <a:lnTo>
                  <a:pt x="11777548" y="513474"/>
                </a:lnTo>
                <a:lnTo>
                  <a:pt x="11770504" y="536398"/>
                </a:lnTo>
                <a:cubicBezTo>
                  <a:pt x="11758809" y="558154"/>
                  <a:pt x="11734320" y="574953"/>
                  <a:pt x="11705703" y="579359"/>
                </a:cubicBezTo>
                <a:cubicBezTo>
                  <a:pt x="11714508" y="588171"/>
                  <a:pt x="11735054" y="594046"/>
                  <a:pt x="11760002" y="594046"/>
                </a:cubicBezTo>
                <a:cubicBezTo>
                  <a:pt x="11805495" y="594046"/>
                  <a:pt x="11861261" y="580827"/>
                  <a:pt x="11889144" y="551453"/>
                </a:cubicBezTo>
                <a:cubicBezTo>
                  <a:pt x="11850989" y="552921"/>
                  <a:pt x="11826041" y="527953"/>
                  <a:pt x="11824573" y="494172"/>
                </a:cubicBezTo>
                <a:cubicBezTo>
                  <a:pt x="11842183" y="516203"/>
                  <a:pt x="11864196" y="525016"/>
                  <a:pt x="11889144" y="525016"/>
                </a:cubicBezTo>
                <a:cubicBezTo>
                  <a:pt x="11927667" y="525016"/>
                  <a:pt x="11960411" y="501057"/>
                  <a:pt x="11974376" y="467391"/>
                </a:cubicBezTo>
                <a:lnTo>
                  <a:pt x="11981591" y="431058"/>
                </a:lnTo>
                <a:lnTo>
                  <a:pt x="11981599" y="431100"/>
                </a:lnTo>
                <a:lnTo>
                  <a:pt x="11981599" y="431017"/>
                </a:lnTo>
                <a:lnTo>
                  <a:pt x="11981599" y="428164"/>
                </a:lnTo>
                <a:cubicBezTo>
                  <a:pt x="11981599" y="369452"/>
                  <a:pt x="11952268" y="319547"/>
                  <a:pt x="11909738" y="279916"/>
                </a:cubicBezTo>
                <a:cubicBezTo>
                  <a:pt x="11877473" y="249092"/>
                  <a:pt x="11837876" y="227075"/>
                  <a:pt x="11796813" y="209461"/>
                </a:cubicBezTo>
                <a:cubicBezTo>
                  <a:pt x="11793879" y="207994"/>
                  <a:pt x="11790946" y="206526"/>
                  <a:pt x="11786547" y="205058"/>
                </a:cubicBezTo>
                <a:close/>
                <a:moveTo>
                  <a:pt x="0" y="0"/>
                </a:moveTo>
                <a:lnTo>
                  <a:pt x="12192000" y="0"/>
                </a:lnTo>
                <a:lnTo>
                  <a:pt x="12192000" y="6858000"/>
                </a:lnTo>
                <a:lnTo>
                  <a:pt x="0" y="6858000"/>
                </a:lnTo>
                <a:close/>
              </a:path>
            </a:pathLst>
          </a:custGeom>
          <a:solidFill>
            <a:srgbClr val="272936"/>
          </a:solidFill>
        </p:spPr>
        <p:txBody>
          <a:bodyPr wrap="square">
            <a:noAutofit/>
          </a:bodyPr>
          <a:lstStyle>
            <a:lvl1pPr>
              <a:defRPr>
                <a:solidFill>
                  <a:schemeClr val="bg2">
                    <a:lumMod val="50000"/>
                  </a:schemeClr>
                </a:solidFill>
              </a:defRPr>
            </a:lvl1pPr>
          </a:lstStyle>
          <a:p>
            <a:r>
              <a:rPr lang="en-US"/>
              <a:t>Click icon to add picture and arrange the picture in the background</a:t>
            </a:r>
            <a:endParaRPr lang="en-GB"/>
          </a:p>
        </p:txBody>
      </p:sp>
      <p:sp>
        <p:nvSpPr>
          <p:cNvPr id="2" name="Title 1">
            <a:extLst>
              <a:ext uri="{FF2B5EF4-FFF2-40B4-BE49-F238E27FC236}">
                <a16:creationId xmlns:a16="http://schemas.microsoft.com/office/drawing/2014/main" id="{FDB0CAFF-8B20-4B52-A18C-BFD139761BF9}"/>
              </a:ext>
            </a:extLst>
          </p:cNvPr>
          <p:cNvSpPr>
            <a:spLocks noGrp="1"/>
          </p:cNvSpPr>
          <p:nvPr>
            <p:ph type="title"/>
          </p:nvPr>
        </p:nvSpPr>
        <p:spPr>
          <a:xfrm>
            <a:off x="404813" y="1951673"/>
            <a:ext cx="4562475" cy="2954655"/>
          </a:xfrm>
        </p:spPr>
        <p:txBody>
          <a:bodyPr vert="horz" wrap="square" lIns="72000" tIns="0" rIns="0" bIns="0" rtlCol="0" anchor="ctr">
            <a:spAutoFit/>
          </a:bodyPr>
          <a:lstStyle>
            <a:lvl1pPr>
              <a:lnSpc>
                <a:spcPct val="80000"/>
              </a:lnSpc>
              <a:defRPr lang="en-GB" sz="6000" dirty="0">
                <a:solidFill>
                  <a:schemeClr val="bg1"/>
                </a:solidFill>
              </a:defRPr>
            </a:lvl1pPr>
          </a:lstStyle>
          <a:p>
            <a:pPr lvl="0"/>
            <a:r>
              <a:rPr lang="pt-BR"/>
              <a:t>Clique para editar o título Mestre</a:t>
            </a:r>
            <a:endParaRPr lang="en-GB"/>
          </a:p>
        </p:txBody>
      </p:sp>
    </p:spTree>
    <p:extLst>
      <p:ext uri="{BB962C8B-B14F-4D97-AF65-F5344CB8AC3E}">
        <p14:creationId xmlns:p14="http://schemas.microsoft.com/office/powerpoint/2010/main" val="2016481671"/>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7_Only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57F0C9DF-D1FA-45A1-91F6-147FDC3E7341}"/>
              </a:ext>
            </a:extLst>
          </p:cNvPr>
          <p:cNvSpPr>
            <a:spLocks noGrp="1"/>
          </p:cNvSpPr>
          <p:nvPr>
            <p:ph type="title" hasCustomPrompt="1"/>
          </p:nvPr>
        </p:nvSpPr>
        <p:spPr>
          <a:xfrm>
            <a:off x="3672840" y="388188"/>
            <a:ext cx="7679744" cy="716711"/>
          </a:xfrm>
        </p:spPr>
        <p:txBody>
          <a:bodyPr anchor="ctr"/>
          <a:lstStyle/>
          <a:p>
            <a:r>
              <a:rPr lang="fr-FR"/>
              <a:t>Modifiez le style du titre</a:t>
            </a:r>
            <a:endParaRPr lang="de-DE"/>
          </a:p>
        </p:txBody>
      </p:sp>
      <p:sp>
        <p:nvSpPr>
          <p:cNvPr id="4" name="Rectangle 3">
            <a:extLst>
              <a:ext uri="{FF2B5EF4-FFF2-40B4-BE49-F238E27FC236}">
                <a16:creationId xmlns:a16="http://schemas.microsoft.com/office/drawing/2014/main" id="{3045C0D7-D33F-49A6-9A3A-8905E9FDB856}"/>
              </a:ext>
            </a:extLst>
          </p:cNvPr>
          <p:cNvSpPr/>
          <p:nvPr userDrawn="1"/>
        </p:nvSpPr>
        <p:spPr>
          <a:xfrm>
            <a:off x="0" y="0"/>
            <a:ext cx="335427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err="1"/>
          </a:p>
        </p:txBody>
      </p:sp>
    </p:spTree>
    <p:extLst>
      <p:ext uri="{BB962C8B-B14F-4D97-AF65-F5344CB8AC3E}">
        <p14:creationId xmlns:p14="http://schemas.microsoft.com/office/powerpoint/2010/main" val="3389669167"/>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re seul">
    <p:bg>
      <p:bgPr>
        <a:solidFill>
          <a:schemeClr val="accent4"/>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Espace réservé du texte 9">
            <a:extLst>
              <a:ext uri="{FF2B5EF4-FFF2-40B4-BE49-F238E27FC236}">
                <a16:creationId xmlns:a16="http://schemas.microsoft.com/office/drawing/2014/main" id="{0850DA69-657E-41C3-B340-B16C354CA1D0}"/>
              </a:ext>
            </a:extLst>
          </p:cNvPr>
          <p:cNvSpPr>
            <a:spLocks noGrp="1"/>
          </p:cNvSpPr>
          <p:nvPr>
            <p:ph type="body" sz="quarter" idx="10"/>
          </p:nvPr>
        </p:nvSpPr>
        <p:spPr>
          <a:xfrm>
            <a:off x="404813" y="1447800"/>
            <a:ext cx="11406187" cy="4951413"/>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accent5"/>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5E6BB52B-0C5D-4023-89D5-282E9A520223}"/>
              </a:ext>
            </a:extLst>
          </p:cNvPr>
          <p:cNvSpPr>
            <a:spLocks noGrp="1"/>
          </p:cNvSpPr>
          <p:nvPr>
            <p:ph type="title"/>
          </p:nvPr>
        </p:nvSpPr>
        <p:spPr>
          <a:xfrm>
            <a:off x="404813" y="388188"/>
            <a:ext cx="10947772" cy="716711"/>
          </a:xfrm>
          <a:prstGeom prst="rect">
            <a:avLst/>
          </a:prstGeom>
        </p:spPr>
        <p:txBody>
          <a:bodyPr/>
          <a:lstStyle>
            <a:lvl1pPr>
              <a:defRPr>
                <a:solidFill>
                  <a:schemeClr val="bg1"/>
                </a:solidFill>
              </a:defRPr>
            </a:lvl1pPr>
          </a:lstStyle>
          <a:p>
            <a:r>
              <a:rPr lang="en-GB"/>
              <a:t>Click to edit Master title style</a:t>
            </a:r>
            <a:endParaRPr lang="de-DE"/>
          </a:p>
        </p:txBody>
      </p:sp>
    </p:spTree>
    <p:extLst>
      <p:ext uri="{BB962C8B-B14F-4D97-AF65-F5344CB8AC3E}">
        <p14:creationId xmlns:p14="http://schemas.microsoft.com/office/powerpoint/2010/main" val="3197664725"/>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Content RH imag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C94FEA8-066A-4CC1-BFCC-10ED1764A21E}"/>
              </a:ext>
            </a:extLst>
          </p:cNvPr>
          <p:cNvSpPr>
            <a:spLocks noGrp="1"/>
          </p:cNvSpPr>
          <p:nvPr>
            <p:ph type="pic" sz="quarter" idx="10"/>
          </p:nvPr>
        </p:nvSpPr>
        <p:spPr>
          <a:xfrm>
            <a:off x="7223124" y="0"/>
            <a:ext cx="4968876" cy="6858000"/>
          </a:xfrm>
          <a:custGeom>
            <a:avLst/>
            <a:gdLst>
              <a:gd name="connsiteX0" fmla="*/ 4563423 w 4968876"/>
              <a:gd name="connsiteY0" fmla="*/ 205058 h 6858000"/>
              <a:gd name="connsiteX1" fmla="*/ 4339039 w 4968876"/>
              <a:gd name="connsiteY1" fmla="*/ 436971 h 6858000"/>
              <a:gd name="connsiteX2" fmla="*/ 4416767 w 4968876"/>
              <a:gd name="connsiteY2" fmla="*/ 551459 h 6858000"/>
              <a:gd name="connsiteX3" fmla="*/ 4495961 w 4968876"/>
              <a:gd name="connsiteY3" fmla="*/ 552927 h 6858000"/>
              <a:gd name="connsiteX4" fmla="*/ 4528042 w 4968876"/>
              <a:gd name="connsiteY4" fmla="*/ 536965 h 6858000"/>
              <a:gd name="connsiteX5" fmla="*/ 4554424 w 4968876"/>
              <a:gd name="connsiteY5" fmla="*/ 513474 h 6858000"/>
              <a:gd name="connsiteX6" fmla="*/ 4547380 w 4968876"/>
              <a:gd name="connsiteY6" fmla="*/ 536398 h 6858000"/>
              <a:gd name="connsiteX7" fmla="*/ 4482579 w 4968876"/>
              <a:gd name="connsiteY7" fmla="*/ 579359 h 6858000"/>
              <a:gd name="connsiteX8" fmla="*/ 4536878 w 4968876"/>
              <a:gd name="connsiteY8" fmla="*/ 594046 h 6858000"/>
              <a:gd name="connsiteX9" fmla="*/ 4666020 w 4968876"/>
              <a:gd name="connsiteY9" fmla="*/ 551453 h 6858000"/>
              <a:gd name="connsiteX10" fmla="*/ 4601449 w 4968876"/>
              <a:gd name="connsiteY10" fmla="*/ 494172 h 6858000"/>
              <a:gd name="connsiteX11" fmla="*/ 4666020 w 4968876"/>
              <a:gd name="connsiteY11" fmla="*/ 525016 h 6858000"/>
              <a:gd name="connsiteX12" fmla="*/ 4751252 w 4968876"/>
              <a:gd name="connsiteY12" fmla="*/ 467391 h 6858000"/>
              <a:gd name="connsiteX13" fmla="*/ 4758467 w 4968876"/>
              <a:gd name="connsiteY13" fmla="*/ 431058 h 6858000"/>
              <a:gd name="connsiteX14" fmla="*/ 4758475 w 4968876"/>
              <a:gd name="connsiteY14" fmla="*/ 431100 h 6858000"/>
              <a:gd name="connsiteX15" fmla="*/ 4758475 w 4968876"/>
              <a:gd name="connsiteY15" fmla="*/ 431017 h 6858000"/>
              <a:gd name="connsiteX16" fmla="*/ 4758475 w 4968876"/>
              <a:gd name="connsiteY16" fmla="*/ 428164 h 6858000"/>
              <a:gd name="connsiteX17" fmla="*/ 4686614 w 4968876"/>
              <a:gd name="connsiteY17" fmla="*/ 279916 h 6858000"/>
              <a:gd name="connsiteX18" fmla="*/ 4573689 w 4968876"/>
              <a:gd name="connsiteY18" fmla="*/ 209461 h 6858000"/>
              <a:gd name="connsiteX19" fmla="*/ 4563423 w 4968876"/>
              <a:gd name="connsiteY19" fmla="*/ 205058 h 6858000"/>
              <a:gd name="connsiteX20" fmla="*/ 0 w 4968876"/>
              <a:gd name="connsiteY20" fmla="*/ 0 h 6858000"/>
              <a:gd name="connsiteX21" fmla="*/ 4968876 w 4968876"/>
              <a:gd name="connsiteY21" fmla="*/ 0 h 6858000"/>
              <a:gd name="connsiteX22" fmla="*/ 4968876 w 4968876"/>
              <a:gd name="connsiteY22" fmla="*/ 6858000 h 6858000"/>
              <a:gd name="connsiteX23" fmla="*/ 0 w 4968876"/>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68876" h="6858000">
                <a:moveTo>
                  <a:pt x="4563423" y="205058"/>
                </a:moveTo>
                <a:cubicBezTo>
                  <a:pt x="4513560" y="265238"/>
                  <a:pt x="4339039" y="310740"/>
                  <a:pt x="4339039" y="436971"/>
                </a:cubicBezTo>
                <a:cubicBezTo>
                  <a:pt x="4339039" y="486876"/>
                  <a:pt x="4369837" y="533846"/>
                  <a:pt x="4416767" y="551459"/>
                </a:cubicBezTo>
                <a:cubicBezTo>
                  <a:pt x="4443165" y="561734"/>
                  <a:pt x="4469563" y="561734"/>
                  <a:pt x="4495961" y="552927"/>
                </a:cubicBezTo>
                <a:cubicBezTo>
                  <a:pt x="4507694" y="549258"/>
                  <a:pt x="4518326" y="543753"/>
                  <a:pt x="4528042" y="536965"/>
                </a:cubicBezTo>
                <a:lnTo>
                  <a:pt x="4554424" y="513474"/>
                </a:lnTo>
                <a:lnTo>
                  <a:pt x="4547380" y="536398"/>
                </a:lnTo>
                <a:cubicBezTo>
                  <a:pt x="4535685" y="558154"/>
                  <a:pt x="4511196" y="574953"/>
                  <a:pt x="4482579" y="579359"/>
                </a:cubicBezTo>
                <a:cubicBezTo>
                  <a:pt x="4491384" y="588171"/>
                  <a:pt x="4511930" y="594046"/>
                  <a:pt x="4536878" y="594046"/>
                </a:cubicBezTo>
                <a:cubicBezTo>
                  <a:pt x="4582371" y="594046"/>
                  <a:pt x="4638137" y="580827"/>
                  <a:pt x="4666020" y="551453"/>
                </a:cubicBezTo>
                <a:cubicBezTo>
                  <a:pt x="4627865" y="552921"/>
                  <a:pt x="4602917" y="527953"/>
                  <a:pt x="4601449" y="494172"/>
                </a:cubicBezTo>
                <a:cubicBezTo>
                  <a:pt x="4619059" y="516203"/>
                  <a:pt x="4641072" y="525016"/>
                  <a:pt x="4666020" y="525016"/>
                </a:cubicBezTo>
                <a:cubicBezTo>
                  <a:pt x="4704543" y="525016"/>
                  <a:pt x="4737287" y="501057"/>
                  <a:pt x="4751252" y="467391"/>
                </a:cubicBezTo>
                <a:lnTo>
                  <a:pt x="4758467" y="431058"/>
                </a:lnTo>
                <a:lnTo>
                  <a:pt x="4758475" y="431100"/>
                </a:lnTo>
                <a:lnTo>
                  <a:pt x="4758475" y="431017"/>
                </a:lnTo>
                <a:lnTo>
                  <a:pt x="4758475" y="428164"/>
                </a:lnTo>
                <a:cubicBezTo>
                  <a:pt x="4758475" y="369452"/>
                  <a:pt x="4729144" y="319547"/>
                  <a:pt x="4686614" y="279916"/>
                </a:cubicBezTo>
                <a:cubicBezTo>
                  <a:pt x="4654349" y="249092"/>
                  <a:pt x="4614752" y="227075"/>
                  <a:pt x="4573689" y="209461"/>
                </a:cubicBezTo>
                <a:cubicBezTo>
                  <a:pt x="4570755" y="207994"/>
                  <a:pt x="4567822" y="206526"/>
                  <a:pt x="4563423" y="205058"/>
                </a:cubicBezTo>
                <a:close/>
                <a:moveTo>
                  <a:pt x="0" y="0"/>
                </a:moveTo>
                <a:lnTo>
                  <a:pt x="4968876" y="0"/>
                </a:lnTo>
                <a:lnTo>
                  <a:pt x="4968876"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en-US"/>
              <a:t>Click icon to add picture</a:t>
            </a:r>
            <a:endParaRPr lang="en-GB"/>
          </a:p>
        </p:txBody>
      </p:sp>
      <p:sp>
        <p:nvSpPr>
          <p:cNvPr id="2" name="Title">
            <a:extLst>
              <a:ext uri="{FF2B5EF4-FFF2-40B4-BE49-F238E27FC236}">
                <a16:creationId xmlns:a16="http://schemas.microsoft.com/office/drawing/2014/main" id="{1B342561-1DD2-4DA7-BA2A-C8E3856FE9BB}"/>
              </a:ext>
            </a:extLst>
          </p:cNvPr>
          <p:cNvSpPr>
            <a:spLocks noGrp="1"/>
          </p:cNvSpPr>
          <p:nvPr>
            <p:ph type="title"/>
          </p:nvPr>
        </p:nvSpPr>
        <p:spPr>
          <a:xfrm>
            <a:off x="404814" y="1161430"/>
            <a:ext cx="6627290" cy="1115442"/>
          </a:xfrm>
        </p:spPr>
        <p:txBody>
          <a:bodyPr vert="horz" lIns="0" tIns="0" rIns="0" bIns="0" rtlCol="0" anchor="b">
            <a:noAutofit/>
          </a:bodyPr>
          <a:lstStyle>
            <a:lvl1pPr>
              <a:defRPr lang="en-GB" sz="3600">
                <a:solidFill>
                  <a:schemeClr val="tx1"/>
                </a:solidFill>
              </a:defRPr>
            </a:lvl1pPr>
          </a:lstStyle>
          <a:p>
            <a:pPr lvl="0"/>
            <a:r>
              <a:rPr lang="en-US"/>
              <a:t>Click to edit Master title style</a:t>
            </a:r>
            <a:endParaRPr lang="en-GB"/>
          </a:p>
        </p:txBody>
      </p:sp>
      <p:sp>
        <p:nvSpPr>
          <p:cNvPr id="5" name="Text Placeholder 4">
            <a:extLst>
              <a:ext uri="{FF2B5EF4-FFF2-40B4-BE49-F238E27FC236}">
                <a16:creationId xmlns:a16="http://schemas.microsoft.com/office/drawing/2014/main" id="{D410FA47-1FF8-451B-8532-F1B477524FA0}"/>
              </a:ext>
            </a:extLst>
          </p:cNvPr>
          <p:cNvSpPr>
            <a:spLocks noGrp="1"/>
          </p:cNvSpPr>
          <p:nvPr>
            <p:ph type="body" sz="quarter" idx="11"/>
          </p:nvPr>
        </p:nvSpPr>
        <p:spPr>
          <a:xfrm>
            <a:off x="404813" y="2492374"/>
            <a:ext cx="6627290" cy="273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297400"/>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371364" y="307876"/>
            <a:ext cx="11125236" cy="1104900"/>
          </a:xfrm>
        </p:spPr>
        <p:txBody>
          <a:bodyPr/>
          <a:lstStyle/>
          <a:p>
            <a:r>
              <a:rPr lang="en-US"/>
              <a:t>Click to edit Master title style</a:t>
            </a:r>
            <a:endParaRPr lang="en-GB"/>
          </a:p>
        </p:txBody>
      </p:sp>
    </p:spTree>
    <p:extLst>
      <p:ext uri="{BB962C8B-B14F-4D97-AF65-F5344CB8AC3E}">
        <p14:creationId xmlns:p14="http://schemas.microsoft.com/office/powerpoint/2010/main" val="1143748470"/>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Dark grey">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550630"/>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clients review">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75387644-41E9-B04D-BC6D-8510C9DDF908}"/>
              </a:ext>
            </a:extLst>
          </p:cNvPr>
          <p:cNvSpPr>
            <a:spLocks noGrp="1"/>
          </p:cNvSpPr>
          <p:nvPr>
            <p:ph type="body" sz="quarter" idx="14"/>
          </p:nvPr>
        </p:nvSpPr>
        <p:spPr>
          <a:xfrm>
            <a:off x="2721178" y="2256445"/>
            <a:ext cx="2232025" cy="3355975"/>
          </a:xfrm>
          <a:prstGeom prst="rect">
            <a:avLst/>
          </a:prstGeom>
        </p:spPr>
        <p:txBody>
          <a:bodyPr/>
          <a:lstStyle>
            <a:lvl1pPr marL="0" indent="0">
              <a:buFontTx/>
              <a:buNone/>
              <a:defRPr sz="1200"/>
            </a:lvl1pPr>
            <a:lvl2pPr marL="0" indent="0">
              <a:buFontTx/>
              <a:buNone/>
              <a:defRPr sz="1200" b="1"/>
            </a:lvl2pPr>
            <a:lvl3pPr marL="177800" indent="0">
              <a:buFontTx/>
              <a:buNone/>
              <a:defRPr/>
            </a:lvl3pPr>
            <a:lvl4pPr marL="361950" indent="0">
              <a:buFontTx/>
              <a:buNone/>
              <a:defRPr/>
            </a:lvl4pPr>
            <a:lvl5pPr marL="539750" indent="0">
              <a:buFontTx/>
              <a:buNone/>
              <a:defRPr/>
            </a:lvl5pPr>
          </a:lstStyle>
          <a:p>
            <a:pPr lvl="0"/>
            <a:r>
              <a:rPr lang="en-GB"/>
              <a:t>Click to edit Master text styles</a:t>
            </a:r>
          </a:p>
          <a:p>
            <a:pPr lvl="1"/>
            <a:r>
              <a:rPr lang="en-GB"/>
              <a:t>Second level</a:t>
            </a:r>
          </a:p>
        </p:txBody>
      </p:sp>
      <p:sp>
        <p:nvSpPr>
          <p:cNvPr id="42" name="Text Placeholder 41">
            <a:extLst>
              <a:ext uri="{FF2B5EF4-FFF2-40B4-BE49-F238E27FC236}">
                <a16:creationId xmlns:a16="http://schemas.microsoft.com/office/drawing/2014/main" id="{0270A6B4-D6EC-1548-966F-F3722E72B86B}"/>
              </a:ext>
            </a:extLst>
          </p:cNvPr>
          <p:cNvSpPr>
            <a:spLocks noGrp="1"/>
          </p:cNvSpPr>
          <p:nvPr>
            <p:ph type="body" sz="quarter" idx="15" hasCustomPrompt="1"/>
          </p:nvPr>
        </p:nvSpPr>
        <p:spPr>
          <a:xfrm>
            <a:off x="404813" y="2257425"/>
            <a:ext cx="2120673" cy="2693988"/>
          </a:xfrm>
          <a:prstGeom prst="rect">
            <a:avLst/>
          </a:prstGeom>
        </p:spPr>
        <p:txBody>
          <a:bodyPr>
            <a:normAutofit/>
          </a:bodyPr>
          <a:lstStyle>
            <a:lvl1pPr>
              <a:spcAft>
                <a:spcPts val="0"/>
              </a:spcAft>
              <a:defRPr sz="1800" b="1"/>
            </a:lvl1pPr>
            <a:lvl2pPr>
              <a:defRPr sz="1800"/>
            </a:lvl2pPr>
            <a:lvl3pPr>
              <a:defRPr sz="1800"/>
            </a:lvl3pPr>
            <a:lvl4pPr>
              <a:defRPr sz="1800"/>
            </a:lvl4pPr>
            <a:lvl5pPr>
              <a:defRPr sz="1800"/>
            </a:lvl5pPr>
          </a:lstStyle>
          <a:p>
            <a:pPr lvl="0"/>
            <a:r>
              <a:rPr lang="en-GB"/>
              <a:t>CLICK TO EDIT MASTER TEXT STYLES</a:t>
            </a:r>
            <a:endParaRPr lang="x-none"/>
          </a:p>
        </p:txBody>
      </p:sp>
      <p:sp>
        <p:nvSpPr>
          <p:cNvPr id="45" name="Text Placeholder 44">
            <a:extLst>
              <a:ext uri="{FF2B5EF4-FFF2-40B4-BE49-F238E27FC236}">
                <a16:creationId xmlns:a16="http://schemas.microsoft.com/office/drawing/2014/main" id="{6ECA2835-C70C-394D-9B06-BC31E826667A}"/>
              </a:ext>
            </a:extLst>
          </p:cNvPr>
          <p:cNvSpPr>
            <a:spLocks noGrp="1"/>
          </p:cNvSpPr>
          <p:nvPr>
            <p:ph type="body" sz="quarter" idx="16" hasCustomPrompt="1"/>
          </p:nvPr>
        </p:nvSpPr>
        <p:spPr>
          <a:xfrm>
            <a:off x="424269" y="781320"/>
            <a:ext cx="2003425" cy="276225"/>
          </a:xfrm>
          <a:prstGeom prst="rect">
            <a:avLst/>
          </a:prstGeom>
        </p:spPr>
        <p:txBody>
          <a:bodyPr>
            <a:normAutofit/>
          </a:bodyPr>
          <a:lstStyle>
            <a:lvl1pPr>
              <a:defRPr sz="1200"/>
            </a:lvl1pPr>
          </a:lstStyle>
          <a:p>
            <a:pPr lvl="0"/>
            <a:r>
              <a:rPr lang="en-GB"/>
              <a:t>CLICK TO EDIT</a:t>
            </a:r>
          </a:p>
        </p:txBody>
      </p:sp>
      <p:sp>
        <p:nvSpPr>
          <p:cNvPr id="31" name="Text Placeholder 37">
            <a:extLst>
              <a:ext uri="{FF2B5EF4-FFF2-40B4-BE49-F238E27FC236}">
                <a16:creationId xmlns:a16="http://schemas.microsoft.com/office/drawing/2014/main" id="{FEDAAFCC-8956-1F40-AF02-939D35AD09F7}"/>
              </a:ext>
            </a:extLst>
          </p:cNvPr>
          <p:cNvSpPr>
            <a:spLocks noGrp="1"/>
          </p:cNvSpPr>
          <p:nvPr>
            <p:ph type="body" sz="quarter" idx="13"/>
          </p:nvPr>
        </p:nvSpPr>
        <p:spPr>
          <a:xfrm>
            <a:off x="9766570" y="2265937"/>
            <a:ext cx="2017443" cy="3512293"/>
          </a:xfrm>
          <a:prstGeom prst="rect">
            <a:avLst/>
          </a:prstGeom>
        </p:spPr>
        <p:txBody>
          <a:bodyPr/>
          <a:lstStyle>
            <a:lvl1pPr marL="0" indent="0">
              <a:spcAft>
                <a:spcPts val="0"/>
              </a:spcAft>
              <a:buFont typeface="Arial" panose="020B0604020202020204" pitchFamily="34" charset="0"/>
              <a:buNone/>
              <a:defRPr sz="1400">
                <a:solidFill>
                  <a:srgbClr val="00214A"/>
                </a:solidFill>
              </a:defRPr>
            </a:lvl1pPr>
            <a:lvl2pPr marL="0" indent="0">
              <a:buNone/>
              <a:defRPr sz="1200" b="1">
                <a:solidFill>
                  <a:srgbClr val="11ABDC"/>
                </a:solidFill>
              </a:defRPr>
            </a:lvl2pPr>
            <a:lvl3pPr marL="177800" indent="0" algn="l">
              <a:buFont typeface="Arial" panose="020B0604020202020204" pitchFamily="34" charset="0"/>
              <a:buNone/>
              <a:defRPr sz="1000" b="0">
                <a:solidFill>
                  <a:srgbClr val="11ABDC"/>
                </a:solidFill>
              </a:defRPr>
            </a:lvl3pPr>
            <a:lvl4pPr marL="361950" indent="0">
              <a:buNone/>
              <a:defRPr>
                <a:solidFill>
                  <a:schemeClr val="bg1"/>
                </a:solidFill>
              </a:defRPr>
            </a:lvl4pPr>
            <a:lvl5pPr marL="539750" indent="0">
              <a:buNone/>
              <a:defRPr>
                <a:solidFill>
                  <a:schemeClr val="bg1"/>
                </a:solidFill>
              </a:defRPr>
            </a:lvl5pPr>
          </a:lstStyle>
          <a:p>
            <a:pPr lvl="0"/>
            <a:r>
              <a:rPr lang="en-GB"/>
              <a:t>Click to edit Master text styles</a:t>
            </a:r>
          </a:p>
          <a:p>
            <a:pPr lvl="0"/>
            <a:endParaRPr lang="en-GB"/>
          </a:p>
          <a:p>
            <a:pPr lvl="1"/>
            <a:r>
              <a:rPr lang="en-GB"/>
              <a:t>SECOND LEVEL</a:t>
            </a:r>
          </a:p>
          <a:p>
            <a:pPr lvl="2"/>
            <a:r>
              <a:rPr lang="en-GB"/>
              <a:t>Third level</a:t>
            </a:r>
          </a:p>
        </p:txBody>
      </p:sp>
    </p:spTree>
    <p:extLst>
      <p:ext uri="{BB962C8B-B14F-4D97-AF65-F5344CB8AC3E}">
        <p14:creationId xmlns:p14="http://schemas.microsoft.com/office/powerpoint/2010/main" val="652253591"/>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_Only Title">
    <p:bg>
      <p:bgPr>
        <a:solidFill>
          <a:schemeClr val="accent4"/>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64C81D3-0931-4132-8052-F29AAA6B5F12}"/>
              </a:ext>
            </a:extLst>
          </p:cNvPr>
          <p:cNvSpPr/>
          <p:nvPr userDrawn="1"/>
        </p:nvSpPr>
        <p:spPr>
          <a:xfrm>
            <a:off x="5791200" y="5686425"/>
            <a:ext cx="6400800" cy="768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19" name="Straight Connector 18">
            <a:extLst>
              <a:ext uri="{FF2B5EF4-FFF2-40B4-BE49-F238E27FC236}">
                <a16:creationId xmlns:a16="http://schemas.microsoft.com/office/drawing/2014/main" id="{03A0300F-C1E9-40AA-AB86-14914C05CB8E}"/>
              </a:ext>
            </a:extLst>
          </p:cNvPr>
          <p:cNvCxnSpPr/>
          <p:nvPr userDrawn="1"/>
        </p:nvCxnSpPr>
        <p:spPr>
          <a:xfrm>
            <a:off x="5791201" y="6455258"/>
            <a:ext cx="6400799"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C94853-E027-48B4-BE04-9B7B14F24C31}"/>
              </a:ext>
            </a:extLst>
          </p:cNvPr>
          <p:cNvCxnSpPr/>
          <p:nvPr userDrawn="1"/>
        </p:nvCxnSpPr>
        <p:spPr>
          <a:xfrm>
            <a:off x="5791201" y="5686425"/>
            <a:ext cx="6400799"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5" name="Object 4" hidden="1"/>
          <p:cNvGraphicFramePr>
            <a:graphicFrameLocks noChangeAspect="1"/>
          </p:cNvGraphicFramePr>
          <p:nvPr userDrawn="1">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57F0C9DF-D1FA-45A1-91F6-147FDC3E7341}"/>
              </a:ext>
            </a:extLst>
          </p:cNvPr>
          <p:cNvSpPr>
            <a:spLocks noGrp="1"/>
          </p:cNvSpPr>
          <p:nvPr userDrawn="1">
            <p:ph type="title"/>
          </p:nvPr>
        </p:nvSpPr>
        <p:spPr>
          <a:xfrm>
            <a:off x="6189663" y="388188"/>
            <a:ext cx="5162921" cy="716711"/>
          </a:xfrm>
        </p:spPr>
        <p:txBody>
          <a:bodyPr/>
          <a:lstStyle>
            <a:lvl1pPr>
              <a:defRPr>
                <a:solidFill>
                  <a:schemeClr val="accent2"/>
                </a:solidFill>
              </a:defRPr>
            </a:lvl1pPr>
          </a:lstStyle>
          <a:p>
            <a:r>
              <a:rPr lang="fr-FR"/>
              <a:t>Modifiez le style du titre</a:t>
            </a:r>
            <a:endParaRPr lang="de-DE"/>
          </a:p>
        </p:txBody>
      </p:sp>
      <p:pic>
        <p:nvPicPr>
          <p:cNvPr id="12" name="Picture 11" descr="A person standing on a beach&#10;&#10;Description automatically generated">
            <a:extLst>
              <a:ext uri="{FF2B5EF4-FFF2-40B4-BE49-F238E27FC236}">
                <a16:creationId xmlns:a16="http://schemas.microsoft.com/office/drawing/2014/main" id="{4FC33BA2-F3B1-4244-8CEA-32BBC15DEA67}"/>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flipH="1">
            <a:off x="0" y="0"/>
            <a:ext cx="6019800" cy="6858000"/>
          </a:xfrm>
          <a:prstGeom prst="rect">
            <a:avLst/>
          </a:prstGeom>
        </p:spPr>
      </p:pic>
      <p:grpSp>
        <p:nvGrpSpPr>
          <p:cNvPr id="4" name="Group 3">
            <a:extLst>
              <a:ext uri="{FF2B5EF4-FFF2-40B4-BE49-F238E27FC236}">
                <a16:creationId xmlns:a16="http://schemas.microsoft.com/office/drawing/2014/main" id="{AFF83A48-ABD7-4702-8CA1-4DB1DEC49C22}"/>
              </a:ext>
            </a:extLst>
          </p:cNvPr>
          <p:cNvGrpSpPr/>
          <p:nvPr userDrawn="1"/>
        </p:nvGrpSpPr>
        <p:grpSpPr>
          <a:xfrm>
            <a:off x="5943231" y="0"/>
            <a:ext cx="171276" cy="6858000"/>
            <a:chOff x="6688748" y="0"/>
            <a:chExt cx="262494" cy="6873948"/>
          </a:xfrm>
        </p:grpSpPr>
        <p:grpSp>
          <p:nvGrpSpPr>
            <p:cNvPr id="6" name="Group 5">
              <a:extLst>
                <a:ext uri="{FF2B5EF4-FFF2-40B4-BE49-F238E27FC236}">
                  <a16:creationId xmlns:a16="http://schemas.microsoft.com/office/drawing/2014/main" id="{ED36266A-4395-4C9A-94D1-05BEC3D8B5B7}"/>
                </a:ext>
              </a:extLst>
            </p:cNvPr>
            <p:cNvGrpSpPr/>
            <p:nvPr userDrawn="1"/>
          </p:nvGrpSpPr>
          <p:grpSpPr>
            <a:xfrm>
              <a:off x="6688748" y="0"/>
              <a:ext cx="161209" cy="6873948"/>
              <a:chOff x="6688748" y="0"/>
              <a:chExt cx="161209" cy="6873948"/>
            </a:xfrm>
          </p:grpSpPr>
          <p:sp>
            <p:nvSpPr>
              <p:cNvPr id="10" name="Rectangle 9">
                <a:extLst>
                  <a:ext uri="{FF2B5EF4-FFF2-40B4-BE49-F238E27FC236}">
                    <a16:creationId xmlns:a16="http://schemas.microsoft.com/office/drawing/2014/main" id="{952985C5-F507-4760-95B6-5C13F9454590}"/>
                  </a:ext>
                </a:extLst>
              </p:cNvPr>
              <p:cNvSpPr/>
              <p:nvPr userDrawn="1"/>
            </p:nvSpPr>
            <p:spPr>
              <a:xfrm>
                <a:off x="6688748" y="0"/>
                <a:ext cx="96732" cy="6873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11" name="Rectangle 10">
                <a:extLst>
                  <a:ext uri="{FF2B5EF4-FFF2-40B4-BE49-F238E27FC236}">
                    <a16:creationId xmlns:a16="http://schemas.microsoft.com/office/drawing/2014/main" id="{730125A2-0FCD-4651-8B2B-7D2EE55F634B}"/>
                  </a:ext>
                </a:extLst>
              </p:cNvPr>
              <p:cNvSpPr/>
              <p:nvPr userDrawn="1"/>
            </p:nvSpPr>
            <p:spPr>
              <a:xfrm>
                <a:off x="6753225" y="0"/>
                <a:ext cx="96732" cy="6873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7" name="Group 6">
              <a:extLst>
                <a:ext uri="{FF2B5EF4-FFF2-40B4-BE49-F238E27FC236}">
                  <a16:creationId xmlns:a16="http://schemas.microsoft.com/office/drawing/2014/main" id="{F37FE657-CC3C-428B-9C5B-498540190A3D}"/>
                </a:ext>
              </a:extLst>
            </p:cNvPr>
            <p:cNvGrpSpPr/>
            <p:nvPr userDrawn="1"/>
          </p:nvGrpSpPr>
          <p:grpSpPr>
            <a:xfrm>
              <a:off x="6724839" y="3259911"/>
              <a:ext cx="226403" cy="354126"/>
              <a:chOff x="6724839" y="3251938"/>
              <a:chExt cx="226403" cy="354126"/>
            </a:xfrm>
          </p:grpSpPr>
          <p:sp>
            <p:nvSpPr>
              <p:cNvPr id="8" name="Isosceles Triangle 7">
                <a:extLst>
                  <a:ext uri="{FF2B5EF4-FFF2-40B4-BE49-F238E27FC236}">
                    <a16:creationId xmlns:a16="http://schemas.microsoft.com/office/drawing/2014/main" id="{C472BF44-88D6-4D6A-9050-1EF6C6A0D9A0}"/>
                  </a:ext>
                </a:extLst>
              </p:cNvPr>
              <p:cNvSpPr/>
              <p:nvPr userDrawn="1"/>
            </p:nvSpPr>
            <p:spPr>
              <a:xfrm rot="5400000">
                <a:off x="6683692" y="3338514"/>
                <a:ext cx="354126" cy="18097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9" name="Isosceles Triangle 8">
                <a:extLst>
                  <a:ext uri="{FF2B5EF4-FFF2-40B4-BE49-F238E27FC236}">
                    <a16:creationId xmlns:a16="http://schemas.microsoft.com/office/drawing/2014/main" id="{CCF610ED-CB97-42CB-8C55-DEC8C541E3E9}"/>
                  </a:ext>
                </a:extLst>
              </p:cNvPr>
              <p:cNvSpPr/>
              <p:nvPr userDrawn="1"/>
            </p:nvSpPr>
            <p:spPr>
              <a:xfrm rot="5400000">
                <a:off x="6650150" y="3338513"/>
                <a:ext cx="330354" cy="180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13" name="Rectangle 27">
            <a:extLst>
              <a:ext uri="{FF2B5EF4-FFF2-40B4-BE49-F238E27FC236}">
                <a16:creationId xmlns:a16="http://schemas.microsoft.com/office/drawing/2014/main" id="{80DC98C4-8420-4E18-8F83-2B148553C5F0}"/>
              </a:ext>
            </a:extLst>
          </p:cNvPr>
          <p:cNvSpPr/>
          <p:nvPr userDrawn="1"/>
        </p:nvSpPr>
        <p:spPr>
          <a:xfrm>
            <a:off x="6189663" y="6571518"/>
            <a:ext cx="1227900" cy="107722"/>
          </a:xfrm>
          <a:prstGeom prst="rect">
            <a:avLst/>
          </a:prstGeom>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a:solidFill>
                  <a:srgbClr val="A6A6A6"/>
                </a:solidFill>
                <a:latin typeface="Ubuntu" panose="020B0504030602030204" pitchFamily="34" charset="0"/>
                <a:cs typeface="Arial" panose="020B0604020202020204" pitchFamily="34" charset="0"/>
              </a:rPr>
              <a:t>Practice Overview | June 2022</a:t>
            </a:r>
          </a:p>
        </p:txBody>
      </p:sp>
      <p:sp>
        <p:nvSpPr>
          <p:cNvPr id="15" name="TextBox 14">
            <a:extLst>
              <a:ext uri="{FF2B5EF4-FFF2-40B4-BE49-F238E27FC236}">
                <a16:creationId xmlns:a16="http://schemas.microsoft.com/office/drawing/2014/main" id="{5DB7DF72-5115-4853-B928-642DAD99D460}"/>
              </a:ext>
            </a:extLst>
          </p:cNvPr>
          <p:cNvSpPr txBox="1"/>
          <p:nvPr userDrawn="1"/>
        </p:nvSpPr>
        <p:spPr>
          <a:xfrm>
            <a:off x="413222" y="6525352"/>
            <a:ext cx="767839" cy="153888"/>
          </a:xfrm>
          <a:prstGeom prst="rect">
            <a:avLst/>
          </a:prstGeom>
          <a:noFill/>
        </p:spPr>
        <p:txBody>
          <a:bodyPr wrap="none" lIns="0" tIns="0" rIns="0" bIns="0" rtlCol="0" anchor="b" anchorCtr="0">
            <a:spAutoFit/>
          </a:bodyPr>
          <a:lstStyle/>
          <a:p>
            <a:r>
              <a:rPr lang="en-US" sz="1000">
                <a:solidFill>
                  <a:schemeClr val="bg1"/>
                </a:solidFill>
              </a:rPr>
              <a:t>Confidential</a:t>
            </a:r>
          </a:p>
        </p:txBody>
      </p:sp>
      <p:sp>
        <p:nvSpPr>
          <p:cNvPr id="16" name="Freeform: Shape 15">
            <a:extLst>
              <a:ext uri="{FF2B5EF4-FFF2-40B4-BE49-F238E27FC236}">
                <a16:creationId xmlns:a16="http://schemas.microsoft.com/office/drawing/2014/main" id="{793F7C9C-B05A-4A3A-A9A8-5C473FC6635B}"/>
              </a:ext>
            </a:extLst>
          </p:cNvPr>
          <p:cNvSpPr/>
          <p:nvPr userDrawn="1"/>
        </p:nvSpPr>
        <p:spPr>
          <a:xfrm>
            <a:off x="0" y="393532"/>
            <a:ext cx="2488998" cy="863600"/>
          </a:xfrm>
          <a:custGeom>
            <a:avLst/>
            <a:gdLst>
              <a:gd name="connsiteX0" fmla="*/ 0 w 2488998"/>
              <a:gd name="connsiteY0" fmla="*/ 0 h 863600"/>
              <a:gd name="connsiteX1" fmla="*/ 2057198 w 2488998"/>
              <a:gd name="connsiteY1" fmla="*/ 0 h 863600"/>
              <a:gd name="connsiteX2" fmla="*/ 2488998 w 2488998"/>
              <a:gd name="connsiteY2" fmla="*/ 431800 h 863600"/>
              <a:gd name="connsiteX3" fmla="*/ 2057198 w 2488998"/>
              <a:gd name="connsiteY3" fmla="*/ 863600 h 863600"/>
              <a:gd name="connsiteX4" fmla="*/ 0 w 2488998"/>
              <a:gd name="connsiteY4" fmla="*/ 863600 h 86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98" h="863600">
                <a:moveTo>
                  <a:pt x="0" y="0"/>
                </a:moveTo>
                <a:lnTo>
                  <a:pt x="2057198" y="0"/>
                </a:lnTo>
                <a:cubicBezTo>
                  <a:pt x="2295675" y="0"/>
                  <a:pt x="2488998" y="193323"/>
                  <a:pt x="2488998" y="431800"/>
                </a:cubicBezTo>
                <a:cubicBezTo>
                  <a:pt x="2488998" y="670277"/>
                  <a:pt x="2295675" y="863600"/>
                  <a:pt x="2057198" y="863600"/>
                </a:cubicBezTo>
                <a:lnTo>
                  <a:pt x="0" y="863600"/>
                </a:lnTo>
                <a:close/>
              </a:path>
            </a:pathLst>
          </a:custGeom>
          <a:solidFill>
            <a:schemeClr val="bg1">
              <a:alpha val="54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2" name="Picture 21">
            <a:extLst>
              <a:ext uri="{FF2B5EF4-FFF2-40B4-BE49-F238E27FC236}">
                <a16:creationId xmlns:a16="http://schemas.microsoft.com/office/drawing/2014/main" id="{79BC4619-6BB4-4DE7-96BB-90B1812BD30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a:off x="-632884" y="810099"/>
            <a:ext cx="7586134" cy="5365853"/>
          </a:xfrm>
          <a:custGeom>
            <a:avLst/>
            <a:gdLst>
              <a:gd name="connsiteX0" fmla="*/ 3337984 w 7586134"/>
              <a:gd name="connsiteY0" fmla="*/ 3076101 h 5365853"/>
              <a:gd name="connsiteX1" fmla="*/ 3309409 w 7586134"/>
              <a:gd name="connsiteY1" fmla="*/ 3222151 h 5365853"/>
              <a:gd name="connsiteX2" fmla="*/ 3623734 w 7586134"/>
              <a:gd name="connsiteY2" fmla="*/ 3301526 h 5365853"/>
              <a:gd name="connsiteX3" fmla="*/ 3693584 w 7586134"/>
              <a:gd name="connsiteY3" fmla="*/ 3126901 h 5365853"/>
              <a:gd name="connsiteX4" fmla="*/ 0 w 7586134"/>
              <a:gd name="connsiteY4" fmla="*/ 0 h 5365853"/>
              <a:gd name="connsiteX5" fmla="*/ 7586134 w 7586134"/>
              <a:gd name="connsiteY5" fmla="*/ 0 h 5365853"/>
              <a:gd name="connsiteX6" fmla="*/ 7586134 w 7586134"/>
              <a:gd name="connsiteY6" fmla="*/ 5365853 h 5365853"/>
              <a:gd name="connsiteX7" fmla="*/ 0 w 7586134"/>
              <a:gd name="connsiteY7" fmla="*/ 5365853 h 536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134" h="5365853">
                <a:moveTo>
                  <a:pt x="3337984" y="3076101"/>
                </a:moveTo>
                <a:lnTo>
                  <a:pt x="3309409" y="3222151"/>
                </a:lnTo>
                <a:lnTo>
                  <a:pt x="3623734" y="3301526"/>
                </a:lnTo>
                <a:lnTo>
                  <a:pt x="3693584" y="3126901"/>
                </a:lnTo>
                <a:close/>
                <a:moveTo>
                  <a:pt x="0" y="0"/>
                </a:moveTo>
                <a:lnTo>
                  <a:pt x="7586134" y="0"/>
                </a:lnTo>
                <a:lnTo>
                  <a:pt x="7586134" y="5365853"/>
                </a:lnTo>
                <a:lnTo>
                  <a:pt x="0" y="5365853"/>
                </a:lnTo>
                <a:close/>
              </a:path>
            </a:pathLst>
          </a:custGeom>
        </p:spPr>
      </p:pic>
    </p:spTree>
    <p:extLst>
      <p:ext uri="{BB962C8B-B14F-4D97-AF65-F5344CB8AC3E}">
        <p14:creationId xmlns:p14="http://schemas.microsoft.com/office/powerpoint/2010/main" val="2790683583"/>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013820"/>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447201"/>
            <a:ext cx="11379201" cy="5022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a:xfrm>
            <a:off x="404813" y="388188"/>
            <a:ext cx="10947772" cy="716711"/>
          </a:xfrm>
          <a:prstGeom prst="rect">
            <a:avLst/>
          </a:prstGeom>
        </p:spPr>
        <p:txBody>
          <a:bodyPr/>
          <a:lstStyle/>
          <a:p>
            <a:r>
              <a:rPr lang="en-GB"/>
              <a:t>Click to edit Master title style</a:t>
            </a:r>
          </a:p>
        </p:txBody>
      </p:sp>
    </p:spTree>
    <p:extLst>
      <p:ext uri="{BB962C8B-B14F-4D97-AF65-F5344CB8AC3E}">
        <p14:creationId xmlns:p14="http://schemas.microsoft.com/office/powerpoint/2010/main" val="257661934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accent4"/>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5D1B5F70-39A3-4E01-8EEB-A624F6527260}"/>
              </a:ext>
            </a:extLst>
          </p:cNvPr>
          <p:cNvSpPr>
            <a:spLocks noChangeAspect="1"/>
          </p:cNvSpPr>
          <p:nvPr userDrawn="1"/>
        </p:nvSpPr>
        <p:spPr>
          <a:xfrm>
            <a:off x="263352" y="908720"/>
            <a:ext cx="10199251" cy="6192688"/>
          </a:xfrm>
          <a:custGeom>
            <a:avLst/>
            <a:gdLst>
              <a:gd name="connsiteX0" fmla="*/ 36195 w 8117205"/>
              <a:gd name="connsiteY0" fmla="*/ 4710199 h 4710198"/>
              <a:gd name="connsiteX1" fmla="*/ 0 w 8117205"/>
              <a:gd name="connsiteY1" fmla="*/ 4697817 h 4710198"/>
              <a:gd name="connsiteX2" fmla="*/ 538163 w 8117205"/>
              <a:gd name="connsiteY2" fmla="*/ 3739602 h 4710198"/>
              <a:gd name="connsiteX3" fmla="*/ 1340168 w 8117205"/>
              <a:gd name="connsiteY3" fmla="*/ 2915689 h 4710198"/>
              <a:gd name="connsiteX4" fmla="*/ 2613660 w 8117205"/>
              <a:gd name="connsiteY4" fmla="*/ 2190837 h 4710198"/>
              <a:gd name="connsiteX5" fmla="*/ 2621280 w 8117205"/>
              <a:gd name="connsiteY5" fmla="*/ 2187979 h 4710198"/>
              <a:gd name="connsiteX6" fmla="*/ 2628900 w 8117205"/>
              <a:gd name="connsiteY6" fmla="*/ 2191789 h 4710198"/>
              <a:gd name="connsiteX7" fmla="*/ 4513898 w 8117205"/>
              <a:gd name="connsiteY7" fmla="*/ 2830917 h 4710198"/>
              <a:gd name="connsiteX8" fmla="*/ 5841683 w 8117205"/>
              <a:gd name="connsiteY8" fmla="*/ 2599459 h 4710198"/>
              <a:gd name="connsiteX9" fmla="*/ 6102668 w 8117205"/>
              <a:gd name="connsiteY9" fmla="*/ 1288819 h 4710198"/>
              <a:gd name="connsiteX10" fmla="*/ 6256020 w 8117205"/>
              <a:gd name="connsiteY10" fmla="*/ 204874 h 4710198"/>
              <a:gd name="connsiteX11" fmla="*/ 7391400 w 8117205"/>
              <a:gd name="connsiteY11" fmla="*/ 43901 h 4710198"/>
              <a:gd name="connsiteX12" fmla="*/ 8117205 w 8117205"/>
              <a:gd name="connsiteY12" fmla="*/ 242021 h 4710198"/>
              <a:gd name="connsiteX13" fmla="*/ 8102918 w 8117205"/>
              <a:gd name="connsiteY13" fmla="*/ 277264 h 4710198"/>
              <a:gd name="connsiteX14" fmla="*/ 7384733 w 8117205"/>
              <a:gd name="connsiteY14" fmla="*/ 82001 h 4710198"/>
              <a:gd name="connsiteX15" fmla="*/ 6281738 w 8117205"/>
              <a:gd name="connsiteY15" fmla="*/ 233449 h 4710198"/>
              <a:gd name="connsiteX16" fmla="*/ 6139815 w 8117205"/>
              <a:gd name="connsiteY16" fmla="*/ 1279294 h 4710198"/>
              <a:gd name="connsiteX17" fmla="*/ 6187440 w 8117205"/>
              <a:gd name="connsiteY17" fmla="*/ 2101302 h 4710198"/>
              <a:gd name="connsiteX18" fmla="*/ 5866448 w 8117205"/>
              <a:gd name="connsiteY18" fmla="*/ 2629939 h 4710198"/>
              <a:gd name="connsiteX19" fmla="*/ 4510088 w 8117205"/>
              <a:gd name="connsiteY19" fmla="*/ 2869969 h 4710198"/>
              <a:gd name="connsiteX20" fmla="*/ 2620328 w 8117205"/>
              <a:gd name="connsiteY20" fmla="*/ 2230842 h 4710198"/>
              <a:gd name="connsiteX21" fmla="*/ 568643 w 8117205"/>
              <a:gd name="connsiteY21" fmla="*/ 3763414 h 4710198"/>
              <a:gd name="connsiteX22" fmla="*/ 36195 w 8117205"/>
              <a:gd name="connsiteY22" fmla="*/ 4710199 h 4710198"/>
              <a:gd name="connsiteX0" fmla="*/ 36195 w 8117205"/>
              <a:gd name="connsiteY0" fmla="*/ 4710199 h 4710199"/>
              <a:gd name="connsiteX1" fmla="*/ 0 w 8117205"/>
              <a:gd name="connsiteY1" fmla="*/ 4697817 h 4710199"/>
              <a:gd name="connsiteX2" fmla="*/ 538163 w 8117205"/>
              <a:gd name="connsiteY2" fmla="*/ 3739602 h 4710199"/>
              <a:gd name="connsiteX3" fmla="*/ 1340168 w 8117205"/>
              <a:gd name="connsiteY3" fmla="*/ 2915689 h 4710199"/>
              <a:gd name="connsiteX4" fmla="*/ 2613660 w 8117205"/>
              <a:gd name="connsiteY4" fmla="*/ 2190837 h 4710199"/>
              <a:gd name="connsiteX5" fmla="*/ 2621280 w 8117205"/>
              <a:gd name="connsiteY5" fmla="*/ 2187979 h 4710199"/>
              <a:gd name="connsiteX6" fmla="*/ 2628900 w 8117205"/>
              <a:gd name="connsiteY6" fmla="*/ 2191789 h 4710199"/>
              <a:gd name="connsiteX7" fmla="*/ 4513898 w 8117205"/>
              <a:gd name="connsiteY7" fmla="*/ 2830917 h 4710199"/>
              <a:gd name="connsiteX8" fmla="*/ 5841683 w 8117205"/>
              <a:gd name="connsiteY8" fmla="*/ 2599459 h 4710199"/>
              <a:gd name="connsiteX9" fmla="*/ 6102668 w 8117205"/>
              <a:gd name="connsiteY9" fmla="*/ 1288819 h 4710199"/>
              <a:gd name="connsiteX10" fmla="*/ 6256020 w 8117205"/>
              <a:gd name="connsiteY10" fmla="*/ 204874 h 4710199"/>
              <a:gd name="connsiteX11" fmla="*/ 7391400 w 8117205"/>
              <a:gd name="connsiteY11" fmla="*/ 43901 h 4710199"/>
              <a:gd name="connsiteX12" fmla="*/ 8117205 w 8117205"/>
              <a:gd name="connsiteY12" fmla="*/ 242021 h 4710199"/>
              <a:gd name="connsiteX13" fmla="*/ 7384733 w 8117205"/>
              <a:gd name="connsiteY13" fmla="*/ 82001 h 4710199"/>
              <a:gd name="connsiteX14" fmla="*/ 6281738 w 8117205"/>
              <a:gd name="connsiteY14" fmla="*/ 233449 h 4710199"/>
              <a:gd name="connsiteX15" fmla="*/ 6139815 w 8117205"/>
              <a:gd name="connsiteY15" fmla="*/ 1279294 h 4710199"/>
              <a:gd name="connsiteX16" fmla="*/ 6187440 w 8117205"/>
              <a:gd name="connsiteY16" fmla="*/ 2101302 h 4710199"/>
              <a:gd name="connsiteX17" fmla="*/ 5866448 w 8117205"/>
              <a:gd name="connsiteY17" fmla="*/ 2629939 h 4710199"/>
              <a:gd name="connsiteX18" fmla="*/ 4510088 w 8117205"/>
              <a:gd name="connsiteY18" fmla="*/ 2869969 h 4710199"/>
              <a:gd name="connsiteX19" fmla="*/ 2620328 w 8117205"/>
              <a:gd name="connsiteY19" fmla="*/ 2230842 h 4710199"/>
              <a:gd name="connsiteX20" fmla="*/ 568643 w 8117205"/>
              <a:gd name="connsiteY20" fmla="*/ 3763414 h 4710199"/>
              <a:gd name="connsiteX21" fmla="*/ 36195 w 8117205"/>
              <a:gd name="connsiteY21" fmla="*/ 4710199 h 4710199"/>
              <a:gd name="connsiteX0" fmla="*/ 36195 w 7528033"/>
              <a:gd name="connsiteY0" fmla="*/ 4673434 h 4673434"/>
              <a:gd name="connsiteX1" fmla="*/ 0 w 7528033"/>
              <a:gd name="connsiteY1" fmla="*/ 4661052 h 4673434"/>
              <a:gd name="connsiteX2" fmla="*/ 538163 w 7528033"/>
              <a:gd name="connsiteY2" fmla="*/ 3702837 h 4673434"/>
              <a:gd name="connsiteX3" fmla="*/ 1340168 w 7528033"/>
              <a:gd name="connsiteY3" fmla="*/ 2878924 h 4673434"/>
              <a:gd name="connsiteX4" fmla="*/ 2613660 w 7528033"/>
              <a:gd name="connsiteY4" fmla="*/ 2154072 h 4673434"/>
              <a:gd name="connsiteX5" fmla="*/ 2621280 w 7528033"/>
              <a:gd name="connsiteY5" fmla="*/ 2151214 h 4673434"/>
              <a:gd name="connsiteX6" fmla="*/ 2628900 w 7528033"/>
              <a:gd name="connsiteY6" fmla="*/ 2155024 h 4673434"/>
              <a:gd name="connsiteX7" fmla="*/ 4513898 w 7528033"/>
              <a:gd name="connsiteY7" fmla="*/ 2794152 h 4673434"/>
              <a:gd name="connsiteX8" fmla="*/ 5841683 w 7528033"/>
              <a:gd name="connsiteY8" fmla="*/ 2562694 h 4673434"/>
              <a:gd name="connsiteX9" fmla="*/ 6102668 w 7528033"/>
              <a:gd name="connsiteY9" fmla="*/ 1252054 h 4673434"/>
              <a:gd name="connsiteX10" fmla="*/ 6256020 w 7528033"/>
              <a:gd name="connsiteY10" fmla="*/ 168109 h 4673434"/>
              <a:gd name="connsiteX11" fmla="*/ 7391400 w 7528033"/>
              <a:gd name="connsiteY11" fmla="*/ 7136 h 4673434"/>
              <a:gd name="connsiteX12" fmla="*/ 7384733 w 7528033"/>
              <a:gd name="connsiteY12" fmla="*/ 45236 h 4673434"/>
              <a:gd name="connsiteX13" fmla="*/ 6281738 w 7528033"/>
              <a:gd name="connsiteY13" fmla="*/ 196684 h 4673434"/>
              <a:gd name="connsiteX14" fmla="*/ 6139815 w 7528033"/>
              <a:gd name="connsiteY14" fmla="*/ 1242529 h 4673434"/>
              <a:gd name="connsiteX15" fmla="*/ 6187440 w 7528033"/>
              <a:gd name="connsiteY15" fmla="*/ 2064537 h 4673434"/>
              <a:gd name="connsiteX16" fmla="*/ 5866448 w 7528033"/>
              <a:gd name="connsiteY16" fmla="*/ 2593174 h 4673434"/>
              <a:gd name="connsiteX17" fmla="*/ 4510088 w 7528033"/>
              <a:gd name="connsiteY17" fmla="*/ 2833204 h 4673434"/>
              <a:gd name="connsiteX18" fmla="*/ 2620328 w 7528033"/>
              <a:gd name="connsiteY18" fmla="*/ 2194077 h 4673434"/>
              <a:gd name="connsiteX19" fmla="*/ 568643 w 7528033"/>
              <a:gd name="connsiteY19" fmla="*/ 3726649 h 4673434"/>
              <a:gd name="connsiteX20" fmla="*/ 36195 w 7528033"/>
              <a:gd name="connsiteY20" fmla="*/ 4673434 h 46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28033" h="4673434">
                <a:moveTo>
                  <a:pt x="36195" y="4673434"/>
                </a:moveTo>
                <a:lnTo>
                  <a:pt x="0" y="4661052"/>
                </a:lnTo>
                <a:cubicBezTo>
                  <a:pt x="953" y="4656289"/>
                  <a:pt x="145733" y="4224807"/>
                  <a:pt x="538163" y="3702837"/>
                </a:cubicBezTo>
                <a:cubicBezTo>
                  <a:pt x="768668" y="3396132"/>
                  <a:pt x="1038225" y="3118954"/>
                  <a:pt x="1340168" y="2878924"/>
                </a:cubicBezTo>
                <a:cubicBezTo>
                  <a:pt x="1717358" y="2577934"/>
                  <a:pt x="2145983" y="2334094"/>
                  <a:pt x="2613660" y="2154072"/>
                </a:cubicBezTo>
                <a:lnTo>
                  <a:pt x="2621280" y="2151214"/>
                </a:lnTo>
                <a:lnTo>
                  <a:pt x="2628900" y="2155024"/>
                </a:lnTo>
                <a:cubicBezTo>
                  <a:pt x="3289935" y="2497924"/>
                  <a:pt x="3941445" y="2718904"/>
                  <a:pt x="4513898" y="2794152"/>
                </a:cubicBezTo>
                <a:cubicBezTo>
                  <a:pt x="5095875" y="2871304"/>
                  <a:pt x="5554980" y="2790341"/>
                  <a:pt x="5841683" y="2562694"/>
                </a:cubicBezTo>
                <a:cubicBezTo>
                  <a:pt x="6168390" y="2302662"/>
                  <a:pt x="6257925" y="1849271"/>
                  <a:pt x="6102668" y="1252054"/>
                </a:cubicBezTo>
                <a:cubicBezTo>
                  <a:pt x="5969318" y="741514"/>
                  <a:pt x="6020753" y="376706"/>
                  <a:pt x="6256020" y="168109"/>
                </a:cubicBezTo>
                <a:cubicBezTo>
                  <a:pt x="6480810" y="-31916"/>
                  <a:pt x="7203281" y="27615"/>
                  <a:pt x="7391400" y="7136"/>
                </a:cubicBezTo>
                <a:cubicBezTo>
                  <a:pt x="7579519" y="-13343"/>
                  <a:pt x="7569677" y="13645"/>
                  <a:pt x="7384733" y="45236"/>
                </a:cubicBezTo>
                <a:cubicBezTo>
                  <a:pt x="7199789" y="76827"/>
                  <a:pt x="6550343" y="-41441"/>
                  <a:pt x="6281738" y="196684"/>
                </a:cubicBezTo>
                <a:cubicBezTo>
                  <a:pt x="6058853" y="394804"/>
                  <a:pt x="6011228" y="747229"/>
                  <a:pt x="6139815" y="1242529"/>
                </a:cubicBezTo>
                <a:cubicBezTo>
                  <a:pt x="6221730" y="1557806"/>
                  <a:pt x="6237923" y="1834031"/>
                  <a:pt x="6187440" y="2064537"/>
                </a:cubicBezTo>
                <a:cubicBezTo>
                  <a:pt x="6138863" y="2283612"/>
                  <a:pt x="6031230" y="2460777"/>
                  <a:pt x="5866448" y="2593174"/>
                </a:cubicBezTo>
                <a:cubicBezTo>
                  <a:pt x="5572125" y="2828441"/>
                  <a:pt x="5102543" y="2911309"/>
                  <a:pt x="4510088" y="2833204"/>
                </a:cubicBezTo>
                <a:cubicBezTo>
                  <a:pt x="3935730" y="2757004"/>
                  <a:pt x="3282315" y="2536024"/>
                  <a:pt x="2620328" y="2194077"/>
                </a:cubicBezTo>
                <a:cubicBezTo>
                  <a:pt x="1574483" y="2598889"/>
                  <a:pt x="927735" y="3251352"/>
                  <a:pt x="568643" y="3726649"/>
                </a:cubicBezTo>
                <a:cubicBezTo>
                  <a:pt x="180023" y="4242904"/>
                  <a:pt x="37148" y="4668672"/>
                  <a:pt x="36195" y="4673434"/>
                </a:cubicBezTo>
                <a:close/>
              </a:path>
            </a:pathLst>
          </a:custGeom>
          <a:gradFill>
            <a:gsLst>
              <a:gs pos="99000">
                <a:schemeClr val="accent2">
                  <a:alpha val="0"/>
                </a:schemeClr>
              </a:gs>
              <a:gs pos="32000">
                <a:srgbClr val="12ABDB">
                  <a:alpha val="17000"/>
                </a:srgbClr>
              </a:gs>
              <a:gs pos="17000">
                <a:schemeClr val="accent2">
                  <a:alpha val="0"/>
                </a:schemeClr>
              </a:gs>
              <a:gs pos="49000">
                <a:srgbClr val="12ABDB"/>
              </a:gs>
              <a:gs pos="70000">
                <a:schemeClr val="accent2"/>
              </a:gs>
            </a:gsLst>
            <a:lin ang="16200000" scaled="0"/>
          </a:gradFill>
          <a:ln w="9525" cap="flat">
            <a:noFill/>
            <a:prstDash val="solid"/>
            <a:miter/>
          </a:ln>
        </p:spPr>
        <p:txBody>
          <a:bodyPr rtlCol="0" anchor="ctr"/>
          <a:lstStyle/>
          <a:p>
            <a:endParaRPr lang="de-DE"/>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339007"/>
            <a:ext cx="11386134" cy="2031325"/>
          </a:xfrm>
        </p:spPr>
        <p:txBody>
          <a:bodyPr wrap="square" lIns="36000" rIns="36000" bIns="0" anchor="b" anchorCtr="0">
            <a:spAutoFit/>
          </a:bodyPr>
          <a:lstStyle>
            <a:lvl1pPr algn="l">
              <a:lnSpc>
                <a:spcPct val="100000"/>
              </a:lnSpc>
              <a:defRPr sz="66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242574"/>
            <a:ext cx="11379200"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8EDD86A9-A101-4431-BC7F-D7A613B745EB}"/>
              </a:ext>
            </a:extLst>
          </p:cNvPr>
          <p:cNvGrpSpPr>
            <a:grpSpLocks noChangeAspect="1"/>
          </p:cNvGrpSpPr>
          <p:nvPr userDrawn="1"/>
        </p:nvGrpSpPr>
        <p:grpSpPr>
          <a:xfrm>
            <a:off x="9422540" y="611982"/>
            <a:ext cx="2267015" cy="509586"/>
            <a:chOff x="9550400" y="612775"/>
            <a:chExt cx="2231297" cy="501650"/>
          </a:xfrm>
        </p:grpSpPr>
        <p:sp>
          <p:nvSpPr>
            <p:cNvPr id="8" name="Freeform: Shape 7">
              <a:extLst>
                <a:ext uri="{FF2B5EF4-FFF2-40B4-BE49-F238E27FC236}">
                  <a16:creationId xmlns:a16="http://schemas.microsoft.com/office/drawing/2014/main" id="{92E5232F-44F9-4DA7-8CAF-37E7E772B19E}"/>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ED6443D4-9252-4F48-B3B1-DE1F07A5D421}"/>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dirty="0"/>
            </a:p>
          </p:txBody>
        </p:sp>
        <p:sp>
          <p:nvSpPr>
            <p:cNvPr id="10" name="Freeform: Shape 9">
              <a:extLst>
                <a:ext uri="{FF2B5EF4-FFF2-40B4-BE49-F238E27FC236}">
                  <a16:creationId xmlns:a16="http://schemas.microsoft.com/office/drawing/2014/main" id="{00D6E549-1EDB-4087-A87E-246AD0B86307}"/>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9B59D2B6-7CA0-4DD1-ACF9-FE9B371E6A4B}"/>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D752C13A-0707-4DB7-BEE5-11C70CC4104C}"/>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3549609824"/>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Large title">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57200" y="6003700"/>
            <a:ext cx="11277600" cy="822325"/>
          </a:xfrm>
        </p:spPr>
        <p:txBody>
          <a:bodyPr lIns="36000" tIns="14400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6">
            <a:extLst>
              <a:ext uri="{FF2B5EF4-FFF2-40B4-BE49-F238E27FC236}">
                <a16:creationId xmlns:a16="http://schemas.microsoft.com/office/drawing/2014/main" id="{79EA84EC-0E0C-41F6-8286-BC5A87DC6C7B}"/>
              </a:ext>
            </a:extLst>
          </p:cNvPr>
          <p:cNvSpPr>
            <a:spLocks noGrp="1"/>
          </p:cNvSpPr>
          <p:nvPr>
            <p:ph type="body" sz="quarter" idx="10"/>
          </p:nvPr>
        </p:nvSpPr>
        <p:spPr>
          <a:xfrm>
            <a:off x="457200" y="1644650"/>
            <a:ext cx="11277600" cy="3567113"/>
          </a:xfrm>
        </p:spPr>
        <p:txBody>
          <a:bodyPr anchor="ctr" anchorCtr="0">
            <a:normAutofit/>
          </a:bodyPr>
          <a:lstStyle>
            <a:lvl1pPr marL="0" indent="0" algn="l">
              <a:lnSpc>
                <a:spcPct val="70000"/>
              </a:lnSpc>
              <a:buFontTx/>
              <a:buNone/>
              <a:defRPr sz="8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Image 4" descr="Une image contenant texte&#10;&#10;Description générée automatiquement">
            <a:extLst>
              <a:ext uri="{FF2B5EF4-FFF2-40B4-BE49-F238E27FC236}">
                <a16:creationId xmlns:a16="http://schemas.microsoft.com/office/drawing/2014/main" id="{D1A9B987-E149-4E99-9E1F-336980D5EC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672" y="260648"/>
            <a:ext cx="3024000" cy="1226177"/>
          </a:xfrm>
          <a:prstGeom prst="rect">
            <a:avLst/>
          </a:prstGeom>
        </p:spPr>
      </p:pic>
    </p:spTree>
    <p:extLst>
      <p:ext uri="{BB962C8B-B14F-4D97-AF65-F5344CB8AC3E}">
        <p14:creationId xmlns:p14="http://schemas.microsoft.com/office/powerpoint/2010/main" val="45910733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image" Target="../media/image3.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2.emf"/><Relationship Id="rId5" Type="http://schemas.openxmlformats.org/officeDocument/2006/relationships/slideLayout" Target="../slideLayouts/slideLayout40.xml"/><Relationship Id="rId10" Type="http://schemas.openxmlformats.org/officeDocument/2006/relationships/oleObject" Target="../embeddings/oleObject4.bin"/><Relationship Id="rId4" Type="http://schemas.openxmlformats.org/officeDocument/2006/relationships/slideLayout" Target="../slideLayouts/slideLayout39.xml"/><Relationship Id="rId9" Type="http://schemas.openxmlformats.org/officeDocument/2006/relationships/tags" Target="../tags/tag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ags" Target="../tags/tag11.xml"/><Relationship Id="rId18"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17" Type="http://schemas.openxmlformats.org/officeDocument/2006/relationships/image" Target="../media/image2.png"/><Relationship Id="rId2" Type="http://schemas.openxmlformats.org/officeDocument/2006/relationships/slideLayout" Target="../slideLayouts/slideLayout44.xml"/><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2.emf"/><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oleObject" Target="../embeddings/oleObject9.bin"/></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theme" Target="../theme/theme5.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8" Type="http://schemas.openxmlformats.org/officeDocument/2006/relationships/slideLayout" Target="../slideLayouts/slideLayout61.xml"/><Relationship Id="rId3"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04813" y="388188"/>
            <a:ext cx="10947772" cy="716711"/>
          </a:xfrm>
          <a:prstGeom prst="rect">
            <a:avLst/>
          </a:prstGeom>
        </p:spPr>
        <p:txBody>
          <a:bodyPr vert="horz" lIns="0" tIns="0" rIns="0" bIns="0" rtlCol="0" anchor="b">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noProof="0"/>
              <a:t>CLICK TO INSERT TITLE</a:t>
            </a:r>
          </a:p>
        </p:txBody>
      </p:sp>
      <p:sp>
        <p:nvSpPr>
          <p:cNvPr id="4" name="Text Placeholder 1"/>
          <p:cNvSpPr>
            <a:spLocks noGrp="1"/>
          </p:cNvSpPr>
          <p:nvPr>
            <p:ph type="body" idx="1"/>
          </p:nvPr>
        </p:nvSpPr>
        <p:spPr>
          <a:xfrm>
            <a:off x="404813" y="1327150"/>
            <a:ext cx="11376880" cy="5135563"/>
          </a:xfrm>
          <a:prstGeom prst="rect">
            <a:avLst/>
          </a:prstGeom>
        </p:spPr>
        <p:txBody>
          <a:bodyPr vert="horz" lIns="0" tIns="0" rIns="0" bIns="0" rtlCol="0">
            <a:noAutofit/>
          </a:bodyPr>
          <a:lstStyle/>
          <a:p>
            <a:pPr lvl="0"/>
            <a:r>
              <a:rPr lang="es-MX" noProof="0"/>
              <a:t>Cliquez pour modifier les styles du texte du masque</a:t>
            </a:r>
          </a:p>
          <a:p>
            <a:pPr lvl="1"/>
            <a:r>
              <a:rPr lang="es-MX" noProof="0"/>
              <a:t>Deuxième niveau</a:t>
            </a:r>
          </a:p>
          <a:p>
            <a:pPr lvl="2"/>
            <a:r>
              <a:rPr lang="es-MX" noProof="0"/>
              <a:t>Troisième niveau</a:t>
            </a:r>
          </a:p>
          <a:p>
            <a:pPr lvl="3"/>
            <a:r>
              <a:rPr lang="es-MX" noProof="0"/>
              <a:t>Quatrième niveau</a:t>
            </a:r>
          </a:p>
          <a:p>
            <a:pPr lvl="4"/>
            <a:r>
              <a:rPr lang="es-MX" noProof="0"/>
              <a:t>Cinquième niveau</a:t>
            </a:r>
          </a:p>
        </p:txBody>
      </p:sp>
      <p:sp>
        <p:nvSpPr>
          <p:cNvPr id="100" name="Rectangle 27">
            <a:extLst>
              <a:ext uri="{FF2B5EF4-FFF2-40B4-BE49-F238E27FC236}">
                <a16:creationId xmlns:a16="http://schemas.microsoft.com/office/drawing/2014/main" id="{777F4691-2D56-47C4-B2B1-73BE348DB06D}"/>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dirty="0">
                <a:solidFill>
                  <a:srgbClr val="A6A6A6"/>
                </a:solidFill>
                <a:latin typeface="Ubuntu" panose="020B0504030602030204" pitchFamily="34" charset="0"/>
                <a:cs typeface="Arial" panose="020B0604020202020204" pitchFamily="34" charset="0"/>
              </a:rPr>
              <a:t>Company Confidential © Capgemini 2023. All rights reserved  |</a:t>
            </a:r>
          </a:p>
        </p:txBody>
      </p:sp>
      <p:sp>
        <p:nvSpPr>
          <p:cNvPr id="99" name="Rectangle 43">
            <a:extLst>
              <a:ext uri="{FF2B5EF4-FFF2-40B4-BE49-F238E27FC236}">
                <a16:creationId xmlns:a16="http://schemas.microsoft.com/office/drawing/2014/main" id="{1302EB1D-4F45-4228-A725-9CA0AEFCE017}"/>
              </a:ext>
            </a:extLst>
          </p:cNvPr>
          <p:cNvSpPr/>
          <p:nvPr userDrawn="1"/>
        </p:nvSpPr>
        <p:spPr>
          <a:xfrm>
            <a:off x="11744128" y="6517658"/>
            <a:ext cx="229263" cy="215444"/>
          </a:xfrm>
          <a:prstGeom prst="rect">
            <a:avLst/>
          </a:prstGeom>
        </p:spPr>
        <p:txBody>
          <a:bodyPr wrap="square" lIns="0" rIns="0">
            <a:spAutoFit/>
          </a:bodyPr>
          <a:lstStyle/>
          <a:p>
            <a:pPr algn="r"/>
            <a:fld id="{0502E5A9-B53C-401E-A0E0-4A359BB0A9E5}" type="slidenum">
              <a:rPr lang="en-US" sz="800" smtClean="0">
                <a:solidFill>
                  <a:srgbClr val="A6A6A6"/>
                </a:solidFill>
                <a:latin typeface="Ubuntu" panose="020B0504030602030204" pitchFamily="34" charset="0"/>
                <a:cs typeface="Arial" panose="020B0604020202020204" pitchFamily="34" charset="0"/>
              </a:rPr>
              <a:pPr algn="r"/>
              <a:t>‹#›</a:t>
            </a:fld>
            <a:endParaRPr lang="en-US" sz="800">
              <a:solidFill>
                <a:srgbClr val="A6A6A6"/>
              </a:solidFill>
              <a:latin typeface="Ubuntu" panose="020B0504030602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3F4E69E-770B-6C7A-4F9F-A77267F6992C}"/>
              </a:ext>
            </a:extLst>
          </p:cNvPr>
          <p:cNvGrpSpPr>
            <a:grpSpLocks noChangeAspect="1"/>
          </p:cNvGrpSpPr>
          <p:nvPr userDrawn="1"/>
        </p:nvGrpSpPr>
        <p:grpSpPr>
          <a:xfrm>
            <a:off x="9341963" y="130056"/>
            <a:ext cx="2782257" cy="599598"/>
            <a:chOff x="8647708" y="251977"/>
            <a:chExt cx="3325683" cy="716711"/>
          </a:xfrm>
        </p:grpSpPr>
        <p:cxnSp>
          <p:nvCxnSpPr>
            <p:cNvPr id="8" name="Straight Connector 7">
              <a:extLst>
                <a:ext uri="{FF2B5EF4-FFF2-40B4-BE49-F238E27FC236}">
                  <a16:creationId xmlns:a16="http://schemas.microsoft.com/office/drawing/2014/main" id="{19F0ABA6-08E3-B77B-10D0-B52B1EB7E04E}"/>
                </a:ext>
              </a:extLst>
            </p:cNvPr>
            <p:cNvCxnSpPr>
              <a:cxnSpLocks/>
            </p:cNvCxnSpPr>
            <p:nvPr userDrawn="1"/>
          </p:nvCxnSpPr>
          <p:spPr>
            <a:xfrm>
              <a:off x="9968157"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Image 5" descr="Une image contenant texte&#10;&#10;Description générée automatiquement">
              <a:extLst>
                <a:ext uri="{FF2B5EF4-FFF2-40B4-BE49-F238E27FC236}">
                  <a16:creationId xmlns:a16="http://schemas.microsoft.com/office/drawing/2014/main" id="{C6D75FC0-35DA-AE32-3BEF-03763B0B4C76}"/>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647708" y="264360"/>
              <a:ext cx="1236678" cy="611451"/>
            </a:xfrm>
            <a:prstGeom prst="rect">
              <a:avLst/>
            </a:prstGeom>
          </p:spPr>
        </p:pic>
        <p:pic>
          <p:nvPicPr>
            <p:cNvPr id="11" name="Picture 12" descr="Seguros Monterrey New York Life - Logo">
              <a:extLst>
                <a:ext uri="{FF2B5EF4-FFF2-40B4-BE49-F238E27FC236}">
                  <a16:creationId xmlns:a16="http://schemas.microsoft.com/office/drawing/2014/main" id="{9DE15008-9889-8EF8-06DD-B74F812278FD}"/>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0751124" y="400982"/>
              <a:ext cx="1222267" cy="27297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9EEA74BC-C6DD-692E-16BA-0E72AC5CCF69}"/>
                </a:ext>
              </a:extLst>
            </p:cNvPr>
            <p:cNvCxnSpPr>
              <a:cxnSpLocks/>
            </p:cNvCxnSpPr>
            <p:nvPr userDrawn="1"/>
          </p:nvCxnSpPr>
          <p:spPr>
            <a:xfrm>
              <a:off x="10600346"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5C4A33C-68A3-ABD6-F636-ADBD14C7A730}"/>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b="-8502"/>
            <a:stretch/>
          </p:blipFill>
          <p:spPr>
            <a:xfrm>
              <a:off x="10068679" y="251977"/>
              <a:ext cx="463679" cy="716711"/>
            </a:xfrm>
            <a:prstGeom prst="rect">
              <a:avLst/>
            </a:prstGeom>
          </p:spPr>
        </p:pic>
      </p:grpSp>
      <p:sp>
        <p:nvSpPr>
          <p:cNvPr id="3" name="Rectangle 27">
            <a:extLst>
              <a:ext uri="{FF2B5EF4-FFF2-40B4-BE49-F238E27FC236}">
                <a16:creationId xmlns:a16="http://schemas.microsoft.com/office/drawing/2014/main" id="{881EA6F9-ACE0-6436-35A3-B2037232D58F}"/>
              </a:ext>
            </a:extLst>
          </p:cNvPr>
          <p:cNvSpPr/>
          <p:nvPr userDrawn="1"/>
        </p:nvSpPr>
        <p:spPr>
          <a:xfrm>
            <a:off x="404813" y="6517871"/>
            <a:ext cx="3410847" cy="21945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dirty="0">
                <a:solidFill>
                  <a:srgbClr val="A6A6A6"/>
                </a:solidFill>
                <a:latin typeface="Ubuntu" panose="020B0504030602030204" pitchFamily="34" charset="0"/>
                <a:cs typeface="Arial" panose="020B0604020202020204" pitchFamily="34" charset="0"/>
              </a:rPr>
              <a:t>Capgemini | AWS | SMNYL – Innovation Day</a:t>
            </a:r>
          </a:p>
        </p:txBody>
      </p:sp>
    </p:spTree>
    <p:extLst>
      <p:ext uri="{BB962C8B-B14F-4D97-AF65-F5344CB8AC3E}">
        <p14:creationId xmlns:p14="http://schemas.microsoft.com/office/powerpoint/2010/main" val="1445749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10" pos="7423">
          <p15:clr>
            <a:srgbClr val="F26B43"/>
          </p15:clr>
        </p15:guide>
        <p15:guide id="11" orient="horz" pos="4071">
          <p15:clr>
            <a:srgbClr val="F26B43"/>
          </p15:clr>
        </p15:guide>
        <p15:guide id="12" pos="255">
          <p15:clr>
            <a:srgbClr val="F26B43"/>
          </p15:clr>
        </p15:guide>
        <p15:guide id="13" orient="horz" pos="836">
          <p15:clr>
            <a:srgbClr val="F26B43"/>
          </p15:clr>
        </p15:guide>
        <p15:guide id="14" orient="horz" pos="245">
          <p15:clr>
            <a:srgbClr val="F26B43"/>
          </p15:clr>
        </p15:guide>
        <p15:guide id="15" pos="3840">
          <p15:clr>
            <a:srgbClr val="F26B43"/>
          </p15:clr>
        </p15:guide>
        <p15:guide id="16" pos="3899">
          <p15:clr>
            <a:srgbClr val="F26B43"/>
          </p15:clr>
        </p15:guide>
        <p15:guide id="17" pos="378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04813" y="388188"/>
            <a:ext cx="10947772" cy="716711"/>
          </a:xfrm>
          <a:prstGeom prst="rect">
            <a:avLst/>
          </a:prstGeom>
        </p:spPr>
        <p:txBody>
          <a:bodyPr vert="horz" lIns="0" tIns="0" rIns="0" bIns="0" rtlCol="0" anchor="b">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noProof="0"/>
              <a:t>CLICK TO INSERT TITLE</a:t>
            </a:r>
          </a:p>
        </p:txBody>
      </p:sp>
      <p:sp>
        <p:nvSpPr>
          <p:cNvPr id="4" name="Text Placeholder 1"/>
          <p:cNvSpPr>
            <a:spLocks noGrp="1"/>
          </p:cNvSpPr>
          <p:nvPr>
            <p:ph type="body" idx="1"/>
          </p:nvPr>
        </p:nvSpPr>
        <p:spPr>
          <a:xfrm>
            <a:off x="404813" y="1327150"/>
            <a:ext cx="11376880" cy="5135563"/>
          </a:xfrm>
          <a:prstGeom prst="rect">
            <a:avLst/>
          </a:prstGeom>
        </p:spPr>
        <p:txBody>
          <a:bodyPr vert="horz" lIns="0" tIns="0" rIns="0" bIns="0" rtlCol="0">
            <a:noAutofit/>
          </a:bodyPr>
          <a:lstStyle/>
          <a:p>
            <a:pPr lvl="0"/>
            <a:r>
              <a:rPr lang="es-MX" noProof="0"/>
              <a:t>Cliquez pour modifier les styles du texte du masque</a:t>
            </a:r>
          </a:p>
          <a:p>
            <a:pPr lvl="1"/>
            <a:r>
              <a:rPr lang="es-MX" noProof="0"/>
              <a:t>Deuxième niveau</a:t>
            </a:r>
          </a:p>
          <a:p>
            <a:pPr lvl="2"/>
            <a:r>
              <a:rPr lang="es-MX" noProof="0"/>
              <a:t>Troisième niveau</a:t>
            </a:r>
          </a:p>
          <a:p>
            <a:pPr lvl="3"/>
            <a:r>
              <a:rPr lang="es-MX" noProof="0"/>
              <a:t>Quatrième niveau</a:t>
            </a:r>
          </a:p>
          <a:p>
            <a:pPr lvl="4"/>
            <a:r>
              <a:rPr lang="es-MX" noProof="0"/>
              <a:t>Cinquième niveau</a:t>
            </a:r>
          </a:p>
        </p:txBody>
      </p:sp>
      <p:sp>
        <p:nvSpPr>
          <p:cNvPr id="100" name="Rectangle 27">
            <a:extLst>
              <a:ext uri="{FF2B5EF4-FFF2-40B4-BE49-F238E27FC236}">
                <a16:creationId xmlns:a16="http://schemas.microsoft.com/office/drawing/2014/main" id="{777F4691-2D56-47C4-B2B1-73BE348DB06D}"/>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dirty="0">
                <a:solidFill>
                  <a:srgbClr val="A6A6A6"/>
                </a:solidFill>
                <a:latin typeface="Ubuntu" panose="020B0504030602030204" pitchFamily="34" charset="0"/>
                <a:cs typeface="Arial" panose="020B0604020202020204" pitchFamily="34" charset="0"/>
              </a:rPr>
              <a:t>Company Confidential © Capgemini 2023. All rights reserved  |</a:t>
            </a:r>
          </a:p>
        </p:txBody>
      </p:sp>
      <p:sp>
        <p:nvSpPr>
          <p:cNvPr id="99" name="Rectangle 43">
            <a:extLst>
              <a:ext uri="{FF2B5EF4-FFF2-40B4-BE49-F238E27FC236}">
                <a16:creationId xmlns:a16="http://schemas.microsoft.com/office/drawing/2014/main" id="{1302EB1D-4F45-4228-A725-9CA0AEFCE017}"/>
              </a:ext>
            </a:extLst>
          </p:cNvPr>
          <p:cNvSpPr/>
          <p:nvPr userDrawn="1"/>
        </p:nvSpPr>
        <p:spPr>
          <a:xfrm>
            <a:off x="11744128" y="6517658"/>
            <a:ext cx="229263" cy="215444"/>
          </a:xfrm>
          <a:prstGeom prst="rect">
            <a:avLst/>
          </a:prstGeom>
        </p:spPr>
        <p:txBody>
          <a:bodyPr wrap="square" lIns="0" rIns="0">
            <a:spAutoFit/>
          </a:bodyPr>
          <a:lstStyle/>
          <a:p>
            <a:pPr algn="r"/>
            <a:fld id="{0502E5A9-B53C-401E-A0E0-4A359BB0A9E5}" type="slidenum">
              <a:rPr lang="en-US" sz="800" smtClean="0">
                <a:solidFill>
                  <a:srgbClr val="A6A6A6"/>
                </a:solidFill>
                <a:latin typeface="Ubuntu" panose="020B0504030602030204" pitchFamily="34" charset="0"/>
                <a:cs typeface="Arial" panose="020B0604020202020204" pitchFamily="34" charset="0"/>
              </a:rPr>
              <a:pPr algn="r"/>
              <a:t>‹#›</a:t>
            </a:fld>
            <a:endParaRPr lang="en-US" sz="800">
              <a:solidFill>
                <a:srgbClr val="A6A6A6"/>
              </a:solidFill>
              <a:latin typeface="Ubuntu" panose="020B0504030602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9F0ABA6-08E3-B77B-10D0-B52B1EB7E04E}"/>
              </a:ext>
            </a:extLst>
          </p:cNvPr>
          <p:cNvCxnSpPr>
            <a:cxnSpLocks/>
          </p:cNvCxnSpPr>
          <p:nvPr userDrawn="1"/>
        </p:nvCxnSpPr>
        <p:spPr>
          <a:xfrm>
            <a:off x="9968157"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Image 5" descr="Une image contenant texte&#10;&#10;Description générée automatiquement">
            <a:extLst>
              <a:ext uri="{FF2B5EF4-FFF2-40B4-BE49-F238E27FC236}">
                <a16:creationId xmlns:a16="http://schemas.microsoft.com/office/drawing/2014/main" id="{C6D75FC0-35DA-AE32-3BEF-03763B0B4C76}"/>
              </a:ext>
            </a:extLst>
          </p:cNvPr>
          <p:cNvPicPr>
            <a:picLocks noChangeAspect="1"/>
          </p:cNvPicPr>
          <p:nvPr userDrawn="1"/>
        </p:nvPicPr>
        <p:blipFill rotWithShape="1">
          <a:blip r:embed="rId29" cstate="screen">
            <a:extLst>
              <a:ext uri="{28A0092B-C50C-407E-A947-70E740481C1C}">
                <a14:useLocalDpi xmlns:a14="http://schemas.microsoft.com/office/drawing/2010/main"/>
              </a:ext>
            </a:extLst>
          </a:blip>
          <a:srcRect/>
          <a:stretch/>
        </p:blipFill>
        <p:spPr>
          <a:xfrm>
            <a:off x="8647708" y="264360"/>
            <a:ext cx="1236678" cy="611451"/>
          </a:xfrm>
          <a:prstGeom prst="rect">
            <a:avLst/>
          </a:prstGeom>
        </p:spPr>
      </p:pic>
      <p:pic>
        <p:nvPicPr>
          <p:cNvPr id="11" name="Picture 12" descr="Seguros Monterrey New York Life - Logo">
            <a:extLst>
              <a:ext uri="{FF2B5EF4-FFF2-40B4-BE49-F238E27FC236}">
                <a16:creationId xmlns:a16="http://schemas.microsoft.com/office/drawing/2014/main" id="{9DE15008-9889-8EF8-06DD-B74F812278FD}"/>
              </a:ext>
            </a:extLst>
          </p:cNvPr>
          <p:cNvPicPr>
            <a:picLocks noChangeAspect="1" noChangeArrowheads="1"/>
          </p:cNvPicPr>
          <p:nvPr userDrawn="1"/>
        </p:nvPicPr>
        <p:blipFill>
          <a:blip r:embed="rId30" cstate="screen">
            <a:extLst>
              <a:ext uri="{28A0092B-C50C-407E-A947-70E740481C1C}">
                <a14:useLocalDpi xmlns:a14="http://schemas.microsoft.com/office/drawing/2010/main"/>
              </a:ext>
            </a:extLst>
          </a:blip>
          <a:srcRect/>
          <a:stretch>
            <a:fillRect/>
          </a:stretch>
        </p:blipFill>
        <p:spPr bwMode="auto">
          <a:xfrm>
            <a:off x="10751124" y="400982"/>
            <a:ext cx="1222267" cy="27297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9EEA74BC-C6DD-692E-16BA-0E72AC5CCF69}"/>
              </a:ext>
            </a:extLst>
          </p:cNvPr>
          <p:cNvCxnSpPr>
            <a:cxnSpLocks/>
          </p:cNvCxnSpPr>
          <p:nvPr userDrawn="1"/>
        </p:nvCxnSpPr>
        <p:spPr>
          <a:xfrm>
            <a:off x="10600346"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5C4A33C-68A3-ABD6-F636-ADBD14C7A730}"/>
              </a:ext>
            </a:extLst>
          </p:cNvPr>
          <p:cNvPicPr>
            <a:picLocks noChangeAspect="1"/>
          </p:cNvPicPr>
          <p:nvPr userDrawn="1"/>
        </p:nvPicPr>
        <p:blipFill rotWithShape="1">
          <a:blip r:embed="rId31" cstate="screen">
            <a:extLst>
              <a:ext uri="{28A0092B-C50C-407E-A947-70E740481C1C}">
                <a14:useLocalDpi xmlns:a14="http://schemas.microsoft.com/office/drawing/2010/main"/>
              </a:ext>
            </a:extLst>
          </a:blip>
          <a:srcRect b="-8502"/>
          <a:stretch/>
        </p:blipFill>
        <p:spPr>
          <a:xfrm>
            <a:off x="10068679" y="251977"/>
            <a:ext cx="463679" cy="716711"/>
          </a:xfrm>
          <a:prstGeom prst="rect">
            <a:avLst/>
          </a:prstGeom>
        </p:spPr>
      </p:pic>
      <p:sp>
        <p:nvSpPr>
          <p:cNvPr id="2" name="Rectangle 27">
            <a:extLst>
              <a:ext uri="{FF2B5EF4-FFF2-40B4-BE49-F238E27FC236}">
                <a16:creationId xmlns:a16="http://schemas.microsoft.com/office/drawing/2014/main" id="{081973A1-D349-5C53-6BE0-1C5740294E9B}"/>
              </a:ext>
            </a:extLst>
          </p:cNvPr>
          <p:cNvSpPr/>
          <p:nvPr userDrawn="1"/>
        </p:nvSpPr>
        <p:spPr>
          <a:xfrm>
            <a:off x="404813" y="6517871"/>
            <a:ext cx="3410847" cy="21945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dirty="0">
                <a:solidFill>
                  <a:srgbClr val="A6A6A6"/>
                </a:solidFill>
                <a:latin typeface="Ubuntu" panose="020B0504030602030204" pitchFamily="34" charset="0"/>
                <a:cs typeface="Arial" panose="020B0604020202020204" pitchFamily="34" charset="0"/>
              </a:rPr>
              <a:t>Capgemini | AWS | SMNYL – Innovation Day</a:t>
            </a:r>
          </a:p>
        </p:txBody>
      </p:sp>
    </p:spTree>
    <p:extLst>
      <p:ext uri="{BB962C8B-B14F-4D97-AF65-F5344CB8AC3E}">
        <p14:creationId xmlns:p14="http://schemas.microsoft.com/office/powerpoint/2010/main" val="371030095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Lst>
  <p:hf hdr="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10" pos="7423">
          <p15:clr>
            <a:srgbClr val="F26B43"/>
          </p15:clr>
        </p15:guide>
        <p15:guide id="11" orient="horz" pos="4071">
          <p15:clr>
            <a:srgbClr val="F26B43"/>
          </p15:clr>
        </p15:guide>
        <p15:guide id="12" pos="255">
          <p15:clr>
            <a:srgbClr val="F26B43"/>
          </p15:clr>
        </p15:guide>
        <p15:guide id="13" orient="horz" pos="836">
          <p15:clr>
            <a:srgbClr val="F26B43"/>
          </p15:clr>
        </p15:guide>
        <p15:guide id="14" orient="horz" pos="245">
          <p15:clr>
            <a:srgbClr val="F26B43"/>
          </p15:clr>
        </p15:guide>
        <p15:guide id="15" pos="3840">
          <p15:clr>
            <a:srgbClr val="F26B43"/>
          </p15:clr>
        </p15:guide>
        <p15:guide id="16" pos="3899">
          <p15:clr>
            <a:srgbClr val="F26B43"/>
          </p15:clr>
        </p15:guide>
        <p15:guide id="17" pos="378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9"/>
            </p:custDataLst>
            <p:extLst>
              <p:ext uri="{D42A27DB-BD31-4B8C-83A1-F6EECF244321}">
                <p14:modId xmlns:p14="http://schemas.microsoft.com/office/powerpoint/2010/main" val="3865828924"/>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10" imgW="270" imgH="270" progId="TCLayout.ActiveDocument.1">
                  <p:embed/>
                </p:oleObj>
              </mc:Choice>
              <mc:Fallback>
                <p:oleObj name="think-cell Slide" r:id="rId10" imgW="270" imgH="270" progId="TCLayout.ActiveDocument.1">
                  <p:embed/>
                  <p:pic>
                    <p:nvPicPr>
                      <p:cNvPr id="21" name="Object 20"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p:spPr>
                  </p:pic>
                </p:oleObj>
              </mc:Fallback>
            </mc:AlternateContent>
          </a:graphicData>
        </a:graphic>
      </p:graphicFrame>
      <p:sp>
        <p:nvSpPr>
          <p:cNvPr id="4" name="Text Placeholder 1"/>
          <p:cNvSpPr>
            <a:spLocks noGrp="1"/>
          </p:cNvSpPr>
          <p:nvPr>
            <p:ph type="body" idx="1"/>
          </p:nvPr>
        </p:nvSpPr>
        <p:spPr>
          <a:xfrm>
            <a:off x="404813" y="1327150"/>
            <a:ext cx="11376880" cy="5135563"/>
          </a:xfrm>
          <a:prstGeom prst="rect">
            <a:avLst/>
          </a:prstGeom>
        </p:spPr>
        <p:txBody>
          <a:bodyPr vert="horz" lIns="0" tIns="0" rIns="0" bIns="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itle Placeholder 1"/>
          <p:cNvSpPr>
            <a:spLocks noGrp="1"/>
          </p:cNvSpPr>
          <p:nvPr>
            <p:ph type="title"/>
          </p:nvPr>
        </p:nvSpPr>
        <p:spPr>
          <a:xfrm>
            <a:off x="404813" y="388188"/>
            <a:ext cx="10947772" cy="716711"/>
          </a:xfrm>
          <a:prstGeom prst="rect">
            <a:avLst/>
          </a:prstGeom>
        </p:spPr>
        <p:txBody>
          <a:bodyPr vert="horz" lIns="0" tIns="0" rIns="0" bIns="0" rtlCol="0" anchor="b">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CLICK TO INSERT TITLE</a:t>
            </a:r>
            <a:endParaRPr lang="en-US"/>
          </a:p>
        </p:txBody>
      </p:sp>
      <p:grpSp>
        <p:nvGrpSpPr>
          <p:cNvPr id="3" name="Group 2">
            <a:extLst>
              <a:ext uri="{FF2B5EF4-FFF2-40B4-BE49-F238E27FC236}">
                <a16:creationId xmlns:a16="http://schemas.microsoft.com/office/drawing/2014/main" id="{7D254FA0-1CD0-4186-9223-F354145FAE6C}"/>
              </a:ext>
            </a:extLst>
          </p:cNvPr>
          <p:cNvGrpSpPr/>
          <p:nvPr userDrawn="1"/>
        </p:nvGrpSpPr>
        <p:grpSpPr>
          <a:xfrm>
            <a:off x="12295891" y="1659"/>
            <a:ext cx="360000" cy="2069166"/>
            <a:chOff x="12498114" y="115959"/>
            <a:chExt cx="360000" cy="2069166"/>
          </a:xfrm>
        </p:grpSpPr>
        <p:sp>
          <p:nvSpPr>
            <p:cNvPr id="11" name="Rectangle 10">
              <a:extLst>
                <a:ext uri="{FF2B5EF4-FFF2-40B4-BE49-F238E27FC236}">
                  <a16:creationId xmlns:a16="http://schemas.microsoft.com/office/drawing/2014/main" id="{EF1244FD-1856-4971-9A73-AD6DF3F42A90}"/>
                </a:ext>
              </a:extLst>
            </p:cNvPr>
            <p:cNvSpPr/>
            <p:nvPr/>
          </p:nvSpPr>
          <p:spPr>
            <a:xfrm>
              <a:off x="12498114" y="115959"/>
              <a:ext cx="360000" cy="406800"/>
            </a:xfrm>
            <a:prstGeom prst="rect">
              <a:avLst/>
            </a:prstGeom>
            <a:solidFill>
              <a:srgbClr val="007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a:latin typeface="Ubuntu" panose="020B0504030602030204" pitchFamily="34" charset="0"/>
                </a:rPr>
                <a:t>1</a:t>
              </a:r>
            </a:p>
            <a:p>
              <a:pPr algn="ctr">
                <a:lnSpc>
                  <a:spcPct val="90000"/>
                </a:lnSpc>
                <a:spcAft>
                  <a:spcPts val="0"/>
                </a:spcAft>
              </a:pPr>
              <a:r>
                <a:rPr lang="en-GB" sz="700">
                  <a:latin typeface="Ubuntu" panose="020B0504030602030204" pitchFamily="34" charset="0"/>
                </a:rPr>
                <a:t>112</a:t>
              </a:r>
            </a:p>
            <a:p>
              <a:pPr algn="ctr">
                <a:lnSpc>
                  <a:spcPct val="90000"/>
                </a:lnSpc>
                <a:spcAft>
                  <a:spcPts val="0"/>
                </a:spcAft>
              </a:pPr>
              <a:r>
                <a:rPr lang="en-GB" sz="700">
                  <a:latin typeface="Ubuntu" panose="020B0504030602030204" pitchFamily="34" charset="0"/>
                </a:rPr>
                <a:t>173</a:t>
              </a:r>
            </a:p>
          </p:txBody>
        </p:sp>
        <p:sp>
          <p:nvSpPr>
            <p:cNvPr id="12" name="Rectangle 11">
              <a:extLst>
                <a:ext uri="{FF2B5EF4-FFF2-40B4-BE49-F238E27FC236}">
                  <a16:creationId xmlns:a16="http://schemas.microsoft.com/office/drawing/2014/main" id="{22B40C78-6F20-4C95-AB26-B29FEC0FF747}"/>
                </a:ext>
              </a:extLst>
            </p:cNvPr>
            <p:cNvSpPr/>
            <p:nvPr/>
          </p:nvSpPr>
          <p:spPr>
            <a:xfrm>
              <a:off x="12498114" y="533371"/>
              <a:ext cx="360000" cy="40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a:solidFill>
                    <a:schemeClr val="tx1"/>
                  </a:solidFill>
                  <a:latin typeface="Ubuntu" panose="020B0504030602030204" pitchFamily="34" charset="0"/>
                </a:rPr>
                <a:t>18</a:t>
              </a:r>
            </a:p>
            <a:p>
              <a:pPr algn="ctr">
                <a:lnSpc>
                  <a:spcPct val="90000"/>
                </a:lnSpc>
                <a:spcAft>
                  <a:spcPts val="0"/>
                </a:spcAft>
              </a:pPr>
              <a:r>
                <a:rPr lang="en-GB" sz="700">
                  <a:solidFill>
                    <a:schemeClr val="tx1"/>
                  </a:solidFill>
                  <a:latin typeface="Ubuntu" panose="020B0504030602030204" pitchFamily="34" charset="0"/>
                </a:rPr>
                <a:t>171</a:t>
              </a:r>
            </a:p>
            <a:p>
              <a:pPr algn="ctr">
                <a:lnSpc>
                  <a:spcPct val="90000"/>
                </a:lnSpc>
                <a:spcAft>
                  <a:spcPts val="0"/>
                </a:spcAft>
              </a:pPr>
              <a:r>
                <a:rPr lang="en-GB" sz="700">
                  <a:solidFill>
                    <a:schemeClr val="tx1"/>
                  </a:solidFill>
                  <a:latin typeface="Ubuntu" panose="020B0504030602030204" pitchFamily="34" charset="0"/>
                </a:rPr>
                <a:t>219</a:t>
              </a:r>
            </a:p>
          </p:txBody>
        </p:sp>
        <p:sp>
          <p:nvSpPr>
            <p:cNvPr id="13" name="Rectangle 12">
              <a:extLst>
                <a:ext uri="{FF2B5EF4-FFF2-40B4-BE49-F238E27FC236}">
                  <a16:creationId xmlns:a16="http://schemas.microsoft.com/office/drawing/2014/main" id="{1AED4E7D-39CE-49AE-9D4C-16EA940CBE5F}"/>
                </a:ext>
              </a:extLst>
            </p:cNvPr>
            <p:cNvSpPr/>
            <p:nvPr/>
          </p:nvSpPr>
          <p:spPr>
            <a:xfrm>
              <a:off x="12498114" y="950783"/>
              <a:ext cx="360000" cy="406800"/>
            </a:xfrm>
            <a:prstGeom prst="rect">
              <a:avLst/>
            </a:pr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a:latin typeface="Ubuntu" panose="020B0504030602030204" pitchFamily="34" charset="0"/>
                </a:rPr>
                <a:t>43</a:t>
              </a:r>
            </a:p>
            <a:p>
              <a:pPr algn="ctr">
                <a:lnSpc>
                  <a:spcPct val="90000"/>
                </a:lnSpc>
                <a:spcAft>
                  <a:spcPts val="0"/>
                </a:spcAft>
              </a:pPr>
              <a:r>
                <a:rPr lang="en-GB" sz="700">
                  <a:latin typeface="Ubuntu" panose="020B0504030602030204" pitchFamily="34" charset="0"/>
                </a:rPr>
                <a:t>10</a:t>
              </a:r>
            </a:p>
            <a:p>
              <a:pPr algn="ctr">
                <a:lnSpc>
                  <a:spcPct val="90000"/>
                </a:lnSpc>
                <a:spcAft>
                  <a:spcPts val="0"/>
                </a:spcAft>
              </a:pPr>
              <a:r>
                <a:rPr lang="en-GB" sz="700">
                  <a:latin typeface="Ubuntu" panose="020B0504030602030204" pitchFamily="34" charset="0"/>
                </a:rPr>
                <a:t>61</a:t>
              </a:r>
            </a:p>
          </p:txBody>
        </p:sp>
        <p:sp>
          <p:nvSpPr>
            <p:cNvPr id="14" name="Rectangle 13">
              <a:extLst>
                <a:ext uri="{FF2B5EF4-FFF2-40B4-BE49-F238E27FC236}">
                  <a16:creationId xmlns:a16="http://schemas.microsoft.com/office/drawing/2014/main" id="{392DC803-B0F7-4D0E-81CA-9DDCB14FA42C}"/>
                </a:ext>
              </a:extLst>
            </p:cNvPr>
            <p:cNvSpPr/>
            <p:nvPr/>
          </p:nvSpPr>
          <p:spPr>
            <a:xfrm>
              <a:off x="12498114" y="1364202"/>
              <a:ext cx="360000" cy="406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a:latin typeface="Ubuntu" panose="020B0504030602030204" pitchFamily="34" charset="0"/>
                </a:rPr>
                <a:t>39</a:t>
              </a:r>
            </a:p>
            <a:p>
              <a:pPr algn="ctr">
                <a:lnSpc>
                  <a:spcPct val="90000"/>
                </a:lnSpc>
                <a:spcAft>
                  <a:spcPts val="0"/>
                </a:spcAft>
              </a:pPr>
              <a:r>
                <a:rPr lang="en-GB" sz="700">
                  <a:latin typeface="Ubuntu" panose="020B0504030602030204" pitchFamily="34" charset="0"/>
                </a:rPr>
                <a:t>41</a:t>
              </a:r>
            </a:p>
            <a:p>
              <a:pPr algn="ctr">
                <a:lnSpc>
                  <a:spcPct val="90000"/>
                </a:lnSpc>
                <a:spcAft>
                  <a:spcPts val="0"/>
                </a:spcAft>
              </a:pPr>
              <a:r>
                <a:rPr lang="en-GB" sz="700">
                  <a:latin typeface="Ubuntu" panose="020B0504030602030204" pitchFamily="34" charset="0"/>
                </a:rPr>
                <a:t>54</a:t>
              </a:r>
            </a:p>
          </p:txBody>
        </p:sp>
        <p:sp>
          <p:nvSpPr>
            <p:cNvPr id="63" name="Rectangle 62">
              <a:extLst>
                <a:ext uri="{FF2B5EF4-FFF2-40B4-BE49-F238E27FC236}">
                  <a16:creationId xmlns:a16="http://schemas.microsoft.com/office/drawing/2014/main" id="{B60470E2-9B98-4C49-AC1B-A56CD2EB54B9}"/>
                </a:ext>
              </a:extLst>
            </p:cNvPr>
            <p:cNvSpPr/>
            <p:nvPr/>
          </p:nvSpPr>
          <p:spPr>
            <a:xfrm>
              <a:off x="12498114" y="1778325"/>
              <a:ext cx="360000" cy="406800"/>
            </a:xfrm>
            <a:prstGeom prst="rect">
              <a:avLst/>
            </a:prstGeom>
            <a:solidFill>
              <a:schemeClr val="bg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a:solidFill>
                    <a:schemeClr val="tx1"/>
                  </a:solidFill>
                  <a:latin typeface="Ubuntu" panose="020B0504030602030204" pitchFamily="34" charset="0"/>
                </a:rPr>
                <a:t>236</a:t>
              </a:r>
            </a:p>
            <a:p>
              <a:pPr algn="ctr">
                <a:lnSpc>
                  <a:spcPct val="90000"/>
                </a:lnSpc>
                <a:spcAft>
                  <a:spcPts val="0"/>
                </a:spcAft>
              </a:pPr>
              <a:r>
                <a:rPr lang="en-GB" sz="700">
                  <a:solidFill>
                    <a:schemeClr val="tx1"/>
                  </a:solidFill>
                  <a:latin typeface="Ubuntu" panose="020B0504030602030204" pitchFamily="34" charset="0"/>
                </a:rPr>
                <a:t>236</a:t>
              </a:r>
            </a:p>
            <a:p>
              <a:pPr algn="ctr">
                <a:lnSpc>
                  <a:spcPct val="90000"/>
                </a:lnSpc>
                <a:spcAft>
                  <a:spcPts val="0"/>
                </a:spcAft>
              </a:pPr>
              <a:r>
                <a:rPr lang="en-GB" sz="700">
                  <a:solidFill>
                    <a:schemeClr val="tx1"/>
                  </a:solidFill>
                  <a:latin typeface="Ubuntu" panose="020B0504030602030204" pitchFamily="34" charset="0"/>
                </a:rPr>
                <a:t>236</a:t>
              </a:r>
            </a:p>
          </p:txBody>
        </p:sp>
      </p:grpSp>
      <p:grpSp>
        <p:nvGrpSpPr>
          <p:cNvPr id="4096" name="Groupe 4095">
            <a:extLst>
              <a:ext uri="{FF2B5EF4-FFF2-40B4-BE49-F238E27FC236}">
                <a16:creationId xmlns:a16="http://schemas.microsoft.com/office/drawing/2014/main" id="{4ADC82C4-641D-4930-B946-DC8978F5F98C}"/>
              </a:ext>
            </a:extLst>
          </p:cNvPr>
          <p:cNvGrpSpPr/>
          <p:nvPr/>
        </p:nvGrpSpPr>
        <p:grpSpPr>
          <a:xfrm>
            <a:off x="12295891" y="4289244"/>
            <a:ext cx="1462993" cy="2058800"/>
            <a:chOff x="12432704" y="1992581"/>
            <a:chExt cx="1462993" cy="2058800"/>
          </a:xfrm>
        </p:grpSpPr>
        <p:sp>
          <p:nvSpPr>
            <p:cNvPr id="41" name="Forme libre : forme 40">
              <a:extLst>
                <a:ext uri="{FF2B5EF4-FFF2-40B4-BE49-F238E27FC236}">
                  <a16:creationId xmlns:a16="http://schemas.microsoft.com/office/drawing/2014/main" id="{EC826880-5A3C-4E1C-81B2-A1CB9E331DC3}"/>
                </a:ext>
              </a:extLst>
            </p:cNvPr>
            <p:cNvSpPr/>
            <p:nvPr/>
          </p:nvSpPr>
          <p:spPr>
            <a:xfrm>
              <a:off x="12800391"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8E12"/>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142</a:t>
              </a:r>
            </a:p>
            <a:p>
              <a:pPr algn="ctr">
                <a:lnSpc>
                  <a:spcPct val="90000"/>
                </a:lnSpc>
                <a:spcAft>
                  <a:spcPts val="0"/>
                </a:spcAft>
              </a:pPr>
              <a:r>
                <a:rPr lang="en-US" sz="700">
                  <a:latin typeface="Ubuntu" panose="020B0504030602030204" pitchFamily="34" charset="0"/>
                </a:rPr>
                <a:t>18</a:t>
              </a:r>
            </a:p>
          </p:txBody>
        </p:sp>
        <p:sp>
          <p:nvSpPr>
            <p:cNvPr id="42" name="Forme libre : forme 41">
              <a:extLst>
                <a:ext uri="{FF2B5EF4-FFF2-40B4-BE49-F238E27FC236}">
                  <a16:creationId xmlns:a16="http://schemas.microsoft.com/office/drawing/2014/main" id="{44796AC3-FBF9-498C-9326-20ACFCF63EE6}"/>
                </a:ext>
              </a:extLst>
            </p:cNvPr>
            <p:cNvSpPr/>
            <p:nvPr/>
          </p:nvSpPr>
          <p:spPr>
            <a:xfrm>
              <a:off x="12800391"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9C29"/>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156</a:t>
              </a:r>
            </a:p>
            <a:p>
              <a:pPr algn="ctr">
                <a:lnSpc>
                  <a:spcPct val="90000"/>
                </a:lnSpc>
                <a:spcAft>
                  <a:spcPts val="0"/>
                </a:spcAft>
              </a:pPr>
              <a:r>
                <a:rPr lang="en-US" sz="700">
                  <a:latin typeface="Ubuntu" panose="020B0504030602030204" pitchFamily="34" charset="0"/>
                </a:rPr>
                <a:t>41</a:t>
              </a:r>
            </a:p>
          </p:txBody>
        </p:sp>
        <p:sp>
          <p:nvSpPr>
            <p:cNvPr id="43" name="Forme libre : forme 42">
              <a:extLst>
                <a:ext uri="{FF2B5EF4-FFF2-40B4-BE49-F238E27FC236}">
                  <a16:creationId xmlns:a16="http://schemas.microsoft.com/office/drawing/2014/main" id="{2D1DB5D7-2017-4A8F-80D6-C8641C9CE84C}"/>
                </a:ext>
              </a:extLst>
            </p:cNvPr>
            <p:cNvSpPr/>
            <p:nvPr/>
          </p:nvSpPr>
          <p:spPr>
            <a:xfrm>
              <a:off x="12800391"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FFB24A"/>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178</a:t>
              </a:r>
            </a:p>
            <a:p>
              <a:pPr algn="ctr">
                <a:lnSpc>
                  <a:spcPct val="90000"/>
                </a:lnSpc>
                <a:spcAft>
                  <a:spcPts val="0"/>
                </a:spcAft>
              </a:pPr>
              <a:r>
                <a:rPr lang="en-US" sz="700">
                  <a:latin typeface="Ubuntu" panose="020B0504030602030204" pitchFamily="34" charset="0"/>
                </a:rPr>
                <a:t>74</a:t>
              </a:r>
            </a:p>
          </p:txBody>
        </p:sp>
        <p:sp>
          <p:nvSpPr>
            <p:cNvPr id="44" name="Forme libre : forme 43">
              <a:extLst>
                <a:ext uri="{FF2B5EF4-FFF2-40B4-BE49-F238E27FC236}">
                  <a16:creationId xmlns:a16="http://schemas.microsoft.com/office/drawing/2014/main" id="{92191BDF-6BAB-45F9-9FA1-89C34179FD61}"/>
                </a:ext>
              </a:extLst>
            </p:cNvPr>
            <p:cNvSpPr/>
            <p:nvPr/>
          </p:nvSpPr>
          <p:spPr>
            <a:xfrm>
              <a:off x="12800391"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D068"/>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208</a:t>
              </a:r>
            </a:p>
            <a:p>
              <a:pPr algn="ctr">
                <a:lnSpc>
                  <a:spcPct val="90000"/>
                </a:lnSpc>
                <a:spcAft>
                  <a:spcPts val="0"/>
                </a:spcAft>
              </a:pPr>
              <a:r>
                <a:rPr lang="en-US" sz="700">
                  <a:latin typeface="Ubuntu" panose="020B0504030602030204" pitchFamily="34" charset="0"/>
                </a:rPr>
                <a:t>104</a:t>
              </a:r>
            </a:p>
          </p:txBody>
        </p:sp>
        <p:sp>
          <p:nvSpPr>
            <p:cNvPr id="45" name="Forme libre : forme 44">
              <a:extLst>
                <a:ext uri="{FF2B5EF4-FFF2-40B4-BE49-F238E27FC236}">
                  <a16:creationId xmlns:a16="http://schemas.microsoft.com/office/drawing/2014/main" id="{EF971F25-4035-43BA-BC8C-22E9B837A713}"/>
                </a:ext>
              </a:extLst>
            </p:cNvPr>
            <p:cNvSpPr/>
            <p:nvPr/>
          </p:nvSpPr>
          <p:spPr>
            <a:xfrm>
              <a:off x="12800391" y="1992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DA80"/>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218</a:t>
              </a:r>
            </a:p>
            <a:p>
              <a:pPr algn="ctr">
                <a:lnSpc>
                  <a:spcPct val="90000"/>
                </a:lnSpc>
                <a:spcAft>
                  <a:spcPts val="0"/>
                </a:spcAft>
              </a:pPr>
              <a:r>
                <a:rPr lang="en-US" sz="700">
                  <a:latin typeface="Ubuntu" panose="020B0504030602030204" pitchFamily="34" charset="0"/>
                </a:rPr>
                <a:t>128</a:t>
              </a:r>
            </a:p>
          </p:txBody>
        </p:sp>
        <p:sp>
          <p:nvSpPr>
            <p:cNvPr id="46" name="Forme libre : forme 45">
              <a:extLst>
                <a:ext uri="{FF2B5EF4-FFF2-40B4-BE49-F238E27FC236}">
                  <a16:creationId xmlns:a16="http://schemas.microsoft.com/office/drawing/2014/main" id="{F5691FCB-A410-4C6B-963D-15CCFA8EB678}"/>
                </a:ext>
              </a:extLst>
            </p:cNvPr>
            <p:cNvSpPr/>
            <p:nvPr/>
          </p:nvSpPr>
          <p:spPr>
            <a:xfrm>
              <a:off x="13168875"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42142E"/>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66</a:t>
              </a:r>
            </a:p>
            <a:p>
              <a:pPr algn="ctr">
                <a:lnSpc>
                  <a:spcPct val="90000"/>
                </a:lnSpc>
                <a:spcAft>
                  <a:spcPts val="0"/>
                </a:spcAft>
              </a:pPr>
              <a:r>
                <a:rPr lang="en-US" sz="700">
                  <a:solidFill>
                    <a:schemeClr val="bg1"/>
                  </a:solidFill>
                  <a:latin typeface="Ubuntu" panose="020B0504030602030204" pitchFamily="34" charset="0"/>
                </a:rPr>
                <a:t>20</a:t>
              </a:r>
            </a:p>
            <a:p>
              <a:pPr algn="ctr">
                <a:lnSpc>
                  <a:spcPct val="90000"/>
                </a:lnSpc>
                <a:spcAft>
                  <a:spcPts val="0"/>
                </a:spcAft>
              </a:pPr>
              <a:r>
                <a:rPr lang="en-US" sz="700">
                  <a:solidFill>
                    <a:schemeClr val="bg1"/>
                  </a:solidFill>
                  <a:latin typeface="Ubuntu" panose="020B0504030602030204" pitchFamily="34" charset="0"/>
                </a:rPr>
                <a:t>46</a:t>
              </a:r>
            </a:p>
          </p:txBody>
        </p:sp>
        <p:sp>
          <p:nvSpPr>
            <p:cNvPr id="47" name="Forme libre : forme 46">
              <a:extLst>
                <a:ext uri="{FF2B5EF4-FFF2-40B4-BE49-F238E27FC236}">
                  <a16:creationId xmlns:a16="http://schemas.microsoft.com/office/drawing/2014/main" id="{D0F79893-1FFE-4F7F-B020-867CE988C67E}"/>
                </a:ext>
              </a:extLst>
            </p:cNvPr>
            <p:cNvSpPr/>
            <p:nvPr/>
          </p:nvSpPr>
          <p:spPr>
            <a:xfrm>
              <a:off x="13168875"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590A42"/>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89</a:t>
              </a:r>
            </a:p>
            <a:p>
              <a:pPr algn="ctr">
                <a:lnSpc>
                  <a:spcPct val="90000"/>
                </a:lnSpc>
                <a:spcAft>
                  <a:spcPts val="0"/>
                </a:spcAft>
              </a:pPr>
              <a:r>
                <a:rPr lang="en-US" sz="700">
                  <a:solidFill>
                    <a:schemeClr val="bg1"/>
                  </a:solidFill>
                  <a:latin typeface="Ubuntu" panose="020B0504030602030204" pitchFamily="34" charset="0"/>
                </a:rPr>
                <a:t>10</a:t>
              </a:r>
            </a:p>
            <a:p>
              <a:pPr algn="ctr">
                <a:lnSpc>
                  <a:spcPct val="90000"/>
                </a:lnSpc>
                <a:spcAft>
                  <a:spcPts val="0"/>
                </a:spcAft>
              </a:pPr>
              <a:r>
                <a:rPr lang="en-US" sz="700">
                  <a:solidFill>
                    <a:schemeClr val="bg1"/>
                  </a:solidFill>
                  <a:latin typeface="Ubuntu" panose="020B0504030602030204" pitchFamily="34" charset="0"/>
                </a:rPr>
                <a:t>66</a:t>
              </a:r>
            </a:p>
          </p:txBody>
        </p:sp>
        <p:sp>
          <p:nvSpPr>
            <p:cNvPr id="48" name="Forme libre : forme 47">
              <a:extLst>
                <a:ext uri="{FF2B5EF4-FFF2-40B4-BE49-F238E27FC236}">
                  <a16:creationId xmlns:a16="http://schemas.microsoft.com/office/drawing/2014/main" id="{4BC28B06-4332-436B-9E8F-27299D73CB0F}"/>
                </a:ext>
              </a:extLst>
            </p:cNvPr>
            <p:cNvSpPr/>
            <p:nvPr/>
          </p:nvSpPr>
          <p:spPr>
            <a:xfrm>
              <a:off x="13168875"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750D5C"/>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117</a:t>
              </a:r>
            </a:p>
            <a:p>
              <a:pPr algn="ctr">
                <a:lnSpc>
                  <a:spcPct val="90000"/>
                </a:lnSpc>
                <a:spcAft>
                  <a:spcPts val="0"/>
                </a:spcAft>
              </a:pPr>
              <a:r>
                <a:rPr lang="en-US" sz="700">
                  <a:solidFill>
                    <a:schemeClr val="bg1"/>
                  </a:solidFill>
                  <a:latin typeface="Ubuntu" panose="020B0504030602030204" pitchFamily="34" charset="0"/>
                </a:rPr>
                <a:t>13</a:t>
              </a:r>
            </a:p>
            <a:p>
              <a:pPr algn="ctr">
                <a:lnSpc>
                  <a:spcPct val="90000"/>
                </a:lnSpc>
                <a:spcAft>
                  <a:spcPts val="0"/>
                </a:spcAft>
              </a:pPr>
              <a:r>
                <a:rPr lang="en-US" sz="700">
                  <a:solidFill>
                    <a:schemeClr val="bg1"/>
                  </a:solidFill>
                  <a:latin typeface="Ubuntu" panose="020B0504030602030204" pitchFamily="34" charset="0"/>
                </a:rPr>
                <a:t>92</a:t>
              </a:r>
            </a:p>
          </p:txBody>
        </p:sp>
        <p:sp>
          <p:nvSpPr>
            <p:cNvPr id="49" name="Forme libre : forme 48">
              <a:extLst>
                <a:ext uri="{FF2B5EF4-FFF2-40B4-BE49-F238E27FC236}">
                  <a16:creationId xmlns:a16="http://schemas.microsoft.com/office/drawing/2014/main" id="{90419B70-8C46-4DE8-9DD4-F2A6106ED6F5}"/>
                </a:ext>
              </a:extLst>
            </p:cNvPr>
            <p:cNvSpPr/>
            <p:nvPr/>
          </p:nvSpPr>
          <p:spPr>
            <a:xfrm>
              <a:off x="13168875"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802B73"/>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128</a:t>
              </a:r>
            </a:p>
            <a:p>
              <a:pPr algn="ctr">
                <a:lnSpc>
                  <a:spcPct val="90000"/>
                </a:lnSpc>
                <a:spcAft>
                  <a:spcPts val="0"/>
                </a:spcAft>
              </a:pPr>
              <a:r>
                <a:rPr lang="en-US" sz="700">
                  <a:solidFill>
                    <a:schemeClr val="bg1"/>
                  </a:solidFill>
                  <a:latin typeface="Ubuntu" panose="020B0504030602030204" pitchFamily="34" charset="0"/>
                </a:rPr>
                <a:t>43</a:t>
              </a:r>
            </a:p>
            <a:p>
              <a:pPr algn="ctr">
                <a:lnSpc>
                  <a:spcPct val="90000"/>
                </a:lnSpc>
                <a:spcAft>
                  <a:spcPts val="0"/>
                </a:spcAft>
              </a:pPr>
              <a:r>
                <a:rPr lang="en-US" sz="700">
                  <a:solidFill>
                    <a:schemeClr val="bg1"/>
                  </a:solidFill>
                  <a:latin typeface="Ubuntu" panose="020B0504030602030204" pitchFamily="34" charset="0"/>
                </a:rPr>
                <a:t>115</a:t>
              </a:r>
            </a:p>
          </p:txBody>
        </p:sp>
        <p:sp>
          <p:nvSpPr>
            <p:cNvPr id="50" name="Forme libre : forme 49">
              <a:extLst>
                <a:ext uri="{FF2B5EF4-FFF2-40B4-BE49-F238E27FC236}">
                  <a16:creationId xmlns:a16="http://schemas.microsoft.com/office/drawing/2014/main" id="{0A0CFFBA-E8FE-434D-9D74-BB9F352B4723}"/>
                </a:ext>
              </a:extLst>
            </p:cNvPr>
            <p:cNvSpPr/>
            <p:nvPr/>
          </p:nvSpPr>
          <p:spPr>
            <a:xfrm>
              <a:off x="13168875" y="1992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9E4780"/>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158</a:t>
              </a:r>
            </a:p>
            <a:p>
              <a:pPr algn="ctr">
                <a:lnSpc>
                  <a:spcPct val="90000"/>
                </a:lnSpc>
                <a:spcAft>
                  <a:spcPts val="0"/>
                </a:spcAft>
              </a:pPr>
              <a:r>
                <a:rPr lang="en-US" sz="700">
                  <a:solidFill>
                    <a:schemeClr val="bg1"/>
                  </a:solidFill>
                  <a:latin typeface="Ubuntu" panose="020B0504030602030204" pitchFamily="34" charset="0"/>
                </a:rPr>
                <a:t>71</a:t>
              </a:r>
            </a:p>
            <a:p>
              <a:pPr algn="ctr">
                <a:lnSpc>
                  <a:spcPct val="90000"/>
                </a:lnSpc>
                <a:spcAft>
                  <a:spcPts val="0"/>
                </a:spcAft>
              </a:pPr>
              <a:r>
                <a:rPr lang="en-US" sz="700">
                  <a:solidFill>
                    <a:schemeClr val="bg1"/>
                  </a:solidFill>
                  <a:latin typeface="Ubuntu" panose="020B0504030602030204" pitchFamily="34" charset="0"/>
                </a:rPr>
                <a:t>128</a:t>
              </a:r>
            </a:p>
          </p:txBody>
        </p:sp>
        <p:sp>
          <p:nvSpPr>
            <p:cNvPr id="51" name="Forme libre : forme 50">
              <a:extLst>
                <a:ext uri="{FF2B5EF4-FFF2-40B4-BE49-F238E27FC236}">
                  <a16:creationId xmlns:a16="http://schemas.microsoft.com/office/drawing/2014/main" id="{D041A42A-2FF1-4516-85CE-87051937629F}"/>
                </a:ext>
              </a:extLst>
            </p:cNvPr>
            <p:cNvSpPr/>
            <p:nvPr/>
          </p:nvSpPr>
          <p:spPr>
            <a:xfrm>
              <a:off x="13535697"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A6001A"/>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166</a:t>
              </a:r>
            </a:p>
            <a:p>
              <a:pPr algn="ctr">
                <a:lnSpc>
                  <a:spcPct val="90000"/>
                </a:lnSpc>
                <a:spcAft>
                  <a:spcPts val="0"/>
                </a:spcAft>
              </a:pPr>
              <a:r>
                <a:rPr lang="en-US" sz="700">
                  <a:solidFill>
                    <a:schemeClr val="bg1"/>
                  </a:solidFill>
                  <a:latin typeface="Ubuntu" panose="020B0504030602030204" pitchFamily="34" charset="0"/>
                </a:rPr>
                <a:t>0</a:t>
              </a:r>
            </a:p>
            <a:p>
              <a:pPr algn="ctr">
                <a:lnSpc>
                  <a:spcPct val="90000"/>
                </a:lnSpc>
                <a:spcAft>
                  <a:spcPts val="0"/>
                </a:spcAft>
              </a:pPr>
              <a:r>
                <a:rPr lang="en-US" sz="700">
                  <a:solidFill>
                    <a:schemeClr val="bg1"/>
                  </a:solidFill>
                  <a:latin typeface="Ubuntu" panose="020B0504030602030204" pitchFamily="34" charset="0"/>
                </a:rPr>
                <a:t>26</a:t>
              </a:r>
            </a:p>
          </p:txBody>
        </p:sp>
        <p:sp>
          <p:nvSpPr>
            <p:cNvPr id="52" name="Forme libre : forme 51">
              <a:extLst>
                <a:ext uri="{FF2B5EF4-FFF2-40B4-BE49-F238E27FC236}">
                  <a16:creationId xmlns:a16="http://schemas.microsoft.com/office/drawing/2014/main" id="{02084D3E-01E3-4506-9076-881D83455262}"/>
                </a:ext>
              </a:extLst>
            </p:cNvPr>
            <p:cNvSpPr/>
            <p:nvPr/>
          </p:nvSpPr>
          <p:spPr>
            <a:xfrm>
              <a:off x="13535697"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E30021"/>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227</a:t>
              </a:r>
            </a:p>
            <a:p>
              <a:pPr algn="ctr">
                <a:lnSpc>
                  <a:spcPct val="90000"/>
                </a:lnSpc>
                <a:spcAft>
                  <a:spcPts val="0"/>
                </a:spcAft>
              </a:pPr>
              <a:r>
                <a:rPr lang="en-US" sz="700">
                  <a:solidFill>
                    <a:schemeClr val="bg1"/>
                  </a:solidFill>
                  <a:latin typeface="Ubuntu" panose="020B0504030602030204" pitchFamily="34" charset="0"/>
                </a:rPr>
                <a:t>03</a:t>
              </a:r>
            </a:p>
            <a:p>
              <a:pPr algn="ctr">
                <a:lnSpc>
                  <a:spcPct val="90000"/>
                </a:lnSpc>
                <a:spcAft>
                  <a:spcPts val="0"/>
                </a:spcAft>
              </a:pPr>
              <a:r>
                <a:rPr lang="en-US" sz="700">
                  <a:solidFill>
                    <a:schemeClr val="bg1"/>
                  </a:solidFill>
                  <a:latin typeface="Ubuntu" panose="020B0504030602030204" pitchFamily="34" charset="0"/>
                </a:rPr>
                <a:t>33</a:t>
              </a:r>
            </a:p>
          </p:txBody>
        </p:sp>
        <p:sp>
          <p:nvSpPr>
            <p:cNvPr id="53" name="Forme libre : forme 52">
              <a:extLst>
                <a:ext uri="{FF2B5EF4-FFF2-40B4-BE49-F238E27FC236}">
                  <a16:creationId xmlns:a16="http://schemas.microsoft.com/office/drawing/2014/main" id="{96939CDC-56D5-42B9-843A-231E1C541E5D}"/>
                </a:ext>
              </a:extLst>
            </p:cNvPr>
            <p:cNvSpPr/>
            <p:nvPr/>
          </p:nvSpPr>
          <p:spPr>
            <a:xfrm>
              <a:off x="13535697"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FF304D"/>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48</a:t>
              </a:r>
            </a:p>
            <a:p>
              <a:pPr algn="ctr">
                <a:lnSpc>
                  <a:spcPct val="90000"/>
                </a:lnSpc>
                <a:spcAft>
                  <a:spcPts val="0"/>
                </a:spcAft>
              </a:pPr>
              <a:r>
                <a:rPr lang="en-US" sz="700">
                  <a:latin typeface="Ubuntu" panose="020B0504030602030204" pitchFamily="34" charset="0"/>
                </a:rPr>
                <a:t>77</a:t>
              </a:r>
            </a:p>
          </p:txBody>
        </p:sp>
        <p:sp>
          <p:nvSpPr>
            <p:cNvPr id="54" name="Forme libre : forme 53">
              <a:extLst>
                <a:ext uri="{FF2B5EF4-FFF2-40B4-BE49-F238E27FC236}">
                  <a16:creationId xmlns:a16="http://schemas.microsoft.com/office/drawing/2014/main" id="{66B49780-B844-4D04-8283-E12AAC6933AF}"/>
                </a:ext>
              </a:extLst>
            </p:cNvPr>
            <p:cNvSpPr/>
            <p:nvPr/>
          </p:nvSpPr>
          <p:spPr>
            <a:xfrm>
              <a:off x="13535697"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455E"/>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69</a:t>
              </a:r>
            </a:p>
            <a:p>
              <a:pPr algn="ctr">
                <a:lnSpc>
                  <a:spcPct val="90000"/>
                </a:lnSpc>
                <a:spcAft>
                  <a:spcPts val="0"/>
                </a:spcAft>
              </a:pPr>
              <a:r>
                <a:rPr lang="en-US" sz="700">
                  <a:latin typeface="Ubuntu" panose="020B0504030602030204" pitchFamily="34" charset="0"/>
                </a:rPr>
                <a:t>94</a:t>
              </a:r>
            </a:p>
          </p:txBody>
        </p:sp>
        <p:sp>
          <p:nvSpPr>
            <p:cNvPr id="55" name="Forme libre : forme 54">
              <a:extLst>
                <a:ext uri="{FF2B5EF4-FFF2-40B4-BE49-F238E27FC236}">
                  <a16:creationId xmlns:a16="http://schemas.microsoft.com/office/drawing/2014/main" id="{FF82BEF1-5FD1-4558-9313-1606ABF3D69C}"/>
                </a:ext>
              </a:extLst>
            </p:cNvPr>
            <p:cNvSpPr/>
            <p:nvPr/>
          </p:nvSpPr>
          <p:spPr>
            <a:xfrm>
              <a:off x="13535697" y="1992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5770"/>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87</a:t>
              </a:r>
            </a:p>
            <a:p>
              <a:pPr algn="ctr">
                <a:lnSpc>
                  <a:spcPct val="90000"/>
                </a:lnSpc>
                <a:spcAft>
                  <a:spcPts val="0"/>
                </a:spcAft>
              </a:pPr>
              <a:r>
                <a:rPr lang="en-US" sz="700">
                  <a:latin typeface="Ubuntu" panose="020B0504030602030204" pitchFamily="34" charset="0"/>
                </a:rPr>
                <a:t>112</a:t>
              </a:r>
            </a:p>
          </p:txBody>
        </p:sp>
        <p:sp>
          <p:nvSpPr>
            <p:cNvPr id="56" name="Forme libre : forme 55">
              <a:extLst>
                <a:ext uri="{FF2B5EF4-FFF2-40B4-BE49-F238E27FC236}">
                  <a16:creationId xmlns:a16="http://schemas.microsoft.com/office/drawing/2014/main" id="{86AAEC8D-AC95-4215-80AB-61B5B47B8691}"/>
                </a:ext>
              </a:extLst>
            </p:cNvPr>
            <p:cNvSpPr/>
            <p:nvPr/>
          </p:nvSpPr>
          <p:spPr>
            <a:xfrm>
              <a:off x="12432704"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811B6F"/>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129</a:t>
              </a:r>
            </a:p>
            <a:p>
              <a:pPr algn="ctr">
                <a:lnSpc>
                  <a:spcPct val="90000"/>
                </a:lnSpc>
                <a:spcAft>
                  <a:spcPts val="0"/>
                </a:spcAft>
              </a:pPr>
              <a:r>
                <a:rPr lang="en-US" sz="700">
                  <a:solidFill>
                    <a:schemeClr val="bg1"/>
                  </a:solidFill>
                  <a:latin typeface="Ubuntu" panose="020B0504030602030204" pitchFamily="34" charset="0"/>
                </a:rPr>
                <a:t>27</a:t>
              </a:r>
            </a:p>
            <a:p>
              <a:pPr algn="ctr">
                <a:lnSpc>
                  <a:spcPct val="90000"/>
                </a:lnSpc>
                <a:spcAft>
                  <a:spcPts val="0"/>
                </a:spcAft>
              </a:pPr>
              <a:r>
                <a:rPr lang="en-US" sz="700">
                  <a:solidFill>
                    <a:schemeClr val="bg1"/>
                  </a:solidFill>
                  <a:latin typeface="Ubuntu" panose="020B0504030602030204" pitchFamily="34" charset="0"/>
                </a:rPr>
                <a:t>111</a:t>
              </a:r>
            </a:p>
          </p:txBody>
        </p:sp>
        <p:sp>
          <p:nvSpPr>
            <p:cNvPr id="57" name="Forme libre : forme 56">
              <a:extLst>
                <a:ext uri="{FF2B5EF4-FFF2-40B4-BE49-F238E27FC236}">
                  <a16:creationId xmlns:a16="http://schemas.microsoft.com/office/drawing/2014/main" id="{345AA905-3BBB-4015-9537-2162DD20DA02}"/>
                </a:ext>
              </a:extLst>
            </p:cNvPr>
            <p:cNvSpPr/>
            <p:nvPr/>
          </p:nvSpPr>
          <p:spPr>
            <a:xfrm>
              <a:off x="12432704"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A12980"/>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161</a:t>
              </a:r>
            </a:p>
            <a:p>
              <a:pPr algn="ctr">
                <a:lnSpc>
                  <a:spcPct val="90000"/>
                </a:lnSpc>
                <a:spcAft>
                  <a:spcPts val="0"/>
                </a:spcAft>
              </a:pPr>
              <a:r>
                <a:rPr lang="en-US" sz="700">
                  <a:solidFill>
                    <a:schemeClr val="bg1"/>
                  </a:solidFill>
                  <a:latin typeface="Ubuntu" panose="020B0504030602030204" pitchFamily="34" charset="0"/>
                </a:rPr>
                <a:t>41</a:t>
              </a:r>
            </a:p>
            <a:p>
              <a:pPr algn="ctr">
                <a:lnSpc>
                  <a:spcPct val="90000"/>
                </a:lnSpc>
                <a:spcAft>
                  <a:spcPts val="0"/>
                </a:spcAft>
              </a:pPr>
              <a:r>
                <a:rPr lang="en-US" sz="700">
                  <a:solidFill>
                    <a:schemeClr val="bg1"/>
                  </a:solidFill>
                  <a:latin typeface="Ubuntu" panose="020B0504030602030204" pitchFamily="34" charset="0"/>
                </a:rPr>
                <a:t>128</a:t>
              </a:r>
            </a:p>
          </p:txBody>
        </p:sp>
        <p:sp>
          <p:nvSpPr>
            <p:cNvPr id="58" name="Forme libre : forme 57">
              <a:extLst>
                <a:ext uri="{FF2B5EF4-FFF2-40B4-BE49-F238E27FC236}">
                  <a16:creationId xmlns:a16="http://schemas.microsoft.com/office/drawing/2014/main" id="{8E50898F-084D-45EC-9EDA-C64E62F50B6F}"/>
                </a:ext>
              </a:extLst>
            </p:cNvPr>
            <p:cNvSpPr/>
            <p:nvPr/>
          </p:nvSpPr>
          <p:spPr>
            <a:xfrm>
              <a:off x="12432704"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BA2980"/>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186</a:t>
              </a:r>
            </a:p>
            <a:p>
              <a:pPr algn="ctr">
                <a:lnSpc>
                  <a:spcPct val="90000"/>
                </a:lnSpc>
                <a:spcAft>
                  <a:spcPts val="0"/>
                </a:spcAft>
              </a:pPr>
              <a:r>
                <a:rPr lang="en-US" sz="700">
                  <a:solidFill>
                    <a:schemeClr val="bg1"/>
                  </a:solidFill>
                  <a:latin typeface="Ubuntu" panose="020B0504030602030204" pitchFamily="34" charset="0"/>
                </a:rPr>
                <a:t>41</a:t>
              </a:r>
            </a:p>
            <a:p>
              <a:pPr algn="ctr">
                <a:lnSpc>
                  <a:spcPct val="90000"/>
                </a:lnSpc>
                <a:spcAft>
                  <a:spcPts val="0"/>
                </a:spcAft>
              </a:pPr>
              <a:r>
                <a:rPr lang="en-US" sz="700">
                  <a:solidFill>
                    <a:schemeClr val="bg1"/>
                  </a:solidFill>
                  <a:latin typeface="Ubuntu" panose="020B0504030602030204" pitchFamily="34" charset="0"/>
                </a:rPr>
                <a:t>128</a:t>
              </a:r>
            </a:p>
          </p:txBody>
        </p:sp>
        <p:sp>
          <p:nvSpPr>
            <p:cNvPr id="59" name="Forme libre : forme 58">
              <a:extLst>
                <a:ext uri="{FF2B5EF4-FFF2-40B4-BE49-F238E27FC236}">
                  <a16:creationId xmlns:a16="http://schemas.microsoft.com/office/drawing/2014/main" id="{850EF37B-321C-4CAE-A8B1-66C0053A83E3}"/>
                </a:ext>
              </a:extLst>
            </p:cNvPr>
            <p:cNvSpPr/>
            <p:nvPr/>
          </p:nvSpPr>
          <p:spPr>
            <a:xfrm>
              <a:off x="12432704"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D13A8C"/>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209</a:t>
              </a:r>
            </a:p>
            <a:p>
              <a:pPr algn="ctr">
                <a:lnSpc>
                  <a:spcPct val="90000"/>
                </a:lnSpc>
                <a:spcAft>
                  <a:spcPts val="0"/>
                </a:spcAft>
              </a:pPr>
              <a:r>
                <a:rPr lang="en-US" sz="700">
                  <a:latin typeface="Ubuntu" panose="020B0504030602030204" pitchFamily="34" charset="0"/>
                </a:rPr>
                <a:t>58</a:t>
              </a:r>
            </a:p>
            <a:p>
              <a:pPr algn="ctr">
                <a:lnSpc>
                  <a:spcPct val="90000"/>
                </a:lnSpc>
                <a:spcAft>
                  <a:spcPts val="0"/>
                </a:spcAft>
              </a:pPr>
              <a:r>
                <a:rPr lang="en-US" sz="700">
                  <a:latin typeface="Ubuntu" panose="020B0504030602030204" pitchFamily="34" charset="0"/>
                </a:rPr>
                <a:t>140</a:t>
              </a:r>
            </a:p>
          </p:txBody>
        </p:sp>
        <p:sp>
          <p:nvSpPr>
            <p:cNvPr id="60" name="Forme libre : forme 59">
              <a:extLst>
                <a:ext uri="{FF2B5EF4-FFF2-40B4-BE49-F238E27FC236}">
                  <a16:creationId xmlns:a16="http://schemas.microsoft.com/office/drawing/2014/main" id="{49EEAAAC-C871-41A3-9B9B-6381B2FD4E28}"/>
                </a:ext>
              </a:extLst>
            </p:cNvPr>
            <p:cNvSpPr/>
            <p:nvPr/>
          </p:nvSpPr>
          <p:spPr>
            <a:xfrm>
              <a:off x="12432704" y="1993636"/>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E557AD"/>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229</a:t>
              </a:r>
            </a:p>
            <a:p>
              <a:pPr algn="ctr">
                <a:lnSpc>
                  <a:spcPct val="90000"/>
                </a:lnSpc>
                <a:spcAft>
                  <a:spcPts val="0"/>
                </a:spcAft>
              </a:pPr>
              <a:r>
                <a:rPr lang="en-US" sz="700">
                  <a:latin typeface="Ubuntu" panose="020B0504030602030204" pitchFamily="34" charset="0"/>
                </a:rPr>
                <a:t>87</a:t>
              </a:r>
            </a:p>
            <a:p>
              <a:pPr algn="ctr">
                <a:lnSpc>
                  <a:spcPct val="90000"/>
                </a:lnSpc>
                <a:spcAft>
                  <a:spcPts val="0"/>
                </a:spcAft>
              </a:pPr>
              <a:r>
                <a:rPr lang="en-US" sz="700">
                  <a:latin typeface="Ubuntu" panose="020B0504030602030204" pitchFamily="34" charset="0"/>
                </a:rPr>
                <a:t>173</a:t>
              </a:r>
            </a:p>
          </p:txBody>
        </p:sp>
      </p:grpSp>
      <p:sp>
        <p:nvSpPr>
          <p:cNvPr id="61" name="Rectangle 60">
            <a:extLst>
              <a:ext uri="{FF2B5EF4-FFF2-40B4-BE49-F238E27FC236}">
                <a16:creationId xmlns:a16="http://schemas.microsoft.com/office/drawing/2014/main" id="{9D36E5FD-F409-4495-819A-440FA57D9E19}"/>
              </a:ext>
            </a:extLst>
          </p:cNvPr>
          <p:cNvSpPr/>
          <p:nvPr/>
        </p:nvSpPr>
        <p:spPr>
          <a:xfrm>
            <a:off x="12295891" y="6412526"/>
            <a:ext cx="2545089" cy="615553"/>
          </a:xfrm>
          <a:prstGeom prst="rect">
            <a:avLst/>
          </a:prstGeom>
        </p:spPr>
        <p:txBody>
          <a:bodyPr wrap="square" lIns="0" tIns="0" rIns="0" bIns="0">
            <a:spAutoFit/>
          </a:bodyPr>
          <a:lstStyle/>
          <a:p>
            <a:r>
              <a:rPr lang="en-GB" sz="800">
                <a:latin typeface="Ubuntu" panose="020B0504030602030204" pitchFamily="34" charset="0"/>
              </a:rPr>
              <a:t>Security Classification:</a:t>
            </a:r>
          </a:p>
          <a:p>
            <a:r>
              <a:rPr lang="en-GB" sz="800">
                <a:latin typeface="Ubuntu" panose="020B0504030602030204" pitchFamily="34" charset="0"/>
              </a:rPr>
              <a:t>SEC0: Public</a:t>
            </a:r>
          </a:p>
          <a:p>
            <a:r>
              <a:rPr lang="en-GB" sz="800">
                <a:latin typeface="Ubuntu" panose="020B0504030602030204" pitchFamily="34" charset="0"/>
              </a:rPr>
              <a:t>SEC1: Company Confidential</a:t>
            </a:r>
          </a:p>
          <a:p>
            <a:r>
              <a:rPr lang="en-GB" sz="800">
                <a:latin typeface="Ubuntu" panose="020B0504030602030204" pitchFamily="34" charset="0"/>
              </a:rPr>
              <a:t>SEC2: Company Restricted / Customer restricted</a:t>
            </a:r>
          </a:p>
          <a:p>
            <a:r>
              <a:rPr lang="en-GB" sz="800">
                <a:latin typeface="Ubuntu" panose="020B0504030602030204" pitchFamily="34" charset="0"/>
              </a:rPr>
              <a:t>SEC3: Company Sensitive</a:t>
            </a:r>
          </a:p>
        </p:txBody>
      </p:sp>
      <p:grpSp>
        <p:nvGrpSpPr>
          <p:cNvPr id="4097" name="Groupe 4096">
            <a:extLst>
              <a:ext uri="{FF2B5EF4-FFF2-40B4-BE49-F238E27FC236}">
                <a16:creationId xmlns:a16="http://schemas.microsoft.com/office/drawing/2014/main" id="{14207897-E387-4B97-A694-8751D86BCF12}"/>
              </a:ext>
            </a:extLst>
          </p:cNvPr>
          <p:cNvGrpSpPr/>
          <p:nvPr/>
        </p:nvGrpSpPr>
        <p:grpSpPr>
          <a:xfrm>
            <a:off x="12295891" y="2164677"/>
            <a:ext cx="1465123" cy="2058800"/>
            <a:chOff x="14041053" y="1992581"/>
            <a:chExt cx="1465123" cy="2058800"/>
          </a:xfrm>
        </p:grpSpPr>
        <p:sp>
          <p:nvSpPr>
            <p:cNvPr id="66" name="Forme libre : forme 65">
              <a:extLst>
                <a:ext uri="{FF2B5EF4-FFF2-40B4-BE49-F238E27FC236}">
                  <a16:creationId xmlns:a16="http://schemas.microsoft.com/office/drawing/2014/main" id="{94847038-3CB7-4111-AB03-FA1A594002AA}"/>
                </a:ext>
              </a:extLst>
            </p:cNvPr>
            <p:cNvSpPr/>
            <p:nvPr/>
          </p:nvSpPr>
          <p:spPr>
            <a:xfrm>
              <a:off x="14777224"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F434A"/>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15</a:t>
              </a:r>
            </a:p>
            <a:p>
              <a:pPr algn="ctr">
                <a:lnSpc>
                  <a:spcPct val="90000"/>
                </a:lnSpc>
                <a:spcAft>
                  <a:spcPts val="0"/>
                </a:spcAft>
              </a:pPr>
              <a:r>
                <a:rPr lang="en-US" sz="700" b="0">
                  <a:solidFill>
                    <a:schemeClr val="bg1"/>
                  </a:solidFill>
                  <a:latin typeface="Ubuntu" panose="020B0504030602030204" pitchFamily="34" charset="0"/>
                </a:rPr>
                <a:t>67</a:t>
              </a:r>
            </a:p>
            <a:p>
              <a:pPr algn="ctr">
                <a:lnSpc>
                  <a:spcPct val="90000"/>
                </a:lnSpc>
                <a:spcAft>
                  <a:spcPts val="0"/>
                </a:spcAft>
              </a:pPr>
              <a:r>
                <a:rPr lang="en-US" sz="700" b="0">
                  <a:solidFill>
                    <a:schemeClr val="bg1"/>
                  </a:solidFill>
                  <a:latin typeface="Ubuntu" panose="020B0504030602030204" pitchFamily="34" charset="0"/>
                </a:rPr>
                <a:t>74</a:t>
              </a:r>
            </a:p>
          </p:txBody>
        </p:sp>
        <p:sp>
          <p:nvSpPr>
            <p:cNvPr id="67" name="Forme libre : forme 66">
              <a:extLst>
                <a:ext uri="{FF2B5EF4-FFF2-40B4-BE49-F238E27FC236}">
                  <a16:creationId xmlns:a16="http://schemas.microsoft.com/office/drawing/2014/main" id="{1B50522B-BA67-4790-8697-3AC343D4ACB8}"/>
                </a:ext>
              </a:extLst>
            </p:cNvPr>
            <p:cNvSpPr/>
            <p:nvPr/>
          </p:nvSpPr>
          <p:spPr>
            <a:xfrm>
              <a:off x="14777224"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F6A73"/>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15</a:t>
              </a:r>
            </a:p>
            <a:p>
              <a:pPr algn="ctr">
                <a:lnSpc>
                  <a:spcPct val="90000"/>
                </a:lnSpc>
                <a:spcAft>
                  <a:spcPts val="0"/>
                </a:spcAft>
              </a:pPr>
              <a:r>
                <a:rPr lang="en-US" sz="700" b="0">
                  <a:solidFill>
                    <a:schemeClr val="bg1"/>
                  </a:solidFill>
                  <a:latin typeface="Ubuntu" panose="020B0504030602030204" pitchFamily="34" charset="0"/>
                </a:rPr>
                <a:t>106</a:t>
              </a:r>
            </a:p>
            <a:p>
              <a:pPr algn="ctr">
                <a:lnSpc>
                  <a:spcPct val="90000"/>
                </a:lnSpc>
                <a:spcAft>
                  <a:spcPts val="0"/>
                </a:spcAft>
              </a:pPr>
              <a:r>
                <a:rPr lang="en-US" sz="700" b="0">
                  <a:solidFill>
                    <a:schemeClr val="bg1"/>
                  </a:solidFill>
                  <a:latin typeface="Ubuntu" panose="020B0504030602030204" pitchFamily="34" charset="0"/>
                </a:rPr>
                <a:t>115</a:t>
              </a:r>
            </a:p>
          </p:txBody>
        </p:sp>
        <p:sp>
          <p:nvSpPr>
            <p:cNvPr id="68" name="Forme libre : forme 67">
              <a:extLst>
                <a:ext uri="{FF2B5EF4-FFF2-40B4-BE49-F238E27FC236}">
                  <a16:creationId xmlns:a16="http://schemas.microsoft.com/office/drawing/2014/main" id="{B90AA6F9-B8A6-4490-A465-CBEFAEA6DFCA}"/>
                </a:ext>
              </a:extLst>
            </p:cNvPr>
            <p:cNvSpPr/>
            <p:nvPr/>
          </p:nvSpPr>
          <p:spPr>
            <a:xfrm>
              <a:off x="14777224"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0F878A"/>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15</a:t>
              </a:r>
            </a:p>
            <a:p>
              <a:pPr algn="ctr">
                <a:lnSpc>
                  <a:spcPct val="90000"/>
                </a:lnSpc>
                <a:spcAft>
                  <a:spcPts val="0"/>
                </a:spcAft>
              </a:pPr>
              <a:r>
                <a:rPr lang="en-US" sz="700" b="0">
                  <a:solidFill>
                    <a:schemeClr val="bg1"/>
                  </a:solidFill>
                  <a:latin typeface="Ubuntu" panose="020B0504030602030204" pitchFamily="34" charset="0"/>
                </a:rPr>
                <a:t>135</a:t>
              </a:r>
            </a:p>
            <a:p>
              <a:pPr algn="ctr">
                <a:lnSpc>
                  <a:spcPct val="90000"/>
                </a:lnSpc>
                <a:spcAft>
                  <a:spcPts val="0"/>
                </a:spcAft>
              </a:pPr>
              <a:r>
                <a:rPr lang="en-US" sz="700" b="0">
                  <a:solidFill>
                    <a:schemeClr val="bg1"/>
                  </a:solidFill>
                  <a:latin typeface="Ubuntu" panose="020B0504030602030204" pitchFamily="34" charset="0"/>
                </a:rPr>
                <a:t>138</a:t>
              </a:r>
            </a:p>
          </p:txBody>
        </p:sp>
        <p:sp>
          <p:nvSpPr>
            <p:cNvPr id="69" name="Forme libre : forme 68">
              <a:extLst>
                <a:ext uri="{FF2B5EF4-FFF2-40B4-BE49-F238E27FC236}">
                  <a16:creationId xmlns:a16="http://schemas.microsoft.com/office/drawing/2014/main" id="{AEDB31E0-288F-492F-BC3E-94F3C3363294}"/>
                </a:ext>
              </a:extLst>
            </p:cNvPr>
            <p:cNvSpPr/>
            <p:nvPr/>
          </p:nvSpPr>
          <p:spPr>
            <a:xfrm>
              <a:off x="14777224"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B2A2"/>
            </a:solidFill>
            <a:ln w="6695" cap="flat">
              <a:noFill/>
              <a:prstDash val="solid"/>
              <a:miter/>
            </a:ln>
          </p:spPr>
          <p:txBody>
            <a:bodyPr rtlCol="0" anchor="ctr"/>
            <a:lstStyle/>
            <a:p>
              <a:pPr algn="ctr">
                <a:lnSpc>
                  <a:spcPct val="90000"/>
                </a:lnSpc>
                <a:spcAft>
                  <a:spcPts val="0"/>
                </a:spcAft>
              </a:pPr>
              <a:r>
                <a:rPr lang="en-US" sz="700" b="0">
                  <a:latin typeface="Ubuntu" panose="020B0504030602030204" pitchFamily="34" charset="0"/>
                </a:rPr>
                <a:t>0</a:t>
              </a:r>
            </a:p>
            <a:p>
              <a:pPr algn="ctr">
                <a:lnSpc>
                  <a:spcPct val="90000"/>
                </a:lnSpc>
                <a:spcAft>
                  <a:spcPts val="0"/>
                </a:spcAft>
              </a:pPr>
              <a:r>
                <a:rPr lang="en-US" sz="700" b="0">
                  <a:latin typeface="Ubuntu" panose="020B0504030602030204" pitchFamily="34" charset="0"/>
                </a:rPr>
                <a:t>178</a:t>
              </a:r>
            </a:p>
            <a:p>
              <a:pPr algn="ctr">
                <a:lnSpc>
                  <a:spcPct val="90000"/>
                </a:lnSpc>
                <a:spcAft>
                  <a:spcPts val="0"/>
                </a:spcAft>
              </a:pPr>
              <a:r>
                <a:rPr lang="en-US" sz="700" b="0">
                  <a:latin typeface="Ubuntu" panose="020B0504030602030204" pitchFamily="34" charset="0"/>
                </a:rPr>
                <a:t>162</a:t>
              </a:r>
            </a:p>
          </p:txBody>
        </p:sp>
        <p:sp>
          <p:nvSpPr>
            <p:cNvPr id="70" name="Forme libre : forme 69">
              <a:extLst>
                <a:ext uri="{FF2B5EF4-FFF2-40B4-BE49-F238E27FC236}">
                  <a16:creationId xmlns:a16="http://schemas.microsoft.com/office/drawing/2014/main" id="{8F775A35-2F34-403A-95F8-4058F1A09A02}"/>
                </a:ext>
              </a:extLst>
            </p:cNvPr>
            <p:cNvSpPr/>
            <p:nvPr/>
          </p:nvSpPr>
          <p:spPr>
            <a:xfrm>
              <a:off x="14777224"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E0CB"/>
            </a:solidFill>
            <a:ln w="6695" cap="flat">
              <a:noFill/>
              <a:prstDash val="solid"/>
              <a:miter/>
            </a:ln>
          </p:spPr>
          <p:txBody>
            <a:bodyPr rtlCol="0" anchor="ctr"/>
            <a:lstStyle/>
            <a:p>
              <a:pPr algn="ctr">
                <a:lnSpc>
                  <a:spcPct val="90000"/>
                </a:lnSpc>
                <a:spcAft>
                  <a:spcPts val="0"/>
                </a:spcAft>
              </a:pPr>
              <a:r>
                <a:rPr lang="en-US" sz="700" b="0">
                  <a:latin typeface="Ubuntu" panose="020B0504030602030204" pitchFamily="34" charset="0"/>
                </a:rPr>
                <a:t>0</a:t>
              </a:r>
            </a:p>
            <a:p>
              <a:pPr algn="ctr">
                <a:lnSpc>
                  <a:spcPct val="90000"/>
                </a:lnSpc>
                <a:spcAft>
                  <a:spcPts val="0"/>
                </a:spcAft>
              </a:pPr>
              <a:r>
                <a:rPr lang="en-US" sz="700" b="0">
                  <a:latin typeface="Ubuntu" panose="020B0504030602030204" pitchFamily="34" charset="0"/>
                </a:rPr>
                <a:t>244</a:t>
              </a:r>
            </a:p>
            <a:p>
              <a:pPr algn="ctr">
                <a:lnSpc>
                  <a:spcPct val="90000"/>
                </a:lnSpc>
                <a:spcAft>
                  <a:spcPts val="0"/>
                </a:spcAft>
              </a:pPr>
              <a:r>
                <a:rPr lang="en-US" sz="700" b="0">
                  <a:latin typeface="Ubuntu" panose="020B0504030602030204" pitchFamily="34" charset="0"/>
                </a:rPr>
                <a:t>203</a:t>
              </a:r>
            </a:p>
          </p:txBody>
        </p:sp>
        <p:sp>
          <p:nvSpPr>
            <p:cNvPr id="71" name="Forme libre : forme 70">
              <a:extLst>
                <a:ext uri="{FF2B5EF4-FFF2-40B4-BE49-F238E27FC236}">
                  <a16:creationId xmlns:a16="http://schemas.microsoft.com/office/drawing/2014/main" id="{59DA3B5B-D788-45A0-A698-ABE05A9025B0}"/>
                </a:ext>
              </a:extLst>
            </p:cNvPr>
            <p:cNvSpPr/>
            <p:nvPr/>
          </p:nvSpPr>
          <p:spPr>
            <a:xfrm>
              <a:off x="14041053"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178036"/>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23</a:t>
              </a:r>
            </a:p>
            <a:p>
              <a:pPr algn="ctr">
                <a:lnSpc>
                  <a:spcPct val="90000"/>
                </a:lnSpc>
                <a:spcAft>
                  <a:spcPts val="0"/>
                </a:spcAft>
              </a:pPr>
              <a:r>
                <a:rPr lang="en-US" sz="700" b="0">
                  <a:solidFill>
                    <a:schemeClr val="bg1"/>
                  </a:solidFill>
                  <a:latin typeface="Ubuntu" panose="020B0504030602030204" pitchFamily="34" charset="0"/>
                </a:rPr>
                <a:t>128</a:t>
              </a:r>
            </a:p>
            <a:p>
              <a:pPr algn="ctr">
                <a:lnSpc>
                  <a:spcPct val="90000"/>
                </a:lnSpc>
                <a:spcAft>
                  <a:spcPts val="0"/>
                </a:spcAft>
              </a:pPr>
              <a:r>
                <a:rPr lang="en-US" sz="700" b="0">
                  <a:solidFill>
                    <a:schemeClr val="bg1"/>
                  </a:solidFill>
                  <a:latin typeface="Ubuntu" panose="020B0504030602030204" pitchFamily="34" charset="0"/>
                </a:rPr>
                <a:t>54</a:t>
              </a:r>
            </a:p>
          </p:txBody>
        </p:sp>
        <p:sp>
          <p:nvSpPr>
            <p:cNvPr id="72" name="Forme libre : forme 71">
              <a:extLst>
                <a:ext uri="{FF2B5EF4-FFF2-40B4-BE49-F238E27FC236}">
                  <a16:creationId xmlns:a16="http://schemas.microsoft.com/office/drawing/2014/main" id="{B988192C-3701-4200-ADA5-936C0610D953}"/>
                </a:ext>
              </a:extLst>
            </p:cNvPr>
            <p:cNvSpPr/>
            <p:nvPr/>
          </p:nvSpPr>
          <p:spPr>
            <a:xfrm>
              <a:off x="14041053"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178C3D"/>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23</a:t>
              </a:r>
            </a:p>
            <a:p>
              <a:pPr algn="ctr">
                <a:lnSpc>
                  <a:spcPct val="90000"/>
                </a:lnSpc>
                <a:spcAft>
                  <a:spcPts val="0"/>
                </a:spcAft>
              </a:pPr>
              <a:r>
                <a:rPr lang="en-US" sz="700" b="0">
                  <a:solidFill>
                    <a:schemeClr val="bg1"/>
                  </a:solidFill>
                  <a:latin typeface="Ubuntu" panose="020B0504030602030204" pitchFamily="34" charset="0"/>
                </a:rPr>
                <a:t>140</a:t>
              </a:r>
            </a:p>
            <a:p>
              <a:pPr algn="ctr">
                <a:lnSpc>
                  <a:spcPct val="90000"/>
                </a:lnSpc>
                <a:spcAft>
                  <a:spcPts val="0"/>
                </a:spcAft>
              </a:pPr>
              <a:r>
                <a:rPr lang="en-US" sz="700" b="0">
                  <a:solidFill>
                    <a:schemeClr val="bg1"/>
                  </a:solidFill>
                  <a:latin typeface="Ubuntu" panose="020B0504030602030204" pitchFamily="34" charset="0"/>
                </a:rPr>
                <a:t>61</a:t>
              </a:r>
            </a:p>
          </p:txBody>
        </p:sp>
        <p:sp>
          <p:nvSpPr>
            <p:cNvPr id="73" name="Forme libre : forme 72">
              <a:extLst>
                <a:ext uri="{FF2B5EF4-FFF2-40B4-BE49-F238E27FC236}">
                  <a16:creationId xmlns:a16="http://schemas.microsoft.com/office/drawing/2014/main" id="{FDFAC846-10F6-421E-8B39-673C784E01DE}"/>
                </a:ext>
              </a:extLst>
            </p:cNvPr>
            <p:cNvSpPr/>
            <p:nvPr/>
          </p:nvSpPr>
          <p:spPr>
            <a:xfrm>
              <a:off x="14041053"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2EA657"/>
            </a:solidFill>
            <a:ln w="6695" cap="flat">
              <a:noFill/>
              <a:prstDash val="solid"/>
              <a:miter/>
            </a:ln>
          </p:spPr>
          <p:txBody>
            <a:bodyPr rtlCol="0" anchor="ctr"/>
            <a:lstStyle/>
            <a:p>
              <a:pPr algn="ctr">
                <a:lnSpc>
                  <a:spcPct val="90000"/>
                </a:lnSpc>
                <a:spcAft>
                  <a:spcPts val="0"/>
                </a:spcAft>
              </a:pPr>
              <a:r>
                <a:rPr lang="en-US" sz="700" b="0">
                  <a:latin typeface="Ubuntu" panose="020B0504030602030204" pitchFamily="34" charset="0"/>
                </a:rPr>
                <a:t>46</a:t>
              </a:r>
            </a:p>
            <a:p>
              <a:pPr algn="ctr">
                <a:lnSpc>
                  <a:spcPct val="90000"/>
                </a:lnSpc>
                <a:spcAft>
                  <a:spcPts val="0"/>
                </a:spcAft>
              </a:pPr>
              <a:r>
                <a:rPr lang="en-US" sz="700" b="0">
                  <a:latin typeface="Ubuntu" panose="020B0504030602030204" pitchFamily="34" charset="0"/>
                </a:rPr>
                <a:t>166</a:t>
              </a:r>
            </a:p>
            <a:p>
              <a:pPr algn="ctr">
                <a:lnSpc>
                  <a:spcPct val="90000"/>
                </a:lnSpc>
                <a:spcAft>
                  <a:spcPts val="0"/>
                </a:spcAft>
              </a:pPr>
              <a:r>
                <a:rPr lang="en-US" sz="700" b="0">
                  <a:latin typeface="Ubuntu" panose="020B0504030602030204" pitchFamily="34" charset="0"/>
                </a:rPr>
                <a:t>87</a:t>
              </a:r>
            </a:p>
          </p:txBody>
        </p:sp>
        <p:sp>
          <p:nvSpPr>
            <p:cNvPr id="74" name="Forme libre : forme 73">
              <a:extLst>
                <a:ext uri="{FF2B5EF4-FFF2-40B4-BE49-F238E27FC236}">
                  <a16:creationId xmlns:a16="http://schemas.microsoft.com/office/drawing/2014/main" id="{353643F0-22F7-4B48-AE39-5FC8C334472F}"/>
                </a:ext>
              </a:extLst>
            </p:cNvPr>
            <p:cNvSpPr/>
            <p:nvPr/>
          </p:nvSpPr>
          <p:spPr>
            <a:xfrm>
              <a:off x="14041053"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33B569"/>
            </a:solidFill>
            <a:ln w="6695" cap="flat">
              <a:noFill/>
              <a:prstDash val="solid"/>
              <a:miter/>
            </a:ln>
          </p:spPr>
          <p:txBody>
            <a:bodyPr rtlCol="0" anchor="ctr"/>
            <a:lstStyle/>
            <a:p>
              <a:pPr algn="ctr">
                <a:lnSpc>
                  <a:spcPct val="90000"/>
                </a:lnSpc>
                <a:spcAft>
                  <a:spcPts val="0"/>
                </a:spcAft>
              </a:pPr>
              <a:r>
                <a:rPr lang="en-US" sz="700" b="0">
                  <a:latin typeface="Ubuntu" panose="020B0504030602030204" pitchFamily="34" charset="0"/>
                </a:rPr>
                <a:t>51</a:t>
              </a:r>
            </a:p>
            <a:p>
              <a:pPr algn="ctr">
                <a:lnSpc>
                  <a:spcPct val="90000"/>
                </a:lnSpc>
                <a:spcAft>
                  <a:spcPts val="0"/>
                </a:spcAft>
              </a:pPr>
              <a:r>
                <a:rPr lang="en-US" sz="700" b="0">
                  <a:latin typeface="Ubuntu" panose="020B0504030602030204" pitchFamily="34" charset="0"/>
                </a:rPr>
                <a:t>181</a:t>
              </a:r>
            </a:p>
            <a:p>
              <a:pPr algn="ctr">
                <a:lnSpc>
                  <a:spcPct val="90000"/>
                </a:lnSpc>
                <a:spcAft>
                  <a:spcPts val="0"/>
                </a:spcAft>
              </a:pPr>
              <a:r>
                <a:rPr lang="en-US" sz="700" b="0">
                  <a:latin typeface="Ubuntu" panose="020B0504030602030204" pitchFamily="34" charset="0"/>
                </a:rPr>
                <a:t>105</a:t>
              </a:r>
            </a:p>
          </p:txBody>
        </p:sp>
        <p:sp>
          <p:nvSpPr>
            <p:cNvPr id="75" name="Forme libre : forme 74">
              <a:extLst>
                <a:ext uri="{FF2B5EF4-FFF2-40B4-BE49-F238E27FC236}">
                  <a16:creationId xmlns:a16="http://schemas.microsoft.com/office/drawing/2014/main" id="{33F41D49-321E-46F2-BE66-44E85399808F}"/>
                </a:ext>
              </a:extLst>
            </p:cNvPr>
            <p:cNvSpPr/>
            <p:nvPr/>
          </p:nvSpPr>
          <p:spPr>
            <a:xfrm>
              <a:off x="14041053"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57CF80"/>
            </a:solidFill>
            <a:ln w="6695" cap="flat">
              <a:noFill/>
              <a:prstDash val="solid"/>
              <a:miter/>
            </a:ln>
          </p:spPr>
          <p:txBody>
            <a:bodyPr rtlCol="0" anchor="ctr"/>
            <a:lstStyle/>
            <a:p>
              <a:pPr algn="ctr">
                <a:lnSpc>
                  <a:spcPct val="90000"/>
                </a:lnSpc>
                <a:spcAft>
                  <a:spcPts val="0"/>
                </a:spcAft>
              </a:pPr>
              <a:endParaRPr lang="en-US" sz="700" b="0">
                <a:latin typeface="Ubuntu" panose="020B0504030602030204" pitchFamily="34" charset="0"/>
              </a:endParaRPr>
            </a:p>
            <a:p>
              <a:pPr algn="ctr">
                <a:lnSpc>
                  <a:spcPct val="90000"/>
                </a:lnSpc>
                <a:spcAft>
                  <a:spcPts val="0"/>
                </a:spcAft>
              </a:pPr>
              <a:r>
                <a:rPr lang="en-US" sz="700" b="0">
                  <a:latin typeface="Ubuntu" panose="020B0504030602030204" pitchFamily="34" charset="0"/>
                </a:rPr>
                <a:t>87</a:t>
              </a:r>
            </a:p>
            <a:p>
              <a:pPr algn="ctr">
                <a:lnSpc>
                  <a:spcPct val="90000"/>
                </a:lnSpc>
                <a:spcAft>
                  <a:spcPts val="0"/>
                </a:spcAft>
              </a:pPr>
              <a:r>
                <a:rPr lang="en-US" sz="700" b="0">
                  <a:latin typeface="Ubuntu" panose="020B0504030602030204" pitchFamily="34" charset="0"/>
                </a:rPr>
                <a:t>207</a:t>
              </a:r>
            </a:p>
            <a:p>
              <a:pPr algn="ctr">
                <a:lnSpc>
                  <a:spcPct val="90000"/>
                </a:lnSpc>
                <a:spcAft>
                  <a:spcPts val="0"/>
                </a:spcAft>
              </a:pPr>
              <a:r>
                <a:rPr lang="en-US" sz="700" b="0">
                  <a:latin typeface="Ubuntu" panose="020B0504030602030204" pitchFamily="34" charset="0"/>
                </a:rPr>
                <a:t>128</a:t>
              </a:r>
            </a:p>
            <a:p>
              <a:pPr algn="ctr">
                <a:lnSpc>
                  <a:spcPct val="90000"/>
                </a:lnSpc>
                <a:spcAft>
                  <a:spcPts val="0"/>
                </a:spcAft>
              </a:pPr>
              <a:endParaRPr lang="en-US" sz="700" b="0">
                <a:latin typeface="Ubuntu" panose="020B0504030602030204" pitchFamily="34" charset="0"/>
              </a:endParaRPr>
            </a:p>
          </p:txBody>
        </p:sp>
        <p:sp>
          <p:nvSpPr>
            <p:cNvPr id="76" name="Forme libre : forme 75">
              <a:extLst>
                <a:ext uri="{FF2B5EF4-FFF2-40B4-BE49-F238E27FC236}">
                  <a16:creationId xmlns:a16="http://schemas.microsoft.com/office/drawing/2014/main" id="{99A866AE-65FA-4F9E-98D0-E71681C14AC2}"/>
                </a:ext>
              </a:extLst>
            </p:cNvPr>
            <p:cNvSpPr/>
            <p:nvPr/>
          </p:nvSpPr>
          <p:spPr>
            <a:xfrm>
              <a:off x="15145311"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173340"/>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23</a:t>
              </a:r>
            </a:p>
            <a:p>
              <a:pPr algn="ctr">
                <a:lnSpc>
                  <a:spcPct val="90000"/>
                </a:lnSpc>
                <a:spcAft>
                  <a:spcPts val="0"/>
                </a:spcAft>
              </a:pPr>
              <a:r>
                <a:rPr lang="en-US" sz="700" b="0">
                  <a:solidFill>
                    <a:schemeClr val="bg1"/>
                  </a:solidFill>
                  <a:latin typeface="Ubuntu" panose="020B0504030602030204" pitchFamily="34" charset="0"/>
                </a:rPr>
                <a:t>51</a:t>
              </a:r>
            </a:p>
            <a:p>
              <a:pPr algn="ctr">
                <a:lnSpc>
                  <a:spcPct val="90000"/>
                </a:lnSpc>
                <a:spcAft>
                  <a:spcPts val="0"/>
                </a:spcAft>
              </a:pPr>
              <a:r>
                <a:rPr lang="en-US" sz="700" b="0">
                  <a:solidFill>
                    <a:schemeClr val="bg1"/>
                  </a:solidFill>
                  <a:latin typeface="Ubuntu" panose="020B0504030602030204" pitchFamily="34" charset="0"/>
                </a:rPr>
                <a:t>64</a:t>
              </a:r>
            </a:p>
          </p:txBody>
        </p:sp>
        <p:sp>
          <p:nvSpPr>
            <p:cNvPr id="77" name="Forme libre : forme 76">
              <a:extLst>
                <a:ext uri="{FF2B5EF4-FFF2-40B4-BE49-F238E27FC236}">
                  <a16:creationId xmlns:a16="http://schemas.microsoft.com/office/drawing/2014/main" id="{FF63074E-4AF4-4930-9679-FD2D7A0F2A11}"/>
                </a:ext>
              </a:extLst>
            </p:cNvPr>
            <p:cNvSpPr/>
            <p:nvPr/>
          </p:nvSpPr>
          <p:spPr>
            <a:xfrm>
              <a:off x="15145311"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214554"/>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33</a:t>
              </a:r>
            </a:p>
            <a:p>
              <a:pPr algn="ctr">
                <a:lnSpc>
                  <a:spcPct val="90000"/>
                </a:lnSpc>
                <a:spcAft>
                  <a:spcPts val="0"/>
                </a:spcAft>
              </a:pPr>
              <a:r>
                <a:rPr lang="en-US" sz="700" b="0">
                  <a:solidFill>
                    <a:schemeClr val="bg1"/>
                  </a:solidFill>
                  <a:latin typeface="Ubuntu" panose="020B0504030602030204" pitchFamily="34" charset="0"/>
                </a:rPr>
                <a:t>69</a:t>
              </a:r>
            </a:p>
            <a:p>
              <a:pPr algn="ctr">
                <a:lnSpc>
                  <a:spcPct val="90000"/>
                </a:lnSpc>
                <a:spcAft>
                  <a:spcPts val="0"/>
                </a:spcAft>
              </a:pPr>
              <a:r>
                <a:rPr lang="en-US" sz="700" b="0">
                  <a:solidFill>
                    <a:schemeClr val="bg1"/>
                  </a:solidFill>
                  <a:latin typeface="Ubuntu" panose="020B0504030602030204" pitchFamily="34" charset="0"/>
                </a:rPr>
                <a:t>84</a:t>
              </a:r>
            </a:p>
          </p:txBody>
        </p:sp>
        <p:sp>
          <p:nvSpPr>
            <p:cNvPr id="78" name="Forme libre : forme 77">
              <a:extLst>
                <a:ext uri="{FF2B5EF4-FFF2-40B4-BE49-F238E27FC236}">
                  <a16:creationId xmlns:a16="http://schemas.microsoft.com/office/drawing/2014/main" id="{56DB4C49-7593-476E-9314-2444B469873A}"/>
                </a:ext>
              </a:extLst>
            </p:cNvPr>
            <p:cNvSpPr/>
            <p:nvPr/>
          </p:nvSpPr>
          <p:spPr>
            <a:xfrm>
              <a:off x="15145311"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14596B"/>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20</a:t>
              </a:r>
            </a:p>
            <a:p>
              <a:pPr algn="ctr">
                <a:lnSpc>
                  <a:spcPct val="90000"/>
                </a:lnSpc>
                <a:spcAft>
                  <a:spcPts val="0"/>
                </a:spcAft>
              </a:pPr>
              <a:r>
                <a:rPr lang="en-US" sz="700" b="0">
                  <a:solidFill>
                    <a:schemeClr val="bg1"/>
                  </a:solidFill>
                  <a:latin typeface="Ubuntu" panose="020B0504030602030204" pitchFamily="34" charset="0"/>
                </a:rPr>
                <a:t>89</a:t>
              </a:r>
            </a:p>
            <a:p>
              <a:pPr algn="ctr">
                <a:lnSpc>
                  <a:spcPct val="90000"/>
                </a:lnSpc>
                <a:spcAft>
                  <a:spcPts val="0"/>
                </a:spcAft>
              </a:pPr>
              <a:r>
                <a:rPr lang="en-US" sz="700" b="0">
                  <a:solidFill>
                    <a:schemeClr val="bg1"/>
                  </a:solidFill>
                  <a:latin typeface="Ubuntu" panose="020B0504030602030204" pitchFamily="34" charset="0"/>
                </a:rPr>
                <a:t>107</a:t>
              </a:r>
            </a:p>
          </p:txBody>
        </p:sp>
        <p:sp>
          <p:nvSpPr>
            <p:cNvPr id="79" name="Forme libre : forme 78">
              <a:extLst>
                <a:ext uri="{FF2B5EF4-FFF2-40B4-BE49-F238E27FC236}">
                  <a16:creationId xmlns:a16="http://schemas.microsoft.com/office/drawing/2014/main" id="{82B57E86-9AA1-49BE-93E7-6C1DB4AFDDF9}"/>
                </a:ext>
              </a:extLst>
            </p:cNvPr>
            <p:cNvSpPr/>
            <p:nvPr/>
          </p:nvSpPr>
          <p:spPr>
            <a:xfrm>
              <a:off x="15145311"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336B7D"/>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51</a:t>
              </a:r>
            </a:p>
            <a:p>
              <a:pPr algn="ctr">
                <a:lnSpc>
                  <a:spcPct val="90000"/>
                </a:lnSpc>
                <a:spcAft>
                  <a:spcPts val="0"/>
                </a:spcAft>
              </a:pPr>
              <a:r>
                <a:rPr lang="en-US" sz="700" b="0">
                  <a:solidFill>
                    <a:schemeClr val="bg1"/>
                  </a:solidFill>
                  <a:latin typeface="Ubuntu" panose="020B0504030602030204" pitchFamily="34" charset="0"/>
                </a:rPr>
                <a:t>107</a:t>
              </a:r>
            </a:p>
            <a:p>
              <a:pPr algn="ctr">
                <a:lnSpc>
                  <a:spcPct val="90000"/>
                </a:lnSpc>
                <a:spcAft>
                  <a:spcPts val="0"/>
                </a:spcAft>
              </a:pPr>
              <a:r>
                <a:rPr lang="en-US" sz="700" b="0">
                  <a:solidFill>
                    <a:schemeClr val="bg1"/>
                  </a:solidFill>
                  <a:latin typeface="Ubuntu" panose="020B0504030602030204" pitchFamily="34" charset="0"/>
                </a:rPr>
                <a:t>25</a:t>
              </a:r>
            </a:p>
          </p:txBody>
        </p:sp>
        <p:sp>
          <p:nvSpPr>
            <p:cNvPr id="80" name="Forme libre : forme 79">
              <a:extLst>
                <a:ext uri="{FF2B5EF4-FFF2-40B4-BE49-F238E27FC236}">
                  <a16:creationId xmlns:a16="http://schemas.microsoft.com/office/drawing/2014/main" id="{F58D84FF-3235-47A7-A015-65B66A7E9528}"/>
                </a:ext>
              </a:extLst>
            </p:cNvPr>
            <p:cNvSpPr/>
            <p:nvPr/>
          </p:nvSpPr>
          <p:spPr>
            <a:xfrm>
              <a:off x="15145311"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338091"/>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51</a:t>
              </a:r>
            </a:p>
            <a:p>
              <a:pPr algn="ctr">
                <a:lnSpc>
                  <a:spcPct val="90000"/>
                </a:lnSpc>
                <a:spcAft>
                  <a:spcPts val="0"/>
                </a:spcAft>
              </a:pPr>
              <a:r>
                <a:rPr lang="en-US" sz="700" b="0">
                  <a:solidFill>
                    <a:schemeClr val="bg1"/>
                  </a:solidFill>
                  <a:latin typeface="Ubuntu" panose="020B0504030602030204" pitchFamily="34" charset="0"/>
                </a:rPr>
                <a:t>128</a:t>
              </a:r>
            </a:p>
            <a:p>
              <a:pPr algn="ctr">
                <a:lnSpc>
                  <a:spcPct val="90000"/>
                </a:lnSpc>
                <a:spcAft>
                  <a:spcPts val="0"/>
                </a:spcAft>
              </a:pPr>
              <a:r>
                <a:rPr lang="en-US" sz="700" b="0">
                  <a:solidFill>
                    <a:schemeClr val="bg1"/>
                  </a:solidFill>
                  <a:latin typeface="Ubuntu" panose="020B0504030602030204" pitchFamily="34" charset="0"/>
                </a:rPr>
                <a:t>145</a:t>
              </a:r>
            </a:p>
          </p:txBody>
        </p:sp>
        <p:sp>
          <p:nvSpPr>
            <p:cNvPr id="81" name="Forme libre : forme 80">
              <a:extLst>
                <a:ext uri="{FF2B5EF4-FFF2-40B4-BE49-F238E27FC236}">
                  <a16:creationId xmlns:a16="http://schemas.microsoft.com/office/drawing/2014/main" id="{0C2FDFFD-39D1-4054-899F-2527AF6109D7}"/>
                </a:ext>
              </a:extLst>
            </p:cNvPr>
            <p:cNvSpPr/>
            <p:nvPr/>
          </p:nvSpPr>
          <p:spPr>
            <a:xfrm>
              <a:off x="14408740"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7D74"/>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0</a:t>
              </a:r>
            </a:p>
            <a:p>
              <a:pPr algn="ctr">
                <a:lnSpc>
                  <a:spcPct val="90000"/>
                </a:lnSpc>
                <a:spcAft>
                  <a:spcPts val="0"/>
                </a:spcAft>
              </a:pPr>
              <a:r>
                <a:rPr lang="en-US" sz="700" b="0">
                  <a:solidFill>
                    <a:schemeClr val="bg1"/>
                  </a:solidFill>
                  <a:latin typeface="Ubuntu" panose="020B0504030602030204" pitchFamily="34" charset="0"/>
                </a:rPr>
                <a:t>125</a:t>
              </a:r>
            </a:p>
            <a:p>
              <a:pPr algn="ctr">
                <a:lnSpc>
                  <a:spcPct val="90000"/>
                </a:lnSpc>
                <a:spcAft>
                  <a:spcPts val="0"/>
                </a:spcAft>
              </a:pPr>
              <a:r>
                <a:rPr lang="en-US" sz="700" b="0">
                  <a:solidFill>
                    <a:schemeClr val="bg1"/>
                  </a:solidFill>
                  <a:latin typeface="Ubuntu" panose="020B0504030602030204" pitchFamily="34" charset="0"/>
                </a:rPr>
                <a:t>116</a:t>
              </a:r>
            </a:p>
          </p:txBody>
        </p:sp>
        <p:sp>
          <p:nvSpPr>
            <p:cNvPr id="82" name="Forme libre : forme 81">
              <a:extLst>
                <a:ext uri="{FF2B5EF4-FFF2-40B4-BE49-F238E27FC236}">
                  <a16:creationId xmlns:a16="http://schemas.microsoft.com/office/drawing/2014/main" id="{3B4493E8-9680-4EA3-9A68-6174B5ADF266}"/>
                </a:ext>
              </a:extLst>
            </p:cNvPr>
            <p:cNvSpPr/>
            <p:nvPr/>
          </p:nvSpPr>
          <p:spPr>
            <a:xfrm>
              <a:off x="14408740"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929B"/>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0</a:t>
              </a:r>
            </a:p>
            <a:p>
              <a:pPr algn="ctr">
                <a:lnSpc>
                  <a:spcPct val="90000"/>
                </a:lnSpc>
                <a:spcAft>
                  <a:spcPts val="0"/>
                </a:spcAft>
              </a:pPr>
              <a:r>
                <a:rPr lang="en-US" sz="700" b="0">
                  <a:solidFill>
                    <a:schemeClr val="bg1"/>
                  </a:solidFill>
                  <a:latin typeface="Ubuntu" panose="020B0504030602030204" pitchFamily="34" charset="0"/>
                </a:rPr>
                <a:t>146</a:t>
              </a:r>
            </a:p>
            <a:p>
              <a:pPr algn="ctr">
                <a:lnSpc>
                  <a:spcPct val="90000"/>
                </a:lnSpc>
                <a:spcAft>
                  <a:spcPts val="0"/>
                </a:spcAft>
              </a:pPr>
              <a:r>
                <a:rPr lang="en-US" sz="700" b="0">
                  <a:solidFill>
                    <a:schemeClr val="bg1"/>
                  </a:solidFill>
                  <a:latin typeface="Ubuntu" panose="020B0504030602030204" pitchFamily="34" charset="0"/>
                </a:rPr>
                <a:t>155</a:t>
              </a:r>
            </a:p>
          </p:txBody>
        </p:sp>
        <p:sp>
          <p:nvSpPr>
            <p:cNvPr id="83" name="Forme libre : forme 82">
              <a:extLst>
                <a:ext uri="{FF2B5EF4-FFF2-40B4-BE49-F238E27FC236}">
                  <a16:creationId xmlns:a16="http://schemas.microsoft.com/office/drawing/2014/main" id="{B4B6B943-D34B-48B2-95E0-76C5F8BA25FA}"/>
                </a:ext>
              </a:extLst>
            </p:cNvPr>
            <p:cNvSpPr/>
            <p:nvPr/>
          </p:nvSpPr>
          <p:spPr>
            <a:xfrm>
              <a:off x="14408740"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00BFBF"/>
            </a:solidFill>
            <a:ln w="6695" cap="flat">
              <a:noFill/>
              <a:prstDash val="solid"/>
              <a:miter/>
            </a:ln>
          </p:spPr>
          <p:txBody>
            <a:bodyPr rtlCol="0" anchor="ctr"/>
            <a:lstStyle/>
            <a:p>
              <a:pPr algn="ctr">
                <a:lnSpc>
                  <a:spcPct val="90000"/>
                </a:lnSpc>
                <a:spcAft>
                  <a:spcPts val="0"/>
                </a:spcAft>
              </a:pPr>
              <a:r>
                <a:rPr lang="en-US" sz="700" b="0">
                  <a:latin typeface="Ubuntu" panose="020B0504030602030204" pitchFamily="34" charset="0"/>
                </a:rPr>
                <a:t>0</a:t>
              </a:r>
            </a:p>
            <a:p>
              <a:pPr algn="ctr">
                <a:lnSpc>
                  <a:spcPct val="90000"/>
                </a:lnSpc>
                <a:spcAft>
                  <a:spcPts val="0"/>
                </a:spcAft>
              </a:pPr>
              <a:r>
                <a:rPr lang="en-US" sz="700" b="0">
                  <a:latin typeface="Ubuntu" panose="020B0504030602030204" pitchFamily="34" charset="0"/>
                </a:rPr>
                <a:t>191</a:t>
              </a:r>
            </a:p>
            <a:p>
              <a:pPr algn="ctr">
                <a:lnSpc>
                  <a:spcPct val="90000"/>
                </a:lnSpc>
                <a:spcAft>
                  <a:spcPts val="0"/>
                </a:spcAft>
              </a:pPr>
              <a:r>
                <a:rPr lang="en-US" sz="700" b="0">
                  <a:latin typeface="Ubuntu" panose="020B0504030602030204" pitchFamily="34" charset="0"/>
                </a:rPr>
                <a:t>191</a:t>
              </a:r>
            </a:p>
          </p:txBody>
        </p:sp>
        <p:sp>
          <p:nvSpPr>
            <p:cNvPr id="84" name="Forme libre : forme 83">
              <a:extLst>
                <a:ext uri="{FF2B5EF4-FFF2-40B4-BE49-F238E27FC236}">
                  <a16:creationId xmlns:a16="http://schemas.microsoft.com/office/drawing/2014/main" id="{B434FFE6-E50A-4EA9-83D4-F9F4917BBCB8}"/>
                </a:ext>
              </a:extLst>
            </p:cNvPr>
            <p:cNvSpPr/>
            <p:nvPr/>
          </p:nvSpPr>
          <p:spPr>
            <a:xfrm>
              <a:off x="14408740"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D5D0"/>
            </a:solidFill>
            <a:ln w="6695" cap="flat">
              <a:noFill/>
              <a:prstDash val="solid"/>
              <a:miter/>
            </a:ln>
          </p:spPr>
          <p:txBody>
            <a:bodyPr rtlCol="0" anchor="ctr"/>
            <a:lstStyle/>
            <a:p>
              <a:pPr algn="ctr">
                <a:lnSpc>
                  <a:spcPct val="90000"/>
                </a:lnSpc>
                <a:spcAft>
                  <a:spcPts val="0"/>
                </a:spcAft>
              </a:pPr>
              <a:r>
                <a:rPr lang="en-US" sz="700" b="0">
                  <a:latin typeface="Ubuntu" panose="020B0504030602030204" pitchFamily="34" charset="0"/>
                </a:rPr>
                <a:t>0</a:t>
              </a:r>
            </a:p>
            <a:p>
              <a:pPr algn="ctr">
                <a:lnSpc>
                  <a:spcPct val="90000"/>
                </a:lnSpc>
                <a:spcAft>
                  <a:spcPts val="0"/>
                </a:spcAft>
              </a:pPr>
              <a:r>
                <a:rPr lang="en-US" sz="700" b="0">
                  <a:latin typeface="Ubuntu" panose="020B0504030602030204" pitchFamily="34" charset="0"/>
                </a:rPr>
                <a:t>213</a:t>
              </a:r>
            </a:p>
            <a:p>
              <a:pPr algn="ctr">
                <a:lnSpc>
                  <a:spcPct val="90000"/>
                </a:lnSpc>
                <a:spcAft>
                  <a:spcPts val="0"/>
                </a:spcAft>
              </a:pPr>
              <a:r>
                <a:rPr lang="en-US" sz="700" b="0">
                  <a:latin typeface="Ubuntu" panose="020B0504030602030204" pitchFamily="34" charset="0"/>
                </a:rPr>
                <a:t>208</a:t>
              </a:r>
            </a:p>
          </p:txBody>
        </p:sp>
        <p:sp>
          <p:nvSpPr>
            <p:cNvPr id="85" name="Forme libre : forme 84">
              <a:extLst>
                <a:ext uri="{FF2B5EF4-FFF2-40B4-BE49-F238E27FC236}">
                  <a16:creationId xmlns:a16="http://schemas.microsoft.com/office/drawing/2014/main" id="{E0BE1B97-A7F2-4E15-8D45-CD3F50622B5F}"/>
                </a:ext>
              </a:extLst>
            </p:cNvPr>
            <p:cNvSpPr/>
            <p:nvPr/>
          </p:nvSpPr>
          <p:spPr>
            <a:xfrm>
              <a:off x="14408740"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E6E3"/>
            </a:solidFill>
            <a:ln w="6695" cap="flat">
              <a:noFill/>
              <a:prstDash val="solid"/>
              <a:miter/>
            </a:ln>
          </p:spPr>
          <p:txBody>
            <a:bodyPr rtlCol="0" anchor="ctr"/>
            <a:lstStyle/>
            <a:p>
              <a:pPr algn="ctr">
                <a:lnSpc>
                  <a:spcPct val="90000"/>
                </a:lnSpc>
                <a:spcAft>
                  <a:spcPts val="0"/>
                </a:spcAft>
              </a:pPr>
              <a:r>
                <a:rPr lang="en-US" sz="700" b="0">
                  <a:latin typeface="Ubuntu" panose="020B0504030602030204" pitchFamily="34" charset="0"/>
                </a:rPr>
                <a:t>0</a:t>
              </a:r>
            </a:p>
            <a:p>
              <a:pPr algn="ctr">
                <a:lnSpc>
                  <a:spcPct val="90000"/>
                </a:lnSpc>
                <a:spcAft>
                  <a:spcPts val="0"/>
                </a:spcAft>
              </a:pPr>
              <a:r>
                <a:rPr lang="en-US" sz="700" b="0">
                  <a:latin typeface="Ubuntu" panose="020B0504030602030204" pitchFamily="34" charset="0"/>
                </a:rPr>
                <a:t>230</a:t>
              </a:r>
            </a:p>
            <a:p>
              <a:pPr algn="ctr">
                <a:lnSpc>
                  <a:spcPct val="90000"/>
                </a:lnSpc>
                <a:spcAft>
                  <a:spcPts val="0"/>
                </a:spcAft>
              </a:pPr>
              <a:r>
                <a:rPr lang="en-US" sz="700" b="0">
                  <a:latin typeface="Ubuntu" panose="020B0504030602030204" pitchFamily="34" charset="0"/>
                </a:rPr>
                <a:t>227</a:t>
              </a:r>
            </a:p>
          </p:txBody>
        </p:sp>
      </p:grpSp>
      <p:sp>
        <p:nvSpPr>
          <p:cNvPr id="86" name="Retângulo 43">
            <a:extLst>
              <a:ext uri="{FF2B5EF4-FFF2-40B4-BE49-F238E27FC236}">
                <a16:creationId xmlns:a16="http://schemas.microsoft.com/office/drawing/2014/main" id="{5D9FB8A2-1DC3-46FD-9C95-CAC4557E7C94}"/>
              </a:ext>
            </a:extLst>
          </p:cNvPr>
          <p:cNvSpPr/>
          <p:nvPr userDrawn="1"/>
        </p:nvSpPr>
        <p:spPr>
          <a:xfrm>
            <a:off x="11751670" y="6650661"/>
            <a:ext cx="176330" cy="123111"/>
          </a:xfrm>
          <a:prstGeom prst="rect">
            <a:avLst/>
          </a:prstGeom>
        </p:spPr>
        <p:txBody>
          <a:bodyPr wrap="none" lIns="0" tIns="0" rIns="0" bIns="0" anchor="ctr" anchorCtr="0">
            <a:spAutoFit/>
          </a:bodyPr>
          <a:lstStyle/>
          <a:p>
            <a:pPr algn="r"/>
            <a:fld id="{0502E5A9-B53C-401E-A0E0-4A359BB0A9E5}" type="slidenum">
              <a:rPr lang="en-US" sz="800" smtClean="0">
                <a:solidFill>
                  <a:schemeClr val="bg1">
                    <a:lumMod val="65000"/>
                  </a:schemeClr>
                </a:solidFill>
                <a:cs typeface="Arial" panose="020B0604020202020204" pitchFamily="34" charset="0"/>
              </a:rPr>
              <a:pPr algn="r"/>
              <a:t>‹#›</a:t>
            </a:fld>
            <a:endParaRPr lang="en-US" sz="800">
              <a:solidFill>
                <a:schemeClr val="bg1">
                  <a:lumMod val="65000"/>
                </a:schemeClr>
              </a:solidFill>
              <a:cs typeface="Arial" panose="020B0604020202020204" pitchFamily="34" charset="0"/>
            </a:endParaRPr>
          </a:p>
        </p:txBody>
      </p:sp>
      <p:sp>
        <p:nvSpPr>
          <p:cNvPr id="93" name="Rectangle 27">
            <a:extLst>
              <a:ext uri="{FF2B5EF4-FFF2-40B4-BE49-F238E27FC236}">
                <a16:creationId xmlns:a16="http://schemas.microsoft.com/office/drawing/2014/main" id="{CADECFA2-CE9F-41C7-B6D3-69ACB9889995}"/>
              </a:ext>
            </a:extLst>
          </p:cNvPr>
          <p:cNvSpPr/>
          <p:nvPr userDrawn="1"/>
        </p:nvSpPr>
        <p:spPr>
          <a:xfrm>
            <a:off x="7239719" y="6610574"/>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5" name="Rectangle 27">
            <a:extLst>
              <a:ext uri="{FF2B5EF4-FFF2-40B4-BE49-F238E27FC236}">
                <a16:creationId xmlns:a16="http://schemas.microsoft.com/office/drawing/2014/main" id="{0E8C1BC1-6438-A974-C223-126ABC292CB2}"/>
              </a:ext>
            </a:extLst>
          </p:cNvPr>
          <p:cNvSpPr/>
          <p:nvPr userDrawn="1"/>
        </p:nvSpPr>
        <p:spPr>
          <a:xfrm>
            <a:off x="404813" y="6517871"/>
            <a:ext cx="3410847" cy="21945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a:solidFill>
                  <a:srgbClr val="A6A6A6"/>
                </a:solidFill>
                <a:latin typeface="Ubuntu" panose="020B0504030602030204" pitchFamily="34" charset="0"/>
                <a:cs typeface="Arial" panose="020B0604020202020204" pitchFamily="34" charset="0"/>
              </a:rPr>
              <a:t>Capgemini | AWS | SMNYL – Innovation Day</a:t>
            </a:r>
          </a:p>
        </p:txBody>
      </p:sp>
    </p:spTree>
    <p:extLst>
      <p:ext uri="{BB962C8B-B14F-4D97-AF65-F5344CB8AC3E}">
        <p14:creationId xmlns:p14="http://schemas.microsoft.com/office/powerpoint/2010/main" val="13855351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hf hdr="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2" pos="7423">
          <p15:clr>
            <a:srgbClr val="F26B43"/>
          </p15:clr>
        </p15:guide>
        <p15:guide id="3" orient="horz" pos="4071">
          <p15:clr>
            <a:srgbClr val="F26B43"/>
          </p15:clr>
        </p15:guide>
        <p15:guide id="4" pos="255">
          <p15:clr>
            <a:srgbClr val="F26B43"/>
          </p15:clr>
        </p15:guide>
        <p15:guide id="5" orient="horz" pos="836">
          <p15:clr>
            <a:srgbClr val="F26B43"/>
          </p15:clr>
        </p15:guide>
        <p15:guide id="6" orient="horz" pos="245">
          <p15:clr>
            <a:srgbClr val="F26B43"/>
          </p15:clr>
        </p15:guide>
        <p15:guide id="7" pos="3840">
          <p15:clr>
            <a:srgbClr val="F26B43"/>
          </p15:clr>
        </p15:guide>
        <p15:guide id="8" pos="3899">
          <p15:clr>
            <a:srgbClr val="F26B43"/>
          </p15:clr>
        </p15:guide>
        <p15:guide id="9" pos="378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3"/>
            </p:custDataLst>
            <p:extLst>
              <p:ext uri="{D42A27DB-BD31-4B8C-83A1-F6EECF244321}">
                <p14:modId xmlns:p14="http://schemas.microsoft.com/office/powerpoint/2010/main" val="197578679"/>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14" imgW="270" imgH="270" progId="TCLayout.ActiveDocument.1">
                  <p:embed/>
                </p:oleObj>
              </mc:Choice>
              <mc:Fallback>
                <p:oleObj name="think-cell Slide" r:id="rId14" imgW="270" imgH="270" progId="TCLayout.ActiveDocument.1">
                  <p:embed/>
                  <p:pic>
                    <p:nvPicPr>
                      <p:cNvPr id="21" name="Object 20"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p:spPr>
                  </p:pic>
                </p:oleObj>
              </mc:Fallback>
            </mc:AlternateContent>
          </a:graphicData>
        </a:graphic>
      </p:graphicFrame>
      <p:sp>
        <p:nvSpPr>
          <p:cNvPr id="9" name="Title Placeholder 1"/>
          <p:cNvSpPr>
            <a:spLocks noGrp="1"/>
          </p:cNvSpPr>
          <p:nvPr>
            <p:ph type="title"/>
          </p:nvPr>
        </p:nvSpPr>
        <p:spPr>
          <a:xfrm>
            <a:off x="404813" y="388188"/>
            <a:ext cx="10947772" cy="716711"/>
          </a:xfrm>
          <a:prstGeom prst="rect">
            <a:avLst/>
          </a:prstGeom>
        </p:spPr>
        <p:txBody>
          <a:bodyPr vert="horz" lIns="0" tIns="0" rIns="0" bIns="0" rtlCol="0" anchor="t" anchorCtr="0">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CLICK TO INSERT TITLE</a:t>
            </a:r>
            <a:endParaRPr lang="en-US"/>
          </a:p>
        </p:txBody>
      </p:sp>
      <p:sp>
        <p:nvSpPr>
          <p:cNvPr id="86" name="Retângulo 43">
            <a:extLst>
              <a:ext uri="{FF2B5EF4-FFF2-40B4-BE49-F238E27FC236}">
                <a16:creationId xmlns:a16="http://schemas.microsoft.com/office/drawing/2014/main" id="{5539996C-DD2A-49D6-AFB0-763FCB2EE440}"/>
              </a:ext>
            </a:extLst>
          </p:cNvPr>
          <p:cNvSpPr/>
          <p:nvPr userDrawn="1"/>
        </p:nvSpPr>
        <p:spPr>
          <a:xfrm>
            <a:off x="11744128" y="6517658"/>
            <a:ext cx="229263" cy="215444"/>
          </a:xfrm>
          <a:prstGeom prst="rect">
            <a:avLst/>
          </a:prstGeom>
        </p:spPr>
        <p:txBody>
          <a:bodyPr wrap="square" lIns="0" rIns="0">
            <a:spAutoFit/>
          </a:bodyPr>
          <a:lstStyle/>
          <a:p>
            <a:pPr algn="r"/>
            <a:fld id="{0502E5A9-B53C-401E-A0E0-4A359BB0A9E5}" type="slidenum">
              <a:rPr lang="en-US" sz="800" smtClean="0">
                <a:solidFill>
                  <a:srgbClr val="A6A6A6"/>
                </a:solidFill>
                <a:latin typeface="Ubuntu" panose="020B0504030602030204" pitchFamily="34" charset="0"/>
                <a:cs typeface="Arial" panose="020B0604020202020204" pitchFamily="34" charset="0"/>
              </a:rPr>
              <a:pPr algn="r"/>
              <a:t>‹#›</a:t>
            </a:fld>
            <a:endParaRPr lang="en-US" sz="800">
              <a:solidFill>
                <a:srgbClr val="A6A6A6"/>
              </a:solidFill>
              <a:latin typeface="Ubuntu" panose="020B0504030602030204" pitchFamily="34" charset="0"/>
              <a:cs typeface="Arial" panose="020B0604020202020204" pitchFamily="34" charset="0"/>
            </a:endParaRPr>
          </a:p>
        </p:txBody>
      </p:sp>
      <p:sp>
        <p:nvSpPr>
          <p:cNvPr id="89" name="Rectangle 27">
            <a:extLst>
              <a:ext uri="{FF2B5EF4-FFF2-40B4-BE49-F238E27FC236}">
                <a16:creationId xmlns:a16="http://schemas.microsoft.com/office/drawing/2014/main" id="{01D50803-B26A-4936-A06C-6E086A6DD719}"/>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2023. All rights reserved  |</a:t>
            </a:r>
          </a:p>
        </p:txBody>
      </p:sp>
      <p:sp>
        <p:nvSpPr>
          <p:cNvPr id="2" name="Rectangle 27">
            <a:extLst>
              <a:ext uri="{FF2B5EF4-FFF2-40B4-BE49-F238E27FC236}">
                <a16:creationId xmlns:a16="http://schemas.microsoft.com/office/drawing/2014/main" id="{E876783E-1F96-7695-756B-E5BFF1B4D511}"/>
              </a:ext>
            </a:extLst>
          </p:cNvPr>
          <p:cNvSpPr/>
          <p:nvPr userDrawn="1"/>
        </p:nvSpPr>
        <p:spPr>
          <a:xfrm>
            <a:off x="404813" y="6517871"/>
            <a:ext cx="3410847" cy="21945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a:solidFill>
                  <a:srgbClr val="A6A6A6"/>
                </a:solidFill>
                <a:latin typeface="Ubuntu" panose="020B0504030602030204" pitchFamily="34" charset="0"/>
                <a:cs typeface="Arial" panose="020B0604020202020204" pitchFamily="34" charset="0"/>
              </a:rPr>
              <a:t>Capgemini | AWS | SMNYL – Innovation Day</a:t>
            </a:r>
          </a:p>
        </p:txBody>
      </p:sp>
      <p:grpSp>
        <p:nvGrpSpPr>
          <p:cNvPr id="3" name="Group 2">
            <a:extLst>
              <a:ext uri="{FF2B5EF4-FFF2-40B4-BE49-F238E27FC236}">
                <a16:creationId xmlns:a16="http://schemas.microsoft.com/office/drawing/2014/main" id="{BC125015-1FC4-08C5-7467-DF61CA7C6E70}"/>
              </a:ext>
            </a:extLst>
          </p:cNvPr>
          <p:cNvGrpSpPr/>
          <p:nvPr userDrawn="1"/>
        </p:nvGrpSpPr>
        <p:grpSpPr>
          <a:xfrm>
            <a:off x="8647708" y="251977"/>
            <a:ext cx="3325683" cy="716711"/>
            <a:chOff x="8647708" y="251977"/>
            <a:chExt cx="3325683" cy="716711"/>
          </a:xfrm>
        </p:grpSpPr>
        <p:cxnSp>
          <p:nvCxnSpPr>
            <p:cNvPr id="4" name="Straight Connector 3">
              <a:extLst>
                <a:ext uri="{FF2B5EF4-FFF2-40B4-BE49-F238E27FC236}">
                  <a16:creationId xmlns:a16="http://schemas.microsoft.com/office/drawing/2014/main" id="{7968B0C0-9EA9-FB23-AAE8-784454E123E9}"/>
                </a:ext>
              </a:extLst>
            </p:cNvPr>
            <p:cNvCxnSpPr>
              <a:cxnSpLocks/>
            </p:cNvCxnSpPr>
            <p:nvPr userDrawn="1"/>
          </p:nvCxnSpPr>
          <p:spPr>
            <a:xfrm>
              <a:off x="9968157"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Image 5" descr="Une image contenant texte&#10;&#10;Description générée automatiquement">
              <a:extLst>
                <a:ext uri="{FF2B5EF4-FFF2-40B4-BE49-F238E27FC236}">
                  <a16:creationId xmlns:a16="http://schemas.microsoft.com/office/drawing/2014/main" id="{ABF1558A-B1A8-F14B-8945-9EADE2FDF5E0}"/>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8647708" y="264360"/>
              <a:ext cx="1236678" cy="611451"/>
            </a:xfrm>
            <a:prstGeom prst="rect">
              <a:avLst/>
            </a:prstGeom>
          </p:spPr>
        </p:pic>
        <p:pic>
          <p:nvPicPr>
            <p:cNvPr id="6" name="Picture 12" descr="Seguros Monterrey New York Life - Logo">
              <a:extLst>
                <a:ext uri="{FF2B5EF4-FFF2-40B4-BE49-F238E27FC236}">
                  <a16:creationId xmlns:a16="http://schemas.microsoft.com/office/drawing/2014/main" id="{CD9456E3-0CF5-3A2B-ADBE-DB542D4ED0FB}"/>
                </a:ext>
              </a:extLst>
            </p:cNvPr>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0751124" y="400982"/>
              <a:ext cx="1222267" cy="27297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D42E9B08-78B0-BC00-6C34-54A094F5A939}"/>
                </a:ext>
              </a:extLst>
            </p:cNvPr>
            <p:cNvCxnSpPr>
              <a:cxnSpLocks/>
            </p:cNvCxnSpPr>
            <p:nvPr userDrawn="1"/>
          </p:nvCxnSpPr>
          <p:spPr>
            <a:xfrm>
              <a:off x="10600346"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FFFC7FF-DFDB-7181-BD5B-CB86F52B389F}"/>
                </a:ext>
              </a:extLst>
            </p:cNvPr>
            <p:cNvPicPr>
              <a:picLocks noChangeAspect="1"/>
            </p:cNvPicPr>
            <p:nvPr userDrawn="1"/>
          </p:nvPicPr>
          <p:blipFill rotWithShape="1">
            <a:blip r:embed="rId18" cstate="screen">
              <a:extLst>
                <a:ext uri="{28A0092B-C50C-407E-A947-70E740481C1C}">
                  <a14:useLocalDpi xmlns:a14="http://schemas.microsoft.com/office/drawing/2010/main"/>
                </a:ext>
              </a:extLst>
            </a:blip>
            <a:srcRect b="-8502"/>
            <a:stretch/>
          </p:blipFill>
          <p:spPr>
            <a:xfrm>
              <a:off x="10068679" y="251977"/>
              <a:ext cx="463679" cy="716711"/>
            </a:xfrm>
            <a:prstGeom prst="rect">
              <a:avLst/>
            </a:prstGeom>
          </p:spPr>
        </p:pic>
      </p:grpSp>
    </p:spTree>
    <p:extLst>
      <p:ext uri="{BB962C8B-B14F-4D97-AF65-F5344CB8AC3E}">
        <p14:creationId xmlns:p14="http://schemas.microsoft.com/office/powerpoint/2010/main" val="383727128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2" pos="7423">
          <p15:clr>
            <a:srgbClr val="F26B43"/>
          </p15:clr>
        </p15:guide>
        <p15:guide id="3" orient="horz" pos="4071">
          <p15:clr>
            <a:srgbClr val="F26B43"/>
          </p15:clr>
        </p15:guide>
        <p15:guide id="4" pos="255">
          <p15:clr>
            <a:srgbClr val="F26B43"/>
          </p15:clr>
        </p15:guide>
        <p15:guide id="5" orient="horz" pos="836">
          <p15:clr>
            <a:srgbClr val="F26B43"/>
          </p15:clr>
        </p15:guide>
        <p15:guide id="6" orient="horz" pos="245">
          <p15:clr>
            <a:srgbClr val="F26B43"/>
          </p15:clr>
        </p15:guide>
        <p15:guide id="7" pos="3840">
          <p15:clr>
            <a:srgbClr val="F26B43"/>
          </p15:clr>
        </p15:guide>
        <p15:guide id="8" pos="3899">
          <p15:clr>
            <a:srgbClr val="F26B43"/>
          </p15:clr>
        </p15:guide>
        <p15:guide id="9" pos="378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04813" y="388188"/>
            <a:ext cx="10947772" cy="716711"/>
          </a:xfrm>
          <a:prstGeom prst="rect">
            <a:avLst/>
          </a:prstGeom>
        </p:spPr>
        <p:txBody>
          <a:bodyPr vert="horz" lIns="0" tIns="0" rIns="0" bIns="0" rtlCol="0" anchor="b">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CLICK TO INSERT TITLE</a:t>
            </a:r>
            <a:endParaRPr lang="en-US"/>
          </a:p>
        </p:txBody>
      </p:sp>
      <p:sp>
        <p:nvSpPr>
          <p:cNvPr id="4" name="Text Placeholder 1"/>
          <p:cNvSpPr>
            <a:spLocks noGrp="1"/>
          </p:cNvSpPr>
          <p:nvPr>
            <p:ph type="body" idx="1"/>
          </p:nvPr>
        </p:nvSpPr>
        <p:spPr>
          <a:xfrm>
            <a:off x="404813" y="1327150"/>
            <a:ext cx="11376880" cy="51355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0" name="Rectangle 27">
            <a:extLst>
              <a:ext uri="{FF2B5EF4-FFF2-40B4-BE49-F238E27FC236}">
                <a16:creationId xmlns:a16="http://schemas.microsoft.com/office/drawing/2014/main" id="{777F4691-2D56-47C4-B2B1-73BE348DB06D}"/>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99" name="Rectangle 43">
            <a:extLst>
              <a:ext uri="{FF2B5EF4-FFF2-40B4-BE49-F238E27FC236}">
                <a16:creationId xmlns:a16="http://schemas.microsoft.com/office/drawing/2014/main" id="{1302EB1D-4F45-4228-A725-9CA0AEFCE017}"/>
              </a:ext>
            </a:extLst>
          </p:cNvPr>
          <p:cNvSpPr/>
          <p:nvPr userDrawn="1"/>
        </p:nvSpPr>
        <p:spPr>
          <a:xfrm>
            <a:off x="11744128" y="6517658"/>
            <a:ext cx="229263" cy="215444"/>
          </a:xfrm>
          <a:prstGeom prst="rect">
            <a:avLst/>
          </a:prstGeom>
        </p:spPr>
        <p:txBody>
          <a:bodyPr wrap="square" lIns="0" rIns="0">
            <a:spAutoFit/>
          </a:bodyPr>
          <a:lstStyle/>
          <a:p>
            <a:pPr algn="r"/>
            <a:fld id="{0502E5A9-B53C-401E-A0E0-4A359BB0A9E5}" type="slidenum">
              <a:rPr lang="en-US" sz="800" smtClean="0">
                <a:solidFill>
                  <a:srgbClr val="A6A6A6"/>
                </a:solidFill>
                <a:latin typeface="Ubuntu" panose="020B0504030602030204" pitchFamily="34" charset="0"/>
                <a:cs typeface="Arial" panose="020B0604020202020204" pitchFamily="34" charset="0"/>
              </a:rPr>
              <a:pPr algn="r"/>
              <a:t>‹#›</a:t>
            </a:fld>
            <a:endParaRPr lang="en-US" sz="800">
              <a:solidFill>
                <a:srgbClr val="A6A6A6"/>
              </a:solidFill>
              <a:latin typeface="Ubuntu" panose="020B0504030602030204" pitchFamily="34" charset="0"/>
              <a:cs typeface="Arial" panose="020B0604020202020204" pitchFamily="34" charset="0"/>
            </a:endParaRPr>
          </a:p>
        </p:txBody>
      </p:sp>
      <p:sp>
        <p:nvSpPr>
          <p:cNvPr id="10" name="Rectangle 27">
            <a:extLst>
              <a:ext uri="{FF2B5EF4-FFF2-40B4-BE49-F238E27FC236}">
                <a16:creationId xmlns:a16="http://schemas.microsoft.com/office/drawing/2014/main" id="{9E80F0ED-2D41-4D04-2B55-71154970D685}"/>
              </a:ext>
            </a:extLst>
          </p:cNvPr>
          <p:cNvSpPr/>
          <p:nvPr userDrawn="1"/>
        </p:nvSpPr>
        <p:spPr>
          <a:xfrm>
            <a:off x="404813" y="6517871"/>
            <a:ext cx="3410847" cy="21945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a:solidFill>
                  <a:srgbClr val="A6A6A6"/>
                </a:solidFill>
                <a:latin typeface="Ubuntu" panose="020B0504030602030204" pitchFamily="34" charset="0"/>
                <a:cs typeface="Arial" panose="020B0604020202020204" pitchFamily="34" charset="0"/>
              </a:rPr>
              <a:t>Capgemini | AWS | SMNYL – Innovation Day</a:t>
            </a:r>
          </a:p>
        </p:txBody>
      </p:sp>
    </p:spTree>
    <p:extLst>
      <p:ext uri="{BB962C8B-B14F-4D97-AF65-F5344CB8AC3E}">
        <p14:creationId xmlns:p14="http://schemas.microsoft.com/office/powerpoint/2010/main" val="317864091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Lst>
  <p:transition spd="slow">
    <p:push dir="u"/>
  </p:transition>
  <p:hf hdr="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10" pos="7423">
          <p15:clr>
            <a:srgbClr val="F26B43"/>
          </p15:clr>
        </p15:guide>
        <p15:guide id="11" orient="horz" pos="4071">
          <p15:clr>
            <a:srgbClr val="F26B43"/>
          </p15:clr>
        </p15:guide>
        <p15:guide id="12" pos="255">
          <p15:clr>
            <a:srgbClr val="F26B43"/>
          </p15:clr>
        </p15:guide>
        <p15:guide id="13" orient="horz" pos="836">
          <p15:clr>
            <a:srgbClr val="F26B43"/>
          </p15:clr>
        </p15:guide>
        <p15:guide id="14" orient="horz" pos="245">
          <p15:clr>
            <a:srgbClr val="F26B43"/>
          </p15:clr>
        </p15:guide>
        <p15:guide id="15" pos="3840">
          <p15:clr>
            <a:srgbClr val="F26B43"/>
          </p15:clr>
        </p15:guide>
        <p15:guide id="16" pos="3899">
          <p15:clr>
            <a:srgbClr val="F26B43"/>
          </p15:clr>
        </p15:guide>
        <p15:guide id="17" pos="3783">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image" Target="../media/image145.png"/><Relationship Id="rId12" Type="http://schemas.openxmlformats.org/officeDocument/2006/relationships/image" Target="../media/image1.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31.emf"/><Relationship Id="rId11" Type="http://schemas.openxmlformats.org/officeDocument/2006/relationships/image" Target="../media/image149.png"/><Relationship Id="rId5" Type="http://schemas.openxmlformats.org/officeDocument/2006/relationships/oleObject" Target="../embeddings/oleObject17.bin"/><Relationship Id="rId10" Type="http://schemas.openxmlformats.org/officeDocument/2006/relationships/image" Target="../media/image148.png"/><Relationship Id="rId4" Type="http://schemas.openxmlformats.org/officeDocument/2006/relationships/notesSlide" Target="../notesSlides/notesSlide6.xml"/><Relationship Id="rId9" Type="http://schemas.openxmlformats.org/officeDocument/2006/relationships/image" Target="../media/image147.png"/><Relationship Id="rId1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jpeg"/><Relationship Id="rId18" Type="http://schemas.openxmlformats.org/officeDocument/2006/relationships/image" Target="../media/image166.png"/><Relationship Id="rId26" Type="http://schemas.openxmlformats.org/officeDocument/2006/relationships/image" Target="../media/image174.png"/><Relationship Id="rId3" Type="http://schemas.openxmlformats.org/officeDocument/2006/relationships/image" Target="../media/image151.png"/><Relationship Id="rId21" Type="http://schemas.openxmlformats.org/officeDocument/2006/relationships/image" Target="../media/image169.png"/><Relationship Id="rId7" Type="http://schemas.openxmlformats.org/officeDocument/2006/relationships/image" Target="../media/image155.png"/><Relationship Id="rId12" Type="http://schemas.openxmlformats.org/officeDocument/2006/relationships/image" Target="../media/image160.png"/><Relationship Id="rId17" Type="http://schemas.openxmlformats.org/officeDocument/2006/relationships/image" Target="../media/image165.png"/><Relationship Id="rId25" Type="http://schemas.openxmlformats.org/officeDocument/2006/relationships/image" Target="../media/image173.png"/><Relationship Id="rId2" Type="http://schemas.openxmlformats.org/officeDocument/2006/relationships/image" Target="../media/image150.png"/><Relationship Id="rId16" Type="http://schemas.openxmlformats.org/officeDocument/2006/relationships/image" Target="../media/image164.png"/><Relationship Id="rId20" Type="http://schemas.openxmlformats.org/officeDocument/2006/relationships/image" Target="../media/image168.png"/><Relationship Id="rId29" Type="http://schemas.openxmlformats.org/officeDocument/2006/relationships/image" Target="../media/image177.jpeg"/><Relationship Id="rId1" Type="http://schemas.openxmlformats.org/officeDocument/2006/relationships/slideLayout" Target="../slideLayouts/slideLayout39.xml"/><Relationship Id="rId6" Type="http://schemas.openxmlformats.org/officeDocument/2006/relationships/image" Target="../media/image154.png"/><Relationship Id="rId11" Type="http://schemas.openxmlformats.org/officeDocument/2006/relationships/image" Target="../media/image159.png"/><Relationship Id="rId24" Type="http://schemas.openxmlformats.org/officeDocument/2006/relationships/image" Target="../media/image172.png"/><Relationship Id="rId5" Type="http://schemas.openxmlformats.org/officeDocument/2006/relationships/image" Target="../media/image153.png"/><Relationship Id="rId15" Type="http://schemas.openxmlformats.org/officeDocument/2006/relationships/image" Target="../media/image163.png"/><Relationship Id="rId23" Type="http://schemas.openxmlformats.org/officeDocument/2006/relationships/image" Target="../media/image171.png"/><Relationship Id="rId28" Type="http://schemas.openxmlformats.org/officeDocument/2006/relationships/image" Target="../media/image176.png"/><Relationship Id="rId10" Type="http://schemas.openxmlformats.org/officeDocument/2006/relationships/image" Target="../media/image158.png"/><Relationship Id="rId19" Type="http://schemas.openxmlformats.org/officeDocument/2006/relationships/image" Target="../media/image167.png"/><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2.png"/><Relationship Id="rId22" Type="http://schemas.openxmlformats.org/officeDocument/2006/relationships/image" Target="../media/image170.png"/><Relationship Id="rId27" Type="http://schemas.openxmlformats.org/officeDocument/2006/relationships/image" Target="../media/image175.png"/><Relationship Id="rId30" Type="http://schemas.openxmlformats.org/officeDocument/2006/relationships/image" Target="../media/image17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9.png"/><Relationship Id="rId1" Type="http://schemas.openxmlformats.org/officeDocument/2006/relationships/slideLayout" Target="../slideLayouts/slideLayout39.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9.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image" Target="../media/image182.png"/><Relationship Id="rId4" Type="http://schemas.openxmlformats.org/officeDocument/2006/relationships/image" Target="../media/image181.emf"/></Relationships>
</file>

<file path=ppt/slides/_rels/slide22.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5.xml"/><Relationship Id="rId1" Type="http://schemas.openxmlformats.org/officeDocument/2006/relationships/tags" Target="../tags/tag34.xml"/><Relationship Id="rId5" Type="http://schemas.openxmlformats.org/officeDocument/2006/relationships/image" Target="../media/image183.emf"/><Relationship Id="rId4" Type="http://schemas.openxmlformats.org/officeDocument/2006/relationships/oleObject" Target="../embeddings/oleObject18.bin"/></Relationships>
</file>

<file path=ppt/slides/_rels/slide24.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182.png"/><Relationship Id="rId4" Type="http://schemas.openxmlformats.org/officeDocument/2006/relationships/image" Target="../media/image184.png"/></Relationships>
</file>

<file path=ppt/slides/_rels/slide25.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185.png"/><Relationship Id="rId4" Type="http://schemas.openxmlformats.org/officeDocument/2006/relationships/image" Target="../media/image181.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8.xml"/><Relationship Id="rId1" Type="http://schemas.openxmlformats.org/officeDocument/2006/relationships/tags" Target="../tags/tag35.xml"/></Relationships>
</file>

<file path=ppt/slides/_rels/slide31.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slideLayout" Target="../slideLayouts/slideLayout49.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tags" Target="../tags/tag47.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image" Target="../media/image43.jpeg"/><Relationship Id="rId26" Type="http://schemas.openxmlformats.org/officeDocument/2006/relationships/image" Target="../media/image51.jpeg"/><Relationship Id="rId3" Type="http://schemas.openxmlformats.org/officeDocument/2006/relationships/slideLayout" Target="../slideLayouts/slideLayout20.xml"/><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jpe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tags" Target="../tags/tag19.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tags" Target="../tags/tag18.xml"/><Relationship Id="rId6" Type="http://schemas.openxmlformats.org/officeDocument/2006/relationships/image" Target="../media/image31.emf"/><Relationship Id="rId11" Type="http://schemas.openxmlformats.org/officeDocument/2006/relationships/image" Target="../media/image36.jpeg"/><Relationship Id="rId24" Type="http://schemas.openxmlformats.org/officeDocument/2006/relationships/image" Target="../media/image49.png"/><Relationship Id="rId5" Type="http://schemas.openxmlformats.org/officeDocument/2006/relationships/oleObject" Target="../embeddings/oleObject16.bin"/><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jpeg"/><Relationship Id="rId19" Type="http://schemas.openxmlformats.org/officeDocument/2006/relationships/image" Target="../media/image44.png"/><Relationship Id="rId4" Type="http://schemas.openxmlformats.org/officeDocument/2006/relationships/notesSlide" Target="../notesSlides/notesSlide2.xml"/><Relationship Id="rId9" Type="http://schemas.openxmlformats.org/officeDocument/2006/relationships/image" Target="../media/image34.jpeg"/><Relationship Id="rId14" Type="http://schemas.openxmlformats.org/officeDocument/2006/relationships/image" Target="../media/image39.jpeg"/><Relationship Id="rId22" Type="http://schemas.openxmlformats.org/officeDocument/2006/relationships/image" Target="../media/image47.png"/><Relationship Id="rId27" Type="http://schemas.openxmlformats.org/officeDocument/2006/relationships/image" Target="../media/image52.png"/></Relationships>
</file>

<file path=ppt/slides/_rels/slide6.xml.rels><?xml version="1.0" encoding="UTF-8" standalone="yes"?>
<Relationships xmlns="http://schemas.openxmlformats.org/package/2006/relationships"><Relationship Id="rId26" Type="http://schemas.openxmlformats.org/officeDocument/2006/relationships/diagramQuickStyle" Target="../diagrams/quickStyle3.xml"/><Relationship Id="rId21" Type="http://schemas.openxmlformats.org/officeDocument/2006/relationships/diagramQuickStyle" Target="../diagrams/quickStyle2.xml"/><Relationship Id="rId42" Type="http://schemas.openxmlformats.org/officeDocument/2006/relationships/image" Target="../media/image96.png"/><Relationship Id="rId47" Type="http://schemas.openxmlformats.org/officeDocument/2006/relationships/image" Target="../media/image101.png"/><Relationship Id="rId63" Type="http://schemas.openxmlformats.org/officeDocument/2006/relationships/image" Target="../media/image116.png"/><Relationship Id="rId68" Type="http://schemas.openxmlformats.org/officeDocument/2006/relationships/image" Target="../media/image121.png"/><Relationship Id="rId84" Type="http://schemas.openxmlformats.org/officeDocument/2006/relationships/image" Target="../media/image137.png"/><Relationship Id="rId16" Type="http://schemas.openxmlformats.org/officeDocument/2006/relationships/image" Target="../media/image69.png"/><Relationship Id="rId11" Type="http://schemas.openxmlformats.org/officeDocument/2006/relationships/image" Target="../media/image64.png"/><Relationship Id="rId32" Type="http://schemas.openxmlformats.org/officeDocument/2006/relationships/diagramColors" Target="../diagrams/colors4.xml"/><Relationship Id="rId37" Type="http://schemas.openxmlformats.org/officeDocument/2006/relationships/image" Target="../media/image91.png"/><Relationship Id="rId53" Type="http://schemas.openxmlformats.org/officeDocument/2006/relationships/image" Target="../media/image106.png"/><Relationship Id="rId58" Type="http://schemas.openxmlformats.org/officeDocument/2006/relationships/image" Target="../media/image111.png"/><Relationship Id="rId74" Type="http://schemas.openxmlformats.org/officeDocument/2006/relationships/image" Target="../media/image127.png"/><Relationship Id="rId79" Type="http://schemas.openxmlformats.org/officeDocument/2006/relationships/image" Target="../media/image132.png"/><Relationship Id="rId5" Type="http://schemas.openxmlformats.org/officeDocument/2006/relationships/diagramColors" Target="../diagrams/colors1.xml"/><Relationship Id="rId19" Type="http://schemas.openxmlformats.org/officeDocument/2006/relationships/diagramData" Target="../diagrams/data2.xml"/><Relationship Id="rId14" Type="http://schemas.openxmlformats.org/officeDocument/2006/relationships/image" Target="../media/image67.jpeg"/><Relationship Id="rId22" Type="http://schemas.openxmlformats.org/officeDocument/2006/relationships/diagramColors" Target="../diagrams/colors2.xml"/><Relationship Id="rId27" Type="http://schemas.openxmlformats.org/officeDocument/2006/relationships/diagramColors" Target="../diagrams/colors3.xml"/><Relationship Id="rId30" Type="http://schemas.openxmlformats.org/officeDocument/2006/relationships/diagramLayout" Target="../diagrams/layout4.xml"/><Relationship Id="rId35" Type="http://schemas.openxmlformats.org/officeDocument/2006/relationships/image" Target="../media/image89.png"/><Relationship Id="rId43" Type="http://schemas.openxmlformats.org/officeDocument/2006/relationships/image" Target="../media/image97.png"/><Relationship Id="rId48" Type="http://schemas.openxmlformats.org/officeDocument/2006/relationships/image" Target="../media/image102.png"/><Relationship Id="rId56" Type="http://schemas.openxmlformats.org/officeDocument/2006/relationships/image" Target="../media/image109.png"/><Relationship Id="rId64" Type="http://schemas.openxmlformats.org/officeDocument/2006/relationships/image" Target="../media/image117.png"/><Relationship Id="rId69" Type="http://schemas.openxmlformats.org/officeDocument/2006/relationships/image" Target="../media/image122.png"/><Relationship Id="rId77" Type="http://schemas.openxmlformats.org/officeDocument/2006/relationships/image" Target="../media/image130.png"/><Relationship Id="rId8" Type="http://schemas.openxmlformats.org/officeDocument/2006/relationships/image" Target="../media/image61.png"/><Relationship Id="rId51" Type="http://schemas.openxmlformats.org/officeDocument/2006/relationships/image" Target="../media/image104.png"/><Relationship Id="rId72" Type="http://schemas.openxmlformats.org/officeDocument/2006/relationships/image" Target="../media/image125.png"/><Relationship Id="rId80" Type="http://schemas.openxmlformats.org/officeDocument/2006/relationships/image" Target="../media/image133.png"/><Relationship Id="rId85" Type="http://schemas.openxmlformats.org/officeDocument/2006/relationships/image" Target="../media/image138.svg"/><Relationship Id="rId3" Type="http://schemas.openxmlformats.org/officeDocument/2006/relationships/diagramLayout" Target="../diagrams/layout1.xml"/><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diagramLayout" Target="../diagrams/layout3.xml"/><Relationship Id="rId33" Type="http://schemas.microsoft.com/office/2007/relationships/diagramDrawing" Target="../diagrams/drawing4.xml"/><Relationship Id="rId38" Type="http://schemas.openxmlformats.org/officeDocument/2006/relationships/image" Target="../media/image92.png"/><Relationship Id="rId46" Type="http://schemas.openxmlformats.org/officeDocument/2006/relationships/image" Target="../media/image100.png"/><Relationship Id="rId59" Type="http://schemas.openxmlformats.org/officeDocument/2006/relationships/image" Target="../media/image112.png"/><Relationship Id="rId67" Type="http://schemas.openxmlformats.org/officeDocument/2006/relationships/image" Target="../media/image120.png"/><Relationship Id="rId20" Type="http://schemas.openxmlformats.org/officeDocument/2006/relationships/diagramLayout" Target="../diagrams/layout2.xml"/><Relationship Id="rId41" Type="http://schemas.openxmlformats.org/officeDocument/2006/relationships/image" Target="../media/image95.png"/><Relationship Id="rId54" Type="http://schemas.openxmlformats.org/officeDocument/2006/relationships/image" Target="../media/image107.png"/><Relationship Id="rId62" Type="http://schemas.openxmlformats.org/officeDocument/2006/relationships/image" Target="../media/image115.png"/><Relationship Id="rId70" Type="http://schemas.openxmlformats.org/officeDocument/2006/relationships/image" Target="../media/image123.png"/><Relationship Id="rId75" Type="http://schemas.openxmlformats.org/officeDocument/2006/relationships/image" Target="../media/image128.png"/><Relationship Id="rId83" Type="http://schemas.openxmlformats.org/officeDocument/2006/relationships/image" Target="../media/image136.png"/><Relationship Id="rId1" Type="http://schemas.openxmlformats.org/officeDocument/2006/relationships/slideLayout" Target="../slideLayouts/slideLayout14.xml"/><Relationship Id="rId6" Type="http://schemas.microsoft.com/office/2007/relationships/diagramDrawing" Target="../diagrams/drawing1.xml"/><Relationship Id="rId15" Type="http://schemas.openxmlformats.org/officeDocument/2006/relationships/image" Target="../media/image68.png"/><Relationship Id="rId23" Type="http://schemas.microsoft.com/office/2007/relationships/diagramDrawing" Target="../diagrams/drawing2.xml"/><Relationship Id="rId28" Type="http://schemas.microsoft.com/office/2007/relationships/diagramDrawing" Target="../diagrams/drawing3.xml"/><Relationship Id="rId36" Type="http://schemas.openxmlformats.org/officeDocument/2006/relationships/image" Target="../media/image90.png"/><Relationship Id="rId49" Type="http://schemas.openxmlformats.org/officeDocument/2006/relationships/image" Target="../media/image103.png"/><Relationship Id="rId57" Type="http://schemas.openxmlformats.org/officeDocument/2006/relationships/image" Target="../media/image110.jpeg"/><Relationship Id="rId10" Type="http://schemas.openxmlformats.org/officeDocument/2006/relationships/image" Target="../media/image63.png"/><Relationship Id="rId31" Type="http://schemas.openxmlformats.org/officeDocument/2006/relationships/diagramQuickStyle" Target="../diagrams/quickStyle4.xml"/><Relationship Id="rId44" Type="http://schemas.openxmlformats.org/officeDocument/2006/relationships/image" Target="../media/image98.png"/><Relationship Id="rId52" Type="http://schemas.openxmlformats.org/officeDocument/2006/relationships/image" Target="../media/image105.jpeg"/><Relationship Id="rId60" Type="http://schemas.openxmlformats.org/officeDocument/2006/relationships/image" Target="../media/image113.png"/><Relationship Id="rId65" Type="http://schemas.openxmlformats.org/officeDocument/2006/relationships/image" Target="../media/image118.jpeg"/><Relationship Id="rId73" Type="http://schemas.openxmlformats.org/officeDocument/2006/relationships/image" Target="../media/image126.png"/><Relationship Id="rId78" Type="http://schemas.openxmlformats.org/officeDocument/2006/relationships/image" Target="../media/image131.png"/><Relationship Id="rId81" Type="http://schemas.openxmlformats.org/officeDocument/2006/relationships/image" Target="../media/image134.png"/><Relationship Id="rId4" Type="http://schemas.openxmlformats.org/officeDocument/2006/relationships/diagramQuickStyle" Target="../diagrams/quickStyle1.xml"/><Relationship Id="rId9" Type="http://schemas.openxmlformats.org/officeDocument/2006/relationships/image" Target="../media/image62.png"/><Relationship Id="rId13" Type="http://schemas.openxmlformats.org/officeDocument/2006/relationships/image" Target="../media/image66.png"/><Relationship Id="rId18" Type="http://schemas.openxmlformats.org/officeDocument/2006/relationships/image" Target="../media/image71.gif"/><Relationship Id="rId39" Type="http://schemas.openxmlformats.org/officeDocument/2006/relationships/image" Target="../media/image93.png"/><Relationship Id="rId34" Type="http://schemas.openxmlformats.org/officeDocument/2006/relationships/image" Target="../media/image88.png"/><Relationship Id="rId50" Type="http://schemas.openxmlformats.org/officeDocument/2006/relationships/image" Target="../media/image47.png"/><Relationship Id="rId55" Type="http://schemas.openxmlformats.org/officeDocument/2006/relationships/image" Target="../media/image108.png"/><Relationship Id="rId76" Type="http://schemas.openxmlformats.org/officeDocument/2006/relationships/image" Target="../media/image129.png"/><Relationship Id="rId7" Type="http://schemas.openxmlformats.org/officeDocument/2006/relationships/image" Target="../media/image60.png"/><Relationship Id="rId71" Type="http://schemas.openxmlformats.org/officeDocument/2006/relationships/image" Target="../media/image124.png"/><Relationship Id="rId2" Type="http://schemas.openxmlformats.org/officeDocument/2006/relationships/diagramData" Target="../diagrams/data1.xml"/><Relationship Id="rId29" Type="http://schemas.openxmlformats.org/officeDocument/2006/relationships/diagramData" Target="../diagrams/data4.xml"/><Relationship Id="rId24" Type="http://schemas.openxmlformats.org/officeDocument/2006/relationships/diagramData" Target="../diagrams/data3.xml"/><Relationship Id="rId40" Type="http://schemas.openxmlformats.org/officeDocument/2006/relationships/image" Target="../media/image94.png"/><Relationship Id="rId45" Type="http://schemas.openxmlformats.org/officeDocument/2006/relationships/image" Target="../media/image99.png"/><Relationship Id="rId66" Type="http://schemas.openxmlformats.org/officeDocument/2006/relationships/image" Target="../media/image119.png"/><Relationship Id="rId61" Type="http://schemas.openxmlformats.org/officeDocument/2006/relationships/image" Target="../media/image114.png"/><Relationship Id="rId82" Type="http://schemas.openxmlformats.org/officeDocument/2006/relationships/image" Target="../media/image135.png"/></Relationships>
</file>

<file path=ppt/slides/_rels/slide7.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slideLayout" Target="../slideLayouts/slideLayout14.xml"/><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tags" Target="../tags/tag31.xml"/><Relationship Id="rId2" Type="http://schemas.openxmlformats.org/officeDocument/2006/relationships/tags" Target="../tags/tag21.xml"/><Relationship Id="rId16" Type="http://schemas.openxmlformats.org/officeDocument/2006/relationships/image" Target="../media/image141.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image" Target="../media/image140.png"/><Relationship Id="rId10" Type="http://schemas.openxmlformats.org/officeDocument/2006/relationships/tags" Target="../tags/tag29.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image" Target="../media/image13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trends in life insurance 2023 | Research &amp; insight | Capgemini">
            <a:extLst>
              <a:ext uri="{FF2B5EF4-FFF2-40B4-BE49-F238E27FC236}">
                <a16:creationId xmlns:a16="http://schemas.microsoft.com/office/drawing/2014/main" id="{6BD3C959-A0A6-4202-AEE1-62D01369CA64}"/>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0" y="0"/>
            <a:ext cx="1226811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raphic 6">
            <a:extLst>
              <a:ext uri="{FF2B5EF4-FFF2-40B4-BE49-F238E27FC236}">
                <a16:creationId xmlns:a16="http://schemas.microsoft.com/office/drawing/2014/main" id="{360458FB-76B6-4743-A12A-A42645182007}"/>
              </a:ext>
              <a:ext uri="{C183D7F6-B498-43B3-948B-1728B52AA6E4}">
                <adec:decorative xmlns:adec="http://schemas.microsoft.com/office/drawing/2017/decorative" val="1"/>
              </a:ext>
            </a:extLst>
          </p:cNvPr>
          <p:cNvSpPr>
            <a:spLocks/>
          </p:cNvSpPr>
          <p:nvPr/>
        </p:nvSpPr>
        <p:spPr>
          <a:xfrm rot="14203607">
            <a:off x="3766826" y="1279477"/>
            <a:ext cx="12519514" cy="6871588"/>
          </a:xfrm>
          <a:custGeom>
            <a:avLst/>
            <a:gdLst>
              <a:gd name="connsiteX0" fmla="*/ 359093 w 8112442"/>
              <a:gd name="connsiteY0" fmla="*/ 4061460 h 4061459"/>
              <a:gd name="connsiteX1" fmla="*/ 0 w 8112442"/>
              <a:gd name="connsiteY1" fmla="*/ 4050983 h 4061459"/>
              <a:gd name="connsiteX2" fmla="*/ 1905 w 8112442"/>
              <a:gd name="connsiteY2" fmla="*/ 4012883 h 4061459"/>
              <a:gd name="connsiteX3" fmla="*/ 3440430 w 8112442"/>
              <a:gd name="connsiteY3" fmla="*/ 1951673 h 4061459"/>
              <a:gd name="connsiteX4" fmla="*/ 3753803 w 8112442"/>
              <a:gd name="connsiteY4" fmla="*/ 1336358 h 4061459"/>
              <a:gd name="connsiteX5" fmla="*/ 4995863 w 8112442"/>
              <a:gd name="connsiteY5" fmla="*/ 397193 h 4061459"/>
              <a:gd name="connsiteX6" fmla="*/ 5687378 w 8112442"/>
              <a:gd name="connsiteY6" fmla="*/ 307658 h 4061459"/>
              <a:gd name="connsiteX7" fmla="*/ 5698808 w 8112442"/>
              <a:gd name="connsiteY7" fmla="*/ 308610 h 4061459"/>
              <a:gd name="connsiteX8" fmla="*/ 5703570 w 8112442"/>
              <a:gd name="connsiteY8" fmla="*/ 319088 h 4061459"/>
              <a:gd name="connsiteX9" fmla="*/ 6342698 w 8112442"/>
              <a:gd name="connsiteY9" fmla="*/ 802958 h 4061459"/>
              <a:gd name="connsiteX10" fmla="*/ 7061835 w 8112442"/>
              <a:gd name="connsiteY10" fmla="*/ 707708 h 4061459"/>
              <a:gd name="connsiteX11" fmla="*/ 8086725 w 8112442"/>
              <a:gd name="connsiteY11" fmla="*/ 0 h 4061459"/>
              <a:gd name="connsiteX12" fmla="*/ 8112443 w 8112442"/>
              <a:gd name="connsiteY12" fmla="*/ 27623 h 4061459"/>
              <a:gd name="connsiteX13" fmla="*/ 7074218 w 8112442"/>
              <a:gd name="connsiteY13" fmla="*/ 742950 h 4061459"/>
              <a:gd name="connsiteX14" fmla="*/ 6334125 w 8112442"/>
              <a:gd name="connsiteY14" fmla="*/ 840105 h 4061459"/>
              <a:gd name="connsiteX15" fmla="*/ 5673090 w 8112442"/>
              <a:gd name="connsiteY15" fmla="*/ 344805 h 4061459"/>
              <a:gd name="connsiteX16" fmla="*/ 5005388 w 8112442"/>
              <a:gd name="connsiteY16" fmla="*/ 433388 h 4061459"/>
              <a:gd name="connsiteX17" fmla="*/ 3786188 w 8112442"/>
              <a:gd name="connsiteY17" fmla="*/ 1356360 h 4061459"/>
              <a:gd name="connsiteX18" fmla="*/ 3475673 w 8112442"/>
              <a:gd name="connsiteY18" fmla="*/ 1966913 h 4061459"/>
              <a:gd name="connsiteX19" fmla="*/ 2500313 w 8112442"/>
              <a:gd name="connsiteY19" fmla="*/ 3420428 h 4061459"/>
              <a:gd name="connsiteX20" fmla="*/ 359093 w 8112442"/>
              <a:gd name="connsiteY20" fmla="*/ 4061460 h 406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2442" h="4061459">
                <a:moveTo>
                  <a:pt x="359093" y="4061460"/>
                </a:moveTo>
                <a:cubicBezTo>
                  <a:pt x="242888" y="4061460"/>
                  <a:pt x="122873" y="4057650"/>
                  <a:pt x="0" y="4050983"/>
                </a:cubicBezTo>
                <a:lnTo>
                  <a:pt x="1905" y="4012883"/>
                </a:lnTo>
                <a:cubicBezTo>
                  <a:pt x="2445068" y="4147185"/>
                  <a:pt x="2996565" y="2929890"/>
                  <a:pt x="3440430" y="1951673"/>
                </a:cubicBezTo>
                <a:cubicBezTo>
                  <a:pt x="3543300" y="1724978"/>
                  <a:pt x="3640455" y="1510665"/>
                  <a:pt x="3753803" y="1336358"/>
                </a:cubicBezTo>
                <a:cubicBezTo>
                  <a:pt x="4133850" y="750570"/>
                  <a:pt x="4638675" y="501968"/>
                  <a:pt x="4995863" y="397193"/>
                </a:cubicBezTo>
                <a:cubicBezTo>
                  <a:pt x="5382578" y="282893"/>
                  <a:pt x="5684520" y="307658"/>
                  <a:pt x="5687378" y="307658"/>
                </a:cubicBezTo>
                <a:lnTo>
                  <a:pt x="5698808" y="308610"/>
                </a:lnTo>
                <a:lnTo>
                  <a:pt x="5703570" y="319088"/>
                </a:lnTo>
                <a:cubicBezTo>
                  <a:pt x="5771198" y="465773"/>
                  <a:pt x="5980748" y="732473"/>
                  <a:pt x="6342698" y="802958"/>
                </a:cubicBezTo>
                <a:cubicBezTo>
                  <a:pt x="6558915" y="845820"/>
                  <a:pt x="6800850" y="813435"/>
                  <a:pt x="7061835" y="707708"/>
                </a:cubicBezTo>
                <a:cubicBezTo>
                  <a:pt x="7376160" y="579120"/>
                  <a:pt x="7721918" y="340995"/>
                  <a:pt x="8086725" y="0"/>
                </a:cubicBezTo>
                <a:lnTo>
                  <a:pt x="8112443" y="27623"/>
                </a:lnTo>
                <a:cubicBezTo>
                  <a:pt x="7744778" y="372428"/>
                  <a:pt x="7395210" y="612458"/>
                  <a:pt x="7074218" y="742950"/>
                </a:cubicBezTo>
                <a:cubicBezTo>
                  <a:pt x="6806565" y="851535"/>
                  <a:pt x="6557963" y="883920"/>
                  <a:pt x="6334125" y="840105"/>
                </a:cubicBezTo>
                <a:cubicBezTo>
                  <a:pt x="5966460" y="767715"/>
                  <a:pt x="5748338" y="499110"/>
                  <a:pt x="5673090" y="344805"/>
                </a:cubicBezTo>
                <a:cubicBezTo>
                  <a:pt x="5616893" y="341948"/>
                  <a:pt x="5344478" y="333375"/>
                  <a:pt x="5005388" y="433388"/>
                </a:cubicBezTo>
                <a:cubicBezTo>
                  <a:pt x="4654868" y="537210"/>
                  <a:pt x="4159568" y="781050"/>
                  <a:pt x="3786188" y="1356360"/>
                </a:cubicBezTo>
                <a:cubicBezTo>
                  <a:pt x="3674745" y="1528763"/>
                  <a:pt x="3578543" y="1741170"/>
                  <a:pt x="3475673" y="1966913"/>
                </a:cubicBezTo>
                <a:cubicBezTo>
                  <a:pt x="3255645" y="2452688"/>
                  <a:pt x="3006090" y="3002280"/>
                  <a:pt x="2500313" y="3420428"/>
                </a:cubicBezTo>
                <a:cubicBezTo>
                  <a:pt x="1979295" y="3850958"/>
                  <a:pt x="1276350" y="4061460"/>
                  <a:pt x="359093" y="4061460"/>
                </a:cubicBezTo>
                <a:close/>
              </a:path>
            </a:pathLst>
          </a:custGeom>
          <a:gradFill>
            <a:gsLst>
              <a:gs pos="92000">
                <a:schemeClr val="accent2">
                  <a:alpha val="0"/>
                </a:schemeClr>
              </a:gs>
              <a:gs pos="32000">
                <a:srgbClr val="12ABDB">
                  <a:alpha val="17000"/>
                </a:srgbClr>
              </a:gs>
              <a:gs pos="17000">
                <a:schemeClr val="accent2">
                  <a:alpha val="0"/>
                </a:schemeClr>
              </a:gs>
              <a:gs pos="49000">
                <a:srgbClr val="12ABDB"/>
              </a:gs>
              <a:gs pos="70000">
                <a:schemeClr val="accent2"/>
              </a:gs>
            </a:gsLst>
            <a:lin ang="54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Ubuntu"/>
              <a:ea typeface="+mn-ea"/>
              <a:cs typeface="+mn-cs"/>
            </a:endParaRPr>
          </a:p>
        </p:txBody>
      </p:sp>
      <p:sp>
        <p:nvSpPr>
          <p:cNvPr id="3" name="Title 2">
            <a:extLst>
              <a:ext uri="{FF2B5EF4-FFF2-40B4-BE49-F238E27FC236}">
                <a16:creationId xmlns:a16="http://schemas.microsoft.com/office/drawing/2014/main" id="{C848BA6D-2927-44B8-ACA6-7A2F73E5B792}"/>
              </a:ext>
            </a:extLst>
          </p:cNvPr>
          <p:cNvSpPr>
            <a:spLocks noGrp="1"/>
          </p:cNvSpPr>
          <p:nvPr>
            <p:ph type="ctrTitle"/>
          </p:nvPr>
        </p:nvSpPr>
        <p:spPr>
          <a:xfrm>
            <a:off x="404813" y="1767007"/>
            <a:ext cx="7779419" cy="2659190"/>
          </a:xfrm>
        </p:spPr>
        <p:txBody>
          <a:bodyPr/>
          <a:lstStyle/>
          <a:p>
            <a:r>
              <a:rPr lang="es-MX" sz="4800" b="0" dirty="0">
                <a:latin typeface="+mj-lt"/>
              </a:rPr>
              <a:t>THE FUTURE </a:t>
            </a:r>
            <a:br>
              <a:rPr lang="es-MX" sz="4800" b="0" dirty="0">
                <a:latin typeface="+mj-lt"/>
              </a:rPr>
            </a:br>
            <a:r>
              <a:rPr lang="es-MX" sz="4800" b="0" dirty="0">
                <a:latin typeface="+mj-lt"/>
              </a:rPr>
              <a:t>OF SMNYL </a:t>
            </a:r>
            <a:br>
              <a:rPr lang="es-MX" sz="4800" b="0" dirty="0">
                <a:latin typeface="+mj-lt"/>
              </a:rPr>
            </a:br>
            <a:r>
              <a:rPr lang="es-MX" sz="4800" b="0" dirty="0">
                <a:latin typeface="+mj-lt"/>
              </a:rPr>
              <a:t>IS TODAY</a:t>
            </a:r>
            <a:br>
              <a:rPr lang="es-MX" sz="4800" b="0" dirty="0">
                <a:latin typeface="+mj-lt"/>
              </a:rPr>
            </a:br>
            <a:endParaRPr lang="en-GB" sz="4800" b="0" dirty="0">
              <a:latin typeface="+mj-lt"/>
            </a:endParaRPr>
          </a:p>
        </p:txBody>
      </p:sp>
      <p:cxnSp>
        <p:nvCxnSpPr>
          <p:cNvPr id="29" name="Straight Connector 28">
            <a:extLst>
              <a:ext uri="{FF2B5EF4-FFF2-40B4-BE49-F238E27FC236}">
                <a16:creationId xmlns:a16="http://schemas.microsoft.com/office/drawing/2014/main" id="{AC1F4B47-7216-8CD2-BF8C-1E8A3671174B}"/>
              </a:ext>
            </a:extLst>
          </p:cNvPr>
          <p:cNvCxnSpPr>
            <a:cxnSpLocks/>
          </p:cNvCxnSpPr>
          <p:nvPr/>
        </p:nvCxnSpPr>
        <p:spPr>
          <a:xfrm>
            <a:off x="2562358" y="332656"/>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0" name="Image 5" descr="Une image contenant texte&#10;&#10;Description générée automatiquement">
            <a:extLst>
              <a:ext uri="{FF2B5EF4-FFF2-40B4-BE49-F238E27FC236}">
                <a16:creationId xmlns:a16="http://schemas.microsoft.com/office/drawing/2014/main" id="{4835C7DC-F192-5DD8-0272-2639302F87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4719" y="116632"/>
            <a:ext cx="2282991" cy="1128780"/>
          </a:xfrm>
          <a:prstGeom prst="rect">
            <a:avLst/>
          </a:prstGeom>
        </p:spPr>
      </p:pic>
      <p:pic>
        <p:nvPicPr>
          <p:cNvPr id="32" name="Picture 12" descr="Seguros Monterrey New York Life - Logo">
            <a:extLst>
              <a:ext uri="{FF2B5EF4-FFF2-40B4-BE49-F238E27FC236}">
                <a16:creationId xmlns:a16="http://schemas.microsoft.com/office/drawing/2014/main" id="{90727C1E-0687-6D32-189E-953B420DC1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07768" y="368846"/>
            <a:ext cx="2256387" cy="5039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A64C931E-B1FD-4373-591B-3A5FB5F217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075" b="18297"/>
          <a:stretch/>
        </p:blipFill>
        <p:spPr>
          <a:xfrm>
            <a:off x="309213" y="5157192"/>
            <a:ext cx="4058595" cy="787005"/>
          </a:xfrm>
          <a:prstGeom prst="rect">
            <a:avLst/>
          </a:prstGeom>
        </p:spPr>
      </p:pic>
      <p:pic>
        <p:nvPicPr>
          <p:cNvPr id="1028" name="Picture 4" descr="AWS and Splunk">
            <a:extLst>
              <a:ext uri="{FF2B5EF4-FFF2-40B4-BE49-F238E27FC236}">
                <a16:creationId xmlns:a16="http://schemas.microsoft.com/office/drawing/2014/main" id="{6B444E56-7467-3137-0707-25470F06E9A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6295" t="23561" r="61221" b="21911"/>
          <a:stretch/>
        </p:blipFill>
        <p:spPr bwMode="auto">
          <a:xfrm>
            <a:off x="2738274" y="368846"/>
            <a:ext cx="875293" cy="58770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72D4ED99-E6FF-F6E5-BA2E-EEA65B16DA45}"/>
              </a:ext>
            </a:extLst>
          </p:cNvPr>
          <p:cNvCxnSpPr>
            <a:cxnSpLocks/>
          </p:cNvCxnSpPr>
          <p:nvPr/>
        </p:nvCxnSpPr>
        <p:spPr>
          <a:xfrm>
            <a:off x="3791744" y="332656"/>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449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itle 1">
            <a:extLst>
              <a:ext uri="{FF2B5EF4-FFF2-40B4-BE49-F238E27FC236}">
                <a16:creationId xmlns:a16="http://schemas.microsoft.com/office/drawing/2014/main" id="{751A1F8A-2335-482A-B3A4-458CF4A94203}"/>
              </a:ext>
            </a:extLst>
          </p:cNvPr>
          <p:cNvSpPr txBox="1">
            <a:spLocks/>
          </p:cNvSpPr>
          <p:nvPr/>
        </p:nvSpPr>
        <p:spPr>
          <a:xfrm>
            <a:off x="207235" y="-13445"/>
            <a:ext cx="11015170" cy="863801"/>
          </a:xfrm>
          <a:prstGeom prst="rect">
            <a:avLst/>
          </a:prstGeom>
        </p:spPr>
        <p:txBody>
          <a:bodyPr vert="horz" lIns="0" tIns="0" rIns="0" bIns="0" rtlCol="0" anchor="ctr">
            <a:normAutofit/>
          </a:bodyPr>
          <a:lstStyle>
            <a:lvl1pPr algn="l" defTabSz="1039033" rtl="0" eaLnBrk="1" latinLnBrk="0" hangingPunct="1">
              <a:lnSpc>
                <a:spcPct val="90000"/>
              </a:lnSpc>
              <a:spcBef>
                <a:spcPct val="0"/>
              </a:spcBef>
              <a:buNone/>
              <a:defRPr lang="pt-PT" sz="30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1039033"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272936"/>
                </a:solidFill>
                <a:effectLst/>
                <a:uLnTx/>
                <a:uFillTx/>
                <a:latin typeface="Ubuntu Medium"/>
                <a:ea typeface="Verdana" panose="020B0604030504040204" pitchFamily="34" charset="0"/>
                <a:cs typeface="+mj-cs"/>
              </a:rPr>
              <a:t>OVERALL CONSTRUCT</a:t>
            </a:r>
            <a:endParaRPr kumimoji="0" lang="nl-NL" sz="3200" b="0" i="0" u="none" strike="noStrike" kern="1200" cap="none" spc="0" normalizeH="0" baseline="0" noProof="0">
              <a:ln>
                <a:noFill/>
              </a:ln>
              <a:solidFill>
                <a:srgbClr val="272936"/>
              </a:solidFill>
              <a:effectLst/>
              <a:uLnTx/>
              <a:uFillTx/>
              <a:latin typeface="Ubuntu Medium"/>
              <a:ea typeface="Verdana" panose="020B0604030504040204" pitchFamily="34" charset="0"/>
            </a:endParaRPr>
          </a:p>
        </p:txBody>
      </p:sp>
      <p:sp>
        <p:nvSpPr>
          <p:cNvPr id="44" name="Rectangle 43">
            <a:extLst>
              <a:ext uri="{FF2B5EF4-FFF2-40B4-BE49-F238E27FC236}">
                <a16:creationId xmlns:a16="http://schemas.microsoft.com/office/drawing/2014/main" id="{76C078C3-12ED-44EB-B8C5-E9FE693F5F1B}"/>
              </a:ext>
            </a:extLst>
          </p:cNvPr>
          <p:cNvSpPr/>
          <p:nvPr/>
        </p:nvSpPr>
        <p:spPr>
          <a:xfrm>
            <a:off x="357899" y="1407602"/>
            <a:ext cx="3467892" cy="338554"/>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AD"/>
                </a:solidFill>
                <a:effectLst/>
                <a:uLnTx/>
                <a:uFillTx/>
                <a:latin typeface="Ubuntu Medium"/>
                <a:ea typeface="Verdana" panose="020B0604030504040204" pitchFamily="34" charset="0"/>
                <a:cs typeface="+mn-cs"/>
              </a:rPr>
              <a:t>People</a:t>
            </a:r>
          </a:p>
        </p:txBody>
      </p:sp>
      <p:sp>
        <p:nvSpPr>
          <p:cNvPr id="45" name="Rectangle 44">
            <a:extLst>
              <a:ext uri="{FF2B5EF4-FFF2-40B4-BE49-F238E27FC236}">
                <a16:creationId xmlns:a16="http://schemas.microsoft.com/office/drawing/2014/main" id="{D053AD9F-9991-41E0-8F01-474519DBEA89}"/>
              </a:ext>
            </a:extLst>
          </p:cNvPr>
          <p:cNvSpPr/>
          <p:nvPr/>
        </p:nvSpPr>
        <p:spPr>
          <a:xfrm>
            <a:off x="397292" y="3815380"/>
            <a:ext cx="3310906" cy="348691"/>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0A3D">
                    <a:lumMod val="75000"/>
                    <a:lumOff val="25000"/>
                  </a:srgbClr>
                </a:solidFill>
                <a:effectLst/>
                <a:uLnTx/>
                <a:uFillTx/>
                <a:latin typeface="Ubuntu Medium"/>
                <a:ea typeface="Verdana" panose="020B0604030504040204" pitchFamily="34" charset="0"/>
                <a:cs typeface="+mn-cs"/>
              </a:rPr>
              <a:t>Technology</a:t>
            </a:r>
          </a:p>
        </p:txBody>
      </p:sp>
      <p:cxnSp>
        <p:nvCxnSpPr>
          <p:cNvPr id="50" name="Straight Connector 49">
            <a:extLst>
              <a:ext uri="{FF2B5EF4-FFF2-40B4-BE49-F238E27FC236}">
                <a16:creationId xmlns:a16="http://schemas.microsoft.com/office/drawing/2014/main" id="{D52DBE1A-B316-4880-990C-FD01FEEA7197}"/>
              </a:ext>
            </a:extLst>
          </p:cNvPr>
          <p:cNvCxnSpPr>
            <a:cxnSpLocks/>
          </p:cNvCxnSpPr>
          <p:nvPr/>
        </p:nvCxnSpPr>
        <p:spPr>
          <a:xfrm>
            <a:off x="397292" y="1794173"/>
            <a:ext cx="3467892"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680A63F-024D-4437-9F4D-9696374FCAA2}"/>
              </a:ext>
            </a:extLst>
          </p:cNvPr>
          <p:cNvCxnSpPr>
            <a:cxnSpLocks/>
          </p:cNvCxnSpPr>
          <p:nvPr/>
        </p:nvCxnSpPr>
        <p:spPr>
          <a:xfrm flipV="1">
            <a:off x="397291" y="4238707"/>
            <a:ext cx="338328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2297710-D723-48A5-B85E-6BB0CA99AC36}"/>
              </a:ext>
            </a:extLst>
          </p:cNvPr>
          <p:cNvCxnSpPr>
            <a:cxnSpLocks/>
          </p:cNvCxnSpPr>
          <p:nvPr/>
        </p:nvCxnSpPr>
        <p:spPr>
          <a:xfrm flipV="1">
            <a:off x="3738251" y="3896836"/>
            <a:ext cx="527856" cy="348691"/>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3366B4F-350B-485B-AA8C-91A882DE4385}"/>
              </a:ext>
            </a:extLst>
          </p:cNvPr>
          <p:cNvCxnSpPr>
            <a:cxnSpLocks/>
          </p:cNvCxnSpPr>
          <p:nvPr/>
        </p:nvCxnSpPr>
        <p:spPr>
          <a:xfrm>
            <a:off x="3860926" y="1792493"/>
            <a:ext cx="561721" cy="530895"/>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7DEDE7D-1809-45E2-A163-23F082D78DBE}"/>
              </a:ext>
            </a:extLst>
          </p:cNvPr>
          <p:cNvSpPr/>
          <p:nvPr/>
        </p:nvSpPr>
        <p:spPr>
          <a:xfrm>
            <a:off x="8103557" y="3816629"/>
            <a:ext cx="3621556" cy="338554"/>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F878A">
                    <a:lumMod val="75000"/>
                  </a:srgbClr>
                </a:solidFill>
                <a:effectLst/>
                <a:uLnTx/>
                <a:uFillTx/>
                <a:latin typeface="Ubuntu Medium"/>
                <a:ea typeface="Verdana" panose="020B0604030504040204" pitchFamily="34" charset="0"/>
                <a:cs typeface="+mn-cs"/>
              </a:rPr>
              <a:t>Organization</a:t>
            </a:r>
          </a:p>
        </p:txBody>
      </p:sp>
      <p:sp>
        <p:nvSpPr>
          <p:cNvPr id="43" name="Rectangle 42">
            <a:extLst>
              <a:ext uri="{FF2B5EF4-FFF2-40B4-BE49-F238E27FC236}">
                <a16:creationId xmlns:a16="http://schemas.microsoft.com/office/drawing/2014/main" id="{288EE06D-47B0-49A3-B0A8-8AE73B76C55E}"/>
              </a:ext>
            </a:extLst>
          </p:cNvPr>
          <p:cNvSpPr/>
          <p:nvPr/>
        </p:nvSpPr>
        <p:spPr>
          <a:xfrm>
            <a:off x="7966509" y="1424204"/>
            <a:ext cx="3758605" cy="348047"/>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72936"/>
                </a:solidFill>
                <a:effectLst/>
                <a:uLnTx/>
                <a:uFillTx/>
                <a:latin typeface="Ubuntu Medium"/>
                <a:ea typeface="Verdana" panose="020B0604030504040204" pitchFamily="34" charset="0"/>
                <a:cs typeface="+mn-cs"/>
              </a:rPr>
              <a:t>Process</a:t>
            </a:r>
          </a:p>
        </p:txBody>
      </p:sp>
      <p:cxnSp>
        <p:nvCxnSpPr>
          <p:cNvPr id="52" name="Straight Connector 51">
            <a:extLst>
              <a:ext uri="{FF2B5EF4-FFF2-40B4-BE49-F238E27FC236}">
                <a16:creationId xmlns:a16="http://schemas.microsoft.com/office/drawing/2014/main" id="{FA13C7D3-3DF8-4201-92B2-53AD9B6150F9}"/>
              </a:ext>
            </a:extLst>
          </p:cNvPr>
          <p:cNvCxnSpPr>
            <a:cxnSpLocks/>
          </p:cNvCxnSpPr>
          <p:nvPr/>
        </p:nvCxnSpPr>
        <p:spPr>
          <a:xfrm flipV="1">
            <a:off x="8175866" y="1807299"/>
            <a:ext cx="3474720" cy="1579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29674C4-0228-4E6C-BC7E-5895983E91B8}"/>
              </a:ext>
            </a:extLst>
          </p:cNvPr>
          <p:cNvCxnSpPr>
            <a:cxnSpLocks/>
          </p:cNvCxnSpPr>
          <p:nvPr/>
        </p:nvCxnSpPr>
        <p:spPr>
          <a:xfrm flipV="1">
            <a:off x="8178011" y="4187831"/>
            <a:ext cx="3536728" cy="11935"/>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7DD1050-4B87-4984-9BCC-A5D2C2C87795}"/>
              </a:ext>
            </a:extLst>
          </p:cNvPr>
          <p:cNvCxnSpPr>
            <a:cxnSpLocks/>
          </p:cNvCxnSpPr>
          <p:nvPr/>
        </p:nvCxnSpPr>
        <p:spPr>
          <a:xfrm flipH="1">
            <a:off x="7532727" y="1817770"/>
            <a:ext cx="635655" cy="564023"/>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4370703-DF86-4D07-AC69-0F4658E0E11B}"/>
              </a:ext>
            </a:extLst>
          </p:cNvPr>
          <p:cNvCxnSpPr>
            <a:cxnSpLocks/>
          </p:cNvCxnSpPr>
          <p:nvPr/>
        </p:nvCxnSpPr>
        <p:spPr>
          <a:xfrm>
            <a:off x="7620102" y="3847385"/>
            <a:ext cx="563801" cy="361725"/>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3DD21EA2-68CA-4FF5-AD3B-FDD6A3B2E1FA}"/>
              </a:ext>
            </a:extLst>
          </p:cNvPr>
          <p:cNvGrpSpPr/>
          <p:nvPr/>
        </p:nvGrpSpPr>
        <p:grpSpPr>
          <a:xfrm rot="20935290">
            <a:off x="4348584" y="1747367"/>
            <a:ext cx="3293290" cy="3848276"/>
            <a:chOff x="3883223" y="1545513"/>
            <a:chExt cx="4200763" cy="4732944"/>
          </a:xfrm>
        </p:grpSpPr>
        <p:sp>
          <p:nvSpPr>
            <p:cNvPr id="59" name="Oval 58">
              <a:extLst>
                <a:ext uri="{FF2B5EF4-FFF2-40B4-BE49-F238E27FC236}">
                  <a16:creationId xmlns:a16="http://schemas.microsoft.com/office/drawing/2014/main" id="{A49669D7-6C88-4CDF-BF56-3D991AB9F20A}"/>
                </a:ext>
              </a:extLst>
            </p:cNvPr>
            <p:cNvSpPr/>
            <p:nvPr/>
          </p:nvSpPr>
          <p:spPr>
            <a:xfrm flipV="1">
              <a:off x="3925152" y="5866766"/>
              <a:ext cx="4116904" cy="411691"/>
            </a:xfrm>
            <a:prstGeom prst="ellipse">
              <a:avLst/>
            </a:prstGeom>
            <a:gradFill flip="none" rotWithShape="1">
              <a:gsLst>
                <a:gs pos="0">
                  <a:sysClr val="windowText" lastClr="000000">
                    <a:lumMod val="50000"/>
                    <a:lumOff val="50000"/>
                    <a:alpha val="53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 lastClr="FFFFFF"/>
                </a:solidFill>
                <a:effectLst/>
                <a:uLnTx/>
                <a:uFillTx/>
                <a:latin typeface="Ubuntu Medium"/>
                <a:ea typeface="Verdana" panose="020B0604030504040204" pitchFamily="34" charset="0"/>
                <a:cs typeface="+mn-cs"/>
              </a:endParaRPr>
            </a:p>
          </p:txBody>
        </p:sp>
        <p:sp>
          <p:nvSpPr>
            <p:cNvPr id="60" name="TextBox 59">
              <a:extLst>
                <a:ext uri="{FF2B5EF4-FFF2-40B4-BE49-F238E27FC236}">
                  <a16:creationId xmlns:a16="http://schemas.microsoft.com/office/drawing/2014/main" id="{1E2313EE-909D-4F55-9EB3-F28C8E2B622E}"/>
                </a:ext>
              </a:extLst>
            </p:cNvPr>
            <p:cNvSpPr txBox="1"/>
            <p:nvPr/>
          </p:nvSpPr>
          <p:spPr>
            <a:xfrm>
              <a:off x="4973580" y="1871244"/>
              <a:ext cx="699702" cy="1059727"/>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999" b="0" i="0" u="none" strike="noStrike" kern="1200" cap="none" spc="0" normalizeH="0" baseline="0" noProof="0">
                  <a:ln>
                    <a:noFill/>
                  </a:ln>
                  <a:solidFill>
                    <a:srgbClr val="FFFFFF"/>
                  </a:solidFill>
                  <a:effectLst/>
                  <a:uLnTx/>
                  <a:uFillTx/>
                  <a:latin typeface="Ubuntu Medium"/>
                  <a:ea typeface="Verdana" panose="020B0604030504040204" pitchFamily="34" charset="0"/>
                  <a:cs typeface="Arial" pitchFamily="34" charset="0"/>
                </a:rPr>
                <a:t>1</a:t>
              </a:r>
            </a:p>
          </p:txBody>
        </p:sp>
        <p:sp>
          <p:nvSpPr>
            <p:cNvPr id="61" name="TextBox 60">
              <a:extLst>
                <a:ext uri="{FF2B5EF4-FFF2-40B4-BE49-F238E27FC236}">
                  <a16:creationId xmlns:a16="http://schemas.microsoft.com/office/drawing/2014/main" id="{79C1F5F3-9EC0-44D6-A8F6-44641431CE9F}"/>
                </a:ext>
              </a:extLst>
            </p:cNvPr>
            <p:cNvSpPr txBox="1"/>
            <p:nvPr/>
          </p:nvSpPr>
          <p:spPr>
            <a:xfrm>
              <a:off x="7121350" y="2351962"/>
              <a:ext cx="699702" cy="1059727"/>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999" b="0" i="0" u="none" strike="noStrike" kern="1200" cap="none" spc="0" normalizeH="0" baseline="0" noProof="0">
                  <a:ln>
                    <a:noFill/>
                  </a:ln>
                  <a:solidFill>
                    <a:srgbClr val="FFFFFF"/>
                  </a:solidFill>
                  <a:effectLst/>
                  <a:uLnTx/>
                  <a:uFillTx/>
                  <a:latin typeface="Ubuntu Medium"/>
                  <a:ea typeface="Verdana" panose="020B0604030504040204" pitchFamily="34" charset="0"/>
                  <a:cs typeface="Arial" pitchFamily="34" charset="0"/>
                </a:rPr>
                <a:t>2</a:t>
              </a:r>
            </a:p>
          </p:txBody>
        </p:sp>
        <p:sp>
          <p:nvSpPr>
            <p:cNvPr id="62" name="TextBox 61">
              <a:extLst>
                <a:ext uri="{FF2B5EF4-FFF2-40B4-BE49-F238E27FC236}">
                  <a16:creationId xmlns:a16="http://schemas.microsoft.com/office/drawing/2014/main" id="{E0DA76E1-D0AB-4798-9725-98AB7887A628}"/>
                </a:ext>
              </a:extLst>
            </p:cNvPr>
            <p:cNvSpPr txBox="1"/>
            <p:nvPr/>
          </p:nvSpPr>
          <p:spPr>
            <a:xfrm>
              <a:off x="4290588" y="3962262"/>
              <a:ext cx="699702" cy="1059727"/>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999" b="0" i="0" u="none" strike="noStrike" kern="1200" cap="none" spc="0" normalizeH="0" baseline="0" noProof="0">
                  <a:ln>
                    <a:noFill/>
                  </a:ln>
                  <a:solidFill>
                    <a:srgbClr val="FFFFFF"/>
                  </a:solidFill>
                  <a:effectLst/>
                  <a:uLnTx/>
                  <a:uFillTx/>
                  <a:latin typeface="Ubuntu Medium"/>
                  <a:ea typeface="Verdana" panose="020B0604030504040204" pitchFamily="34" charset="0"/>
                  <a:cs typeface="Arial" pitchFamily="34" charset="0"/>
                </a:rPr>
                <a:t>4</a:t>
              </a:r>
            </a:p>
          </p:txBody>
        </p:sp>
        <p:sp>
          <p:nvSpPr>
            <p:cNvPr id="63" name="Freeform 6">
              <a:extLst>
                <a:ext uri="{FF2B5EF4-FFF2-40B4-BE49-F238E27FC236}">
                  <a16:creationId xmlns:a16="http://schemas.microsoft.com/office/drawing/2014/main" id="{A6350022-5D3C-4B08-8CF4-5DEF650A1B2E}"/>
                </a:ext>
              </a:extLst>
            </p:cNvPr>
            <p:cNvSpPr>
              <a:spLocks/>
            </p:cNvSpPr>
            <p:nvPr/>
          </p:nvSpPr>
          <p:spPr bwMode="auto">
            <a:xfrm>
              <a:off x="6143548" y="3318465"/>
              <a:ext cx="1848397" cy="2310119"/>
            </a:xfrm>
            <a:custGeom>
              <a:avLst/>
              <a:gdLst/>
              <a:ahLst/>
              <a:cxnLst>
                <a:cxn ang="0">
                  <a:pos x="10" y="0"/>
                </a:cxn>
                <a:cxn ang="0">
                  <a:pos x="40" y="2"/>
                </a:cxn>
                <a:cxn ang="0">
                  <a:pos x="87" y="5"/>
                </a:cxn>
                <a:cxn ang="0">
                  <a:pos x="148" y="10"/>
                </a:cxn>
                <a:cxn ang="0">
                  <a:pos x="222" y="18"/>
                </a:cxn>
                <a:cxn ang="0">
                  <a:pos x="306" y="30"/>
                </a:cxn>
                <a:cxn ang="0">
                  <a:pos x="397" y="46"/>
                </a:cxn>
                <a:cxn ang="0">
                  <a:pos x="495" y="66"/>
                </a:cxn>
                <a:cxn ang="0">
                  <a:pos x="595" y="92"/>
                </a:cxn>
                <a:cxn ang="0">
                  <a:pos x="696" y="123"/>
                </a:cxn>
                <a:cxn ang="0">
                  <a:pos x="796" y="162"/>
                </a:cxn>
                <a:cxn ang="0">
                  <a:pos x="891" y="206"/>
                </a:cxn>
                <a:cxn ang="0">
                  <a:pos x="982" y="259"/>
                </a:cxn>
                <a:cxn ang="0">
                  <a:pos x="1063" y="320"/>
                </a:cxn>
                <a:cxn ang="0">
                  <a:pos x="1134" y="390"/>
                </a:cxn>
                <a:cxn ang="0">
                  <a:pos x="1192" y="469"/>
                </a:cxn>
                <a:cxn ang="0">
                  <a:pos x="1219" y="522"/>
                </a:cxn>
                <a:cxn ang="0">
                  <a:pos x="1222" y="561"/>
                </a:cxn>
                <a:cxn ang="0">
                  <a:pos x="1225" y="583"/>
                </a:cxn>
                <a:cxn ang="0">
                  <a:pos x="1225" y="619"/>
                </a:cxn>
                <a:cxn ang="0">
                  <a:pos x="1219" y="652"/>
                </a:cxn>
                <a:cxn ang="0">
                  <a:pos x="1209" y="694"/>
                </a:cxn>
                <a:cxn ang="0">
                  <a:pos x="1193" y="744"/>
                </a:cxn>
                <a:cxn ang="0">
                  <a:pos x="1167" y="802"/>
                </a:cxn>
                <a:cxn ang="0">
                  <a:pos x="1131" y="867"/>
                </a:cxn>
                <a:cxn ang="0">
                  <a:pos x="1084" y="938"/>
                </a:cxn>
                <a:cxn ang="0">
                  <a:pos x="1021" y="1013"/>
                </a:cxn>
                <a:cxn ang="0">
                  <a:pos x="943" y="1094"/>
                </a:cxn>
                <a:cxn ang="0">
                  <a:pos x="849" y="1178"/>
                </a:cxn>
                <a:cxn ang="0">
                  <a:pos x="734" y="1264"/>
                </a:cxn>
                <a:cxn ang="0">
                  <a:pos x="598" y="1352"/>
                </a:cxn>
                <a:cxn ang="0">
                  <a:pos x="440" y="1441"/>
                </a:cxn>
                <a:cxn ang="0">
                  <a:pos x="257" y="1531"/>
                </a:cxn>
                <a:cxn ang="0">
                  <a:pos x="259" y="1521"/>
                </a:cxn>
                <a:cxn ang="0">
                  <a:pos x="265" y="1495"/>
                </a:cxn>
                <a:cxn ang="0">
                  <a:pos x="273" y="1454"/>
                </a:cxn>
                <a:cxn ang="0">
                  <a:pos x="283" y="1397"/>
                </a:cxn>
                <a:cxn ang="0">
                  <a:pos x="294" y="1330"/>
                </a:cxn>
                <a:cxn ang="0">
                  <a:pos x="304" y="1252"/>
                </a:cxn>
                <a:cxn ang="0">
                  <a:pos x="314" y="1165"/>
                </a:cxn>
                <a:cxn ang="0">
                  <a:pos x="324" y="1071"/>
                </a:cxn>
                <a:cxn ang="0">
                  <a:pos x="330" y="971"/>
                </a:cxn>
                <a:cxn ang="0">
                  <a:pos x="332" y="868"/>
                </a:cxn>
                <a:cxn ang="0">
                  <a:pos x="332" y="762"/>
                </a:cxn>
                <a:cxn ang="0">
                  <a:pos x="326" y="657"/>
                </a:cxn>
                <a:cxn ang="0">
                  <a:pos x="314" y="552"/>
                </a:cxn>
                <a:cxn ang="0">
                  <a:pos x="296" y="451"/>
                </a:cxn>
                <a:cxn ang="0">
                  <a:pos x="270" y="354"/>
                </a:cxn>
                <a:cxn ang="0">
                  <a:pos x="236" y="264"/>
                </a:cxn>
                <a:cxn ang="0">
                  <a:pos x="192" y="181"/>
                </a:cxn>
                <a:cxn ang="0">
                  <a:pos x="139" y="109"/>
                </a:cxn>
                <a:cxn ang="0">
                  <a:pos x="75" y="48"/>
                </a:cxn>
                <a:cxn ang="0">
                  <a:pos x="0" y="0"/>
                </a:cxn>
              </a:cxnLst>
              <a:rect l="0" t="0" r="r" b="b"/>
              <a:pathLst>
                <a:path w="1225" h="1531">
                  <a:moveTo>
                    <a:pt x="0" y="0"/>
                  </a:moveTo>
                  <a:lnTo>
                    <a:pt x="10" y="0"/>
                  </a:lnTo>
                  <a:lnTo>
                    <a:pt x="23" y="1"/>
                  </a:lnTo>
                  <a:lnTo>
                    <a:pt x="40" y="2"/>
                  </a:lnTo>
                  <a:lnTo>
                    <a:pt x="62" y="3"/>
                  </a:lnTo>
                  <a:lnTo>
                    <a:pt x="87" y="5"/>
                  </a:lnTo>
                  <a:lnTo>
                    <a:pt x="115" y="7"/>
                  </a:lnTo>
                  <a:lnTo>
                    <a:pt x="148" y="10"/>
                  </a:lnTo>
                  <a:lnTo>
                    <a:pt x="184" y="14"/>
                  </a:lnTo>
                  <a:lnTo>
                    <a:pt x="222" y="18"/>
                  </a:lnTo>
                  <a:lnTo>
                    <a:pt x="262" y="24"/>
                  </a:lnTo>
                  <a:lnTo>
                    <a:pt x="306" y="30"/>
                  </a:lnTo>
                  <a:lnTo>
                    <a:pt x="350" y="38"/>
                  </a:lnTo>
                  <a:lnTo>
                    <a:pt x="397" y="46"/>
                  </a:lnTo>
                  <a:lnTo>
                    <a:pt x="445" y="56"/>
                  </a:lnTo>
                  <a:lnTo>
                    <a:pt x="495" y="66"/>
                  </a:lnTo>
                  <a:lnTo>
                    <a:pt x="544" y="79"/>
                  </a:lnTo>
                  <a:lnTo>
                    <a:pt x="595" y="92"/>
                  </a:lnTo>
                  <a:lnTo>
                    <a:pt x="645" y="107"/>
                  </a:lnTo>
                  <a:lnTo>
                    <a:pt x="696" y="123"/>
                  </a:lnTo>
                  <a:lnTo>
                    <a:pt x="746" y="141"/>
                  </a:lnTo>
                  <a:lnTo>
                    <a:pt x="796" y="162"/>
                  </a:lnTo>
                  <a:lnTo>
                    <a:pt x="844" y="183"/>
                  </a:lnTo>
                  <a:lnTo>
                    <a:pt x="891" y="206"/>
                  </a:lnTo>
                  <a:lnTo>
                    <a:pt x="937" y="232"/>
                  </a:lnTo>
                  <a:lnTo>
                    <a:pt x="982" y="259"/>
                  </a:lnTo>
                  <a:lnTo>
                    <a:pt x="1024" y="288"/>
                  </a:lnTo>
                  <a:lnTo>
                    <a:pt x="1063" y="320"/>
                  </a:lnTo>
                  <a:lnTo>
                    <a:pt x="1101" y="354"/>
                  </a:lnTo>
                  <a:lnTo>
                    <a:pt x="1134" y="390"/>
                  </a:lnTo>
                  <a:lnTo>
                    <a:pt x="1166" y="428"/>
                  </a:lnTo>
                  <a:lnTo>
                    <a:pt x="1192" y="469"/>
                  </a:lnTo>
                  <a:lnTo>
                    <a:pt x="1216" y="512"/>
                  </a:lnTo>
                  <a:lnTo>
                    <a:pt x="1219" y="522"/>
                  </a:lnTo>
                  <a:lnTo>
                    <a:pt x="1220" y="534"/>
                  </a:lnTo>
                  <a:lnTo>
                    <a:pt x="1222" y="561"/>
                  </a:lnTo>
                  <a:lnTo>
                    <a:pt x="1223" y="574"/>
                  </a:lnTo>
                  <a:lnTo>
                    <a:pt x="1225" y="583"/>
                  </a:lnTo>
                  <a:lnTo>
                    <a:pt x="1225" y="606"/>
                  </a:lnTo>
                  <a:lnTo>
                    <a:pt x="1225" y="619"/>
                  </a:lnTo>
                  <a:lnTo>
                    <a:pt x="1222" y="635"/>
                  </a:lnTo>
                  <a:lnTo>
                    <a:pt x="1219" y="652"/>
                  </a:lnTo>
                  <a:lnTo>
                    <a:pt x="1215" y="671"/>
                  </a:lnTo>
                  <a:lnTo>
                    <a:pt x="1209" y="694"/>
                  </a:lnTo>
                  <a:lnTo>
                    <a:pt x="1202" y="718"/>
                  </a:lnTo>
                  <a:lnTo>
                    <a:pt x="1193" y="744"/>
                  </a:lnTo>
                  <a:lnTo>
                    <a:pt x="1181" y="772"/>
                  </a:lnTo>
                  <a:lnTo>
                    <a:pt x="1167" y="802"/>
                  </a:lnTo>
                  <a:lnTo>
                    <a:pt x="1150" y="834"/>
                  </a:lnTo>
                  <a:lnTo>
                    <a:pt x="1131" y="867"/>
                  </a:lnTo>
                  <a:lnTo>
                    <a:pt x="1109" y="901"/>
                  </a:lnTo>
                  <a:lnTo>
                    <a:pt x="1084" y="938"/>
                  </a:lnTo>
                  <a:lnTo>
                    <a:pt x="1054" y="975"/>
                  </a:lnTo>
                  <a:lnTo>
                    <a:pt x="1021" y="1013"/>
                  </a:lnTo>
                  <a:lnTo>
                    <a:pt x="984" y="1054"/>
                  </a:lnTo>
                  <a:lnTo>
                    <a:pt x="943" y="1094"/>
                  </a:lnTo>
                  <a:lnTo>
                    <a:pt x="898" y="1136"/>
                  </a:lnTo>
                  <a:lnTo>
                    <a:pt x="849" y="1178"/>
                  </a:lnTo>
                  <a:lnTo>
                    <a:pt x="794" y="1220"/>
                  </a:lnTo>
                  <a:lnTo>
                    <a:pt x="734" y="1264"/>
                  </a:lnTo>
                  <a:lnTo>
                    <a:pt x="669" y="1308"/>
                  </a:lnTo>
                  <a:lnTo>
                    <a:pt x="598" y="1352"/>
                  </a:lnTo>
                  <a:lnTo>
                    <a:pt x="522" y="1397"/>
                  </a:lnTo>
                  <a:lnTo>
                    <a:pt x="440" y="1441"/>
                  </a:lnTo>
                  <a:lnTo>
                    <a:pt x="352" y="1486"/>
                  </a:lnTo>
                  <a:lnTo>
                    <a:pt x="257" y="1531"/>
                  </a:lnTo>
                  <a:lnTo>
                    <a:pt x="258" y="1528"/>
                  </a:lnTo>
                  <a:lnTo>
                    <a:pt x="259" y="1521"/>
                  </a:lnTo>
                  <a:lnTo>
                    <a:pt x="262" y="1510"/>
                  </a:lnTo>
                  <a:lnTo>
                    <a:pt x="265" y="1495"/>
                  </a:lnTo>
                  <a:lnTo>
                    <a:pt x="268" y="1476"/>
                  </a:lnTo>
                  <a:lnTo>
                    <a:pt x="273" y="1454"/>
                  </a:lnTo>
                  <a:lnTo>
                    <a:pt x="278" y="1427"/>
                  </a:lnTo>
                  <a:lnTo>
                    <a:pt x="283" y="1397"/>
                  </a:lnTo>
                  <a:lnTo>
                    <a:pt x="288" y="1365"/>
                  </a:lnTo>
                  <a:lnTo>
                    <a:pt x="294" y="1330"/>
                  </a:lnTo>
                  <a:lnTo>
                    <a:pt x="299" y="1292"/>
                  </a:lnTo>
                  <a:lnTo>
                    <a:pt x="304" y="1252"/>
                  </a:lnTo>
                  <a:lnTo>
                    <a:pt x="310" y="1209"/>
                  </a:lnTo>
                  <a:lnTo>
                    <a:pt x="314" y="1165"/>
                  </a:lnTo>
                  <a:lnTo>
                    <a:pt x="320" y="1119"/>
                  </a:lnTo>
                  <a:lnTo>
                    <a:pt x="324" y="1071"/>
                  </a:lnTo>
                  <a:lnTo>
                    <a:pt x="327" y="1021"/>
                  </a:lnTo>
                  <a:lnTo>
                    <a:pt x="330" y="971"/>
                  </a:lnTo>
                  <a:lnTo>
                    <a:pt x="332" y="919"/>
                  </a:lnTo>
                  <a:lnTo>
                    <a:pt x="332" y="868"/>
                  </a:lnTo>
                  <a:lnTo>
                    <a:pt x="332" y="815"/>
                  </a:lnTo>
                  <a:lnTo>
                    <a:pt x="332" y="762"/>
                  </a:lnTo>
                  <a:lnTo>
                    <a:pt x="329" y="710"/>
                  </a:lnTo>
                  <a:lnTo>
                    <a:pt x="326" y="657"/>
                  </a:lnTo>
                  <a:lnTo>
                    <a:pt x="320" y="605"/>
                  </a:lnTo>
                  <a:lnTo>
                    <a:pt x="314" y="552"/>
                  </a:lnTo>
                  <a:lnTo>
                    <a:pt x="306" y="501"/>
                  </a:lnTo>
                  <a:lnTo>
                    <a:pt x="296" y="451"/>
                  </a:lnTo>
                  <a:lnTo>
                    <a:pt x="284" y="402"/>
                  </a:lnTo>
                  <a:lnTo>
                    <a:pt x="270" y="354"/>
                  </a:lnTo>
                  <a:lnTo>
                    <a:pt x="254" y="308"/>
                  </a:lnTo>
                  <a:lnTo>
                    <a:pt x="236" y="264"/>
                  </a:lnTo>
                  <a:lnTo>
                    <a:pt x="215" y="222"/>
                  </a:lnTo>
                  <a:lnTo>
                    <a:pt x="192" y="181"/>
                  </a:lnTo>
                  <a:lnTo>
                    <a:pt x="168" y="145"/>
                  </a:lnTo>
                  <a:lnTo>
                    <a:pt x="139" y="109"/>
                  </a:lnTo>
                  <a:lnTo>
                    <a:pt x="109" y="77"/>
                  </a:lnTo>
                  <a:lnTo>
                    <a:pt x="75" y="48"/>
                  </a:lnTo>
                  <a:lnTo>
                    <a:pt x="39" y="22"/>
                  </a:lnTo>
                  <a:lnTo>
                    <a:pt x="0" y="0"/>
                  </a:lnTo>
                  <a:close/>
                </a:path>
              </a:pathLst>
            </a:custGeom>
            <a:solidFill>
              <a:schemeClr val="accent5">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endParaRPr>
            </a:p>
          </p:txBody>
        </p:sp>
        <p:sp>
          <p:nvSpPr>
            <p:cNvPr id="64" name="Freeform 7">
              <a:extLst>
                <a:ext uri="{FF2B5EF4-FFF2-40B4-BE49-F238E27FC236}">
                  <a16:creationId xmlns:a16="http://schemas.microsoft.com/office/drawing/2014/main" id="{49086EB6-10AB-4C65-BAE4-2122CCD87640}"/>
                </a:ext>
              </a:extLst>
            </p:cNvPr>
            <p:cNvSpPr>
              <a:spLocks/>
            </p:cNvSpPr>
            <p:nvPr/>
          </p:nvSpPr>
          <p:spPr bwMode="auto">
            <a:xfrm>
              <a:off x="3966213" y="1620957"/>
              <a:ext cx="2485151" cy="1804639"/>
            </a:xfrm>
            <a:custGeom>
              <a:avLst/>
              <a:gdLst/>
              <a:ahLst/>
              <a:cxnLst>
                <a:cxn ang="0">
                  <a:pos x="1599" y="1"/>
                </a:cxn>
                <a:cxn ang="0">
                  <a:pos x="1634" y="12"/>
                </a:cxn>
                <a:cxn ang="0">
                  <a:pos x="1647" y="38"/>
                </a:cxn>
                <a:cxn ang="0">
                  <a:pos x="1632" y="79"/>
                </a:cxn>
                <a:cxn ang="0">
                  <a:pos x="1574" y="152"/>
                </a:cxn>
                <a:cxn ang="0">
                  <a:pos x="1464" y="283"/>
                </a:cxn>
                <a:cxn ang="0">
                  <a:pos x="1372" y="417"/>
                </a:cxn>
                <a:cxn ang="0">
                  <a:pos x="1317" y="529"/>
                </a:cxn>
                <a:cxn ang="0">
                  <a:pos x="1274" y="660"/>
                </a:cxn>
                <a:cxn ang="0">
                  <a:pos x="1246" y="815"/>
                </a:cxn>
                <a:cxn ang="0">
                  <a:pos x="1234" y="1002"/>
                </a:cxn>
                <a:cxn ang="0">
                  <a:pos x="1201" y="1016"/>
                </a:cxn>
                <a:cxn ang="0">
                  <a:pos x="1139" y="1042"/>
                </a:cxn>
                <a:cxn ang="0">
                  <a:pos x="1047" y="1076"/>
                </a:cxn>
                <a:cxn ang="0">
                  <a:pos x="933" y="1112"/>
                </a:cxn>
                <a:cxn ang="0">
                  <a:pos x="798" y="1147"/>
                </a:cxn>
                <a:cxn ang="0">
                  <a:pos x="647" y="1175"/>
                </a:cxn>
                <a:cxn ang="0">
                  <a:pos x="485" y="1193"/>
                </a:cxn>
                <a:cxn ang="0">
                  <a:pos x="322" y="1194"/>
                </a:cxn>
                <a:cxn ang="0">
                  <a:pos x="194" y="1174"/>
                </a:cxn>
                <a:cxn ang="0">
                  <a:pos x="99" y="1134"/>
                </a:cxn>
                <a:cxn ang="0">
                  <a:pos x="36" y="1078"/>
                </a:cxn>
                <a:cxn ang="0">
                  <a:pos x="4" y="1013"/>
                </a:cxn>
                <a:cxn ang="0">
                  <a:pos x="1" y="942"/>
                </a:cxn>
                <a:cxn ang="0">
                  <a:pos x="26" y="870"/>
                </a:cxn>
                <a:cxn ang="0">
                  <a:pos x="77" y="803"/>
                </a:cxn>
                <a:cxn ang="0">
                  <a:pos x="152" y="743"/>
                </a:cxn>
                <a:cxn ang="0">
                  <a:pos x="235" y="697"/>
                </a:cxn>
                <a:cxn ang="0">
                  <a:pos x="330" y="643"/>
                </a:cxn>
                <a:cxn ang="0">
                  <a:pos x="438" y="577"/>
                </a:cxn>
                <a:cxn ang="0">
                  <a:pos x="597" y="479"/>
                </a:cxn>
                <a:cxn ang="0">
                  <a:pos x="759" y="377"/>
                </a:cxn>
                <a:cxn ang="0">
                  <a:pos x="876" y="301"/>
                </a:cxn>
                <a:cxn ang="0">
                  <a:pos x="983" y="232"/>
                </a:cxn>
                <a:cxn ang="0">
                  <a:pos x="1076" y="172"/>
                </a:cxn>
                <a:cxn ang="0">
                  <a:pos x="1147" y="125"/>
                </a:cxn>
                <a:cxn ang="0">
                  <a:pos x="1194" y="95"/>
                </a:cxn>
                <a:cxn ang="0">
                  <a:pos x="1213" y="83"/>
                </a:cxn>
                <a:cxn ang="0">
                  <a:pos x="1235" y="76"/>
                </a:cxn>
                <a:cxn ang="0">
                  <a:pos x="1276" y="63"/>
                </a:cxn>
                <a:cxn ang="0">
                  <a:pos x="1331" y="46"/>
                </a:cxn>
                <a:cxn ang="0">
                  <a:pos x="1396" y="29"/>
                </a:cxn>
                <a:cxn ang="0">
                  <a:pos x="1464" y="13"/>
                </a:cxn>
                <a:cxn ang="0">
                  <a:pos x="1528" y="3"/>
                </a:cxn>
              </a:cxnLst>
              <a:rect l="0" t="0" r="r" b="b"/>
              <a:pathLst>
                <a:path w="1647" h="1196">
                  <a:moveTo>
                    <a:pt x="1567" y="0"/>
                  </a:moveTo>
                  <a:lnTo>
                    <a:pt x="1584" y="0"/>
                  </a:lnTo>
                  <a:lnTo>
                    <a:pt x="1599" y="1"/>
                  </a:lnTo>
                  <a:lnTo>
                    <a:pt x="1613" y="4"/>
                  </a:lnTo>
                  <a:lnTo>
                    <a:pt x="1625" y="7"/>
                  </a:lnTo>
                  <a:lnTo>
                    <a:pt x="1634" y="12"/>
                  </a:lnTo>
                  <a:lnTo>
                    <a:pt x="1641" y="19"/>
                  </a:lnTo>
                  <a:lnTo>
                    <a:pt x="1646" y="28"/>
                  </a:lnTo>
                  <a:lnTo>
                    <a:pt x="1647" y="38"/>
                  </a:lnTo>
                  <a:lnTo>
                    <a:pt x="1646" y="49"/>
                  </a:lnTo>
                  <a:lnTo>
                    <a:pt x="1640" y="64"/>
                  </a:lnTo>
                  <a:lnTo>
                    <a:pt x="1632" y="79"/>
                  </a:lnTo>
                  <a:lnTo>
                    <a:pt x="1619" y="97"/>
                  </a:lnTo>
                  <a:lnTo>
                    <a:pt x="1603" y="118"/>
                  </a:lnTo>
                  <a:lnTo>
                    <a:pt x="1574" y="152"/>
                  </a:lnTo>
                  <a:lnTo>
                    <a:pt x="1545" y="185"/>
                  </a:lnTo>
                  <a:lnTo>
                    <a:pt x="1490" y="250"/>
                  </a:lnTo>
                  <a:lnTo>
                    <a:pt x="1464" y="283"/>
                  </a:lnTo>
                  <a:lnTo>
                    <a:pt x="1440" y="315"/>
                  </a:lnTo>
                  <a:lnTo>
                    <a:pt x="1393" y="382"/>
                  </a:lnTo>
                  <a:lnTo>
                    <a:pt x="1372" y="417"/>
                  </a:lnTo>
                  <a:lnTo>
                    <a:pt x="1352" y="453"/>
                  </a:lnTo>
                  <a:lnTo>
                    <a:pt x="1334" y="490"/>
                  </a:lnTo>
                  <a:lnTo>
                    <a:pt x="1317" y="529"/>
                  </a:lnTo>
                  <a:lnTo>
                    <a:pt x="1300" y="571"/>
                  </a:lnTo>
                  <a:lnTo>
                    <a:pt x="1287" y="614"/>
                  </a:lnTo>
                  <a:lnTo>
                    <a:pt x="1274" y="660"/>
                  </a:lnTo>
                  <a:lnTo>
                    <a:pt x="1263" y="709"/>
                  </a:lnTo>
                  <a:lnTo>
                    <a:pt x="1253" y="760"/>
                  </a:lnTo>
                  <a:lnTo>
                    <a:pt x="1246" y="815"/>
                  </a:lnTo>
                  <a:lnTo>
                    <a:pt x="1240" y="874"/>
                  </a:lnTo>
                  <a:lnTo>
                    <a:pt x="1235" y="936"/>
                  </a:lnTo>
                  <a:lnTo>
                    <a:pt x="1234" y="1002"/>
                  </a:lnTo>
                  <a:lnTo>
                    <a:pt x="1225" y="1006"/>
                  </a:lnTo>
                  <a:lnTo>
                    <a:pt x="1216" y="1010"/>
                  </a:lnTo>
                  <a:lnTo>
                    <a:pt x="1201" y="1016"/>
                  </a:lnTo>
                  <a:lnTo>
                    <a:pt x="1184" y="1024"/>
                  </a:lnTo>
                  <a:lnTo>
                    <a:pt x="1163" y="1033"/>
                  </a:lnTo>
                  <a:lnTo>
                    <a:pt x="1139" y="1042"/>
                  </a:lnTo>
                  <a:lnTo>
                    <a:pt x="1111" y="1053"/>
                  </a:lnTo>
                  <a:lnTo>
                    <a:pt x="1081" y="1064"/>
                  </a:lnTo>
                  <a:lnTo>
                    <a:pt x="1047" y="1076"/>
                  </a:lnTo>
                  <a:lnTo>
                    <a:pt x="1011" y="1088"/>
                  </a:lnTo>
                  <a:lnTo>
                    <a:pt x="973" y="1100"/>
                  </a:lnTo>
                  <a:lnTo>
                    <a:pt x="933" y="1112"/>
                  </a:lnTo>
                  <a:lnTo>
                    <a:pt x="889" y="1124"/>
                  </a:lnTo>
                  <a:lnTo>
                    <a:pt x="845" y="1136"/>
                  </a:lnTo>
                  <a:lnTo>
                    <a:pt x="798" y="1147"/>
                  </a:lnTo>
                  <a:lnTo>
                    <a:pt x="749" y="1158"/>
                  </a:lnTo>
                  <a:lnTo>
                    <a:pt x="699" y="1167"/>
                  </a:lnTo>
                  <a:lnTo>
                    <a:pt x="647" y="1175"/>
                  </a:lnTo>
                  <a:lnTo>
                    <a:pt x="594" y="1183"/>
                  </a:lnTo>
                  <a:lnTo>
                    <a:pt x="540" y="1188"/>
                  </a:lnTo>
                  <a:lnTo>
                    <a:pt x="485" y="1193"/>
                  </a:lnTo>
                  <a:lnTo>
                    <a:pt x="429" y="1195"/>
                  </a:lnTo>
                  <a:lnTo>
                    <a:pt x="372" y="1196"/>
                  </a:lnTo>
                  <a:lnTo>
                    <a:pt x="322" y="1194"/>
                  </a:lnTo>
                  <a:lnTo>
                    <a:pt x="275" y="1190"/>
                  </a:lnTo>
                  <a:lnTo>
                    <a:pt x="232" y="1183"/>
                  </a:lnTo>
                  <a:lnTo>
                    <a:pt x="194" y="1174"/>
                  </a:lnTo>
                  <a:lnTo>
                    <a:pt x="158" y="1162"/>
                  </a:lnTo>
                  <a:lnTo>
                    <a:pt x="126" y="1148"/>
                  </a:lnTo>
                  <a:lnTo>
                    <a:pt x="99" y="1134"/>
                  </a:lnTo>
                  <a:lnTo>
                    <a:pt x="74" y="1116"/>
                  </a:lnTo>
                  <a:lnTo>
                    <a:pt x="54" y="1098"/>
                  </a:lnTo>
                  <a:lnTo>
                    <a:pt x="36" y="1078"/>
                  </a:lnTo>
                  <a:lnTo>
                    <a:pt x="22" y="1057"/>
                  </a:lnTo>
                  <a:lnTo>
                    <a:pt x="12" y="1035"/>
                  </a:lnTo>
                  <a:lnTo>
                    <a:pt x="4" y="1013"/>
                  </a:lnTo>
                  <a:lnTo>
                    <a:pt x="1" y="990"/>
                  </a:lnTo>
                  <a:lnTo>
                    <a:pt x="0" y="966"/>
                  </a:lnTo>
                  <a:lnTo>
                    <a:pt x="1" y="942"/>
                  </a:lnTo>
                  <a:lnTo>
                    <a:pt x="7" y="918"/>
                  </a:lnTo>
                  <a:lnTo>
                    <a:pt x="15" y="894"/>
                  </a:lnTo>
                  <a:lnTo>
                    <a:pt x="26" y="870"/>
                  </a:lnTo>
                  <a:lnTo>
                    <a:pt x="40" y="847"/>
                  </a:lnTo>
                  <a:lnTo>
                    <a:pt x="57" y="824"/>
                  </a:lnTo>
                  <a:lnTo>
                    <a:pt x="77" y="803"/>
                  </a:lnTo>
                  <a:lnTo>
                    <a:pt x="99" y="781"/>
                  </a:lnTo>
                  <a:lnTo>
                    <a:pt x="124" y="762"/>
                  </a:lnTo>
                  <a:lnTo>
                    <a:pt x="152" y="743"/>
                  </a:lnTo>
                  <a:lnTo>
                    <a:pt x="182" y="726"/>
                  </a:lnTo>
                  <a:lnTo>
                    <a:pt x="207" y="712"/>
                  </a:lnTo>
                  <a:lnTo>
                    <a:pt x="235" y="697"/>
                  </a:lnTo>
                  <a:lnTo>
                    <a:pt x="265" y="680"/>
                  </a:lnTo>
                  <a:lnTo>
                    <a:pt x="296" y="662"/>
                  </a:lnTo>
                  <a:lnTo>
                    <a:pt x="330" y="643"/>
                  </a:lnTo>
                  <a:lnTo>
                    <a:pt x="365" y="621"/>
                  </a:lnTo>
                  <a:lnTo>
                    <a:pt x="400" y="600"/>
                  </a:lnTo>
                  <a:lnTo>
                    <a:pt x="438" y="577"/>
                  </a:lnTo>
                  <a:lnTo>
                    <a:pt x="477" y="554"/>
                  </a:lnTo>
                  <a:lnTo>
                    <a:pt x="556" y="504"/>
                  </a:lnTo>
                  <a:lnTo>
                    <a:pt x="597" y="479"/>
                  </a:lnTo>
                  <a:lnTo>
                    <a:pt x="637" y="454"/>
                  </a:lnTo>
                  <a:lnTo>
                    <a:pt x="719" y="402"/>
                  </a:lnTo>
                  <a:lnTo>
                    <a:pt x="759" y="377"/>
                  </a:lnTo>
                  <a:lnTo>
                    <a:pt x="799" y="351"/>
                  </a:lnTo>
                  <a:lnTo>
                    <a:pt x="838" y="326"/>
                  </a:lnTo>
                  <a:lnTo>
                    <a:pt x="876" y="301"/>
                  </a:lnTo>
                  <a:lnTo>
                    <a:pt x="913" y="278"/>
                  </a:lnTo>
                  <a:lnTo>
                    <a:pt x="949" y="254"/>
                  </a:lnTo>
                  <a:lnTo>
                    <a:pt x="983" y="232"/>
                  </a:lnTo>
                  <a:lnTo>
                    <a:pt x="1016" y="212"/>
                  </a:lnTo>
                  <a:lnTo>
                    <a:pt x="1047" y="191"/>
                  </a:lnTo>
                  <a:lnTo>
                    <a:pt x="1076" y="172"/>
                  </a:lnTo>
                  <a:lnTo>
                    <a:pt x="1102" y="155"/>
                  </a:lnTo>
                  <a:lnTo>
                    <a:pt x="1126" y="140"/>
                  </a:lnTo>
                  <a:lnTo>
                    <a:pt x="1147" y="125"/>
                  </a:lnTo>
                  <a:lnTo>
                    <a:pt x="1166" y="113"/>
                  </a:lnTo>
                  <a:lnTo>
                    <a:pt x="1182" y="103"/>
                  </a:lnTo>
                  <a:lnTo>
                    <a:pt x="1194" y="95"/>
                  </a:lnTo>
                  <a:lnTo>
                    <a:pt x="1204" y="89"/>
                  </a:lnTo>
                  <a:lnTo>
                    <a:pt x="1210" y="84"/>
                  </a:lnTo>
                  <a:lnTo>
                    <a:pt x="1213" y="83"/>
                  </a:lnTo>
                  <a:lnTo>
                    <a:pt x="1217" y="82"/>
                  </a:lnTo>
                  <a:lnTo>
                    <a:pt x="1224" y="79"/>
                  </a:lnTo>
                  <a:lnTo>
                    <a:pt x="1235" y="76"/>
                  </a:lnTo>
                  <a:lnTo>
                    <a:pt x="1246" y="72"/>
                  </a:lnTo>
                  <a:lnTo>
                    <a:pt x="1260" y="67"/>
                  </a:lnTo>
                  <a:lnTo>
                    <a:pt x="1276" y="63"/>
                  </a:lnTo>
                  <a:lnTo>
                    <a:pt x="1293" y="58"/>
                  </a:lnTo>
                  <a:lnTo>
                    <a:pt x="1311" y="52"/>
                  </a:lnTo>
                  <a:lnTo>
                    <a:pt x="1331" y="46"/>
                  </a:lnTo>
                  <a:lnTo>
                    <a:pt x="1352" y="41"/>
                  </a:lnTo>
                  <a:lnTo>
                    <a:pt x="1374" y="35"/>
                  </a:lnTo>
                  <a:lnTo>
                    <a:pt x="1396" y="29"/>
                  </a:lnTo>
                  <a:lnTo>
                    <a:pt x="1418" y="24"/>
                  </a:lnTo>
                  <a:lnTo>
                    <a:pt x="1441" y="18"/>
                  </a:lnTo>
                  <a:lnTo>
                    <a:pt x="1464" y="13"/>
                  </a:lnTo>
                  <a:lnTo>
                    <a:pt x="1486" y="9"/>
                  </a:lnTo>
                  <a:lnTo>
                    <a:pt x="1507" y="6"/>
                  </a:lnTo>
                  <a:lnTo>
                    <a:pt x="1528" y="3"/>
                  </a:lnTo>
                  <a:lnTo>
                    <a:pt x="1548" y="1"/>
                  </a:lnTo>
                  <a:lnTo>
                    <a:pt x="1567" y="0"/>
                  </a:lnTo>
                  <a:close/>
                </a:path>
              </a:pathLst>
            </a:custGeom>
            <a:solidFill>
              <a:schemeClr val="accent1">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endParaRPr>
            </a:p>
          </p:txBody>
        </p:sp>
        <p:sp>
          <p:nvSpPr>
            <p:cNvPr id="65" name="Freeform 9">
              <a:extLst>
                <a:ext uri="{FF2B5EF4-FFF2-40B4-BE49-F238E27FC236}">
                  <a16:creationId xmlns:a16="http://schemas.microsoft.com/office/drawing/2014/main" id="{15FC1214-ADAB-4FDC-A696-FF7C1029B80F}"/>
                </a:ext>
              </a:extLst>
            </p:cNvPr>
            <p:cNvSpPr>
              <a:spLocks/>
            </p:cNvSpPr>
            <p:nvPr/>
          </p:nvSpPr>
          <p:spPr bwMode="auto">
            <a:xfrm>
              <a:off x="6025855" y="1773355"/>
              <a:ext cx="1549635" cy="1611500"/>
            </a:xfrm>
            <a:custGeom>
              <a:avLst/>
              <a:gdLst/>
              <a:ahLst/>
              <a:cxnLst>
                <a:cxn ang="0">
                  <a:pos x="513" y="0"/>
                </a:cxn>
                <a:cxn ang="0">
                  <a:pos x="519" y="3"/>
                </a:cxn>
                <a:cxn ang="0">
                  <a:pos x="536" y="12"/>
                </a:cxn>
                <a:cxn ang="0">
                  <a:pos x="563" y="28"/>
                </a:cxn>
                <a:cxn ang="0">
                  <a:pos x="596" y="50"/>
                </a:cxn>
                <a:cxn ang="0">
                  <a:pos x="636" y="79"/>
                </a:cxn>
                <a:cxn ang="0">
                  <a:pos x="681" y="116"/>
                </a:cxn>
                <a:cxn ang="0">
                  <a:pos x="729" y="161"/>
                </a:cxn>
                <a:cxn ang="0">
                  <a:pos x="778" y="215"/>
                </a:cxn>
                <a:cxn ang="0">
                  <a:pos x="827" y="277"/>
                </a:cxn>
                <a:cxn ang="0">
                  <a:pos x="874" y="349"/>
                </a:cxn>
                <a:cxn ang="0">
                  <a:pos x="917" y="431"/>
                </a:cxn>
                <a:cxn ang="0">
                  <a:pos x="955" y="521"/>
                </a:cxn>
                <a:cxn ang="0">
                  <a:pos x="987" y="623"/>
                </a:cxn>
                <a:cxn ang="0">
                  <a:pos x="1010" y="736"/>
                </a:cxn>
                <a:cxn ang="0">
                  <a:pos x="1024" y="860"/>
                </a:cxn>
                <a:cxn ang="0">
                  <a:pos x="1026" y="996"/>
                </a:cxn>
                <a:cxn ang="0">
                  <a:pos x="1022" y="1067"/>
                </a:cxn>
                <a:cxn ang="0">
                  <a:pos x="1018" y="1061"/>
                </a:cxn>
                <a:cxn ang="0">
                  <a:pos x="1010" y="1050"/>
                </a:cxn>
                <a:cxn ang="0">
                  <a:pos x="998" y="1035"/>
                </a:cxn>
                <a:cxn ang="0">
                  <a:pos x="978" y="1017"/>
                </a:cxn>
                <a:cxn ang="0">
                  <a:pos x="951" y="997"/>
                </a:cxn>
                <a:cxn ang="0">
                  <a:pos x="916" y="975"/>
                </a:cxn>
                <a:cxn ang="0">
                  <a:pos x="873" y="954"/>
                </a:cxn>
                <a:cxn ang="0">
                  <a:pos x="819" y="933"/>
                </a:cxn>
                <a:cxn ang="0">
                  <a:pos x="754" y="914"/>
                </a:cxn>
                <a:cxn ang="0">
                  <a:pos x="677" y="897"/>
                </a:cxn>
                <a:cxn ang="0">
                  <a:pos x="587" y="885"/>
                </a:cxn>
                <a:cxn ang="0">
                  <a:pos x="484" y="876"/>
                </a:cxn>
                <a:cxn ang="0">
                  <a:pos x="366" y="873"/>
                </a:cxn>
                <a:cxn ang="0">
                  <a:pos x="233" y="876"/>
                </a:cxn>
                <a:cxn ang="0">
                  <a:pos x="82" y="887"/>
                </a:cxn>
                <a:cxn ang="0">
                  <a:pos x="1" y="893"/>
                </a:cxn>
                <a:cxn ang="0">
                  <a:pos x="5" y="873"/>
                </a:cxn>
                <a:cxn ang="0">
                  <a:pos x="12" y="835"/>
                </a:cxn>
                <a:cxn ang="0">
                  <a:pos x="24" y="783"/>
                </a:cxn>
                <a:cxn ang="0">
                  <a:pos x="40" y="719"/>
                </a:cxn>
                <a:cxn ang="0">
                  <a:pos x="59" y="644"/>
                </a:cxn>
                <a:cxn ang="0">
                  <a:pos x="83" y="565"/>
                </a:cxn>
                <a:cxn ang="0">
                  <a:pos x="110" y="480"/>
                </a:cxn>
                <a:cxn ang="0">
                  <a:pos x="160" y="354"/>
                </a:cxn>
                <a:cxn ang="0">
                  <a:pos x="198" y="271"/>
                </a:cxn>
                <a:cxn ang="0">
                  <a:pos x="240" y="196"/>
                </a:cxn>
                <a:cxn ang="0">
                  <a:pos x="287" y="129"/>
                </a:cxn>
                <a:cxn ang="0">
                  <a:pos x="336" y="73"/>
                </a:cxn>
                <a:cxn ang="0">
                  <a:pos x="391" y="31"/>
                </a:cxn>
                <a:cxn ang="0">
                  <a:pos x="450" y="5"/>
                </a:cxn>
              </a:cxnLst>
              <a:rect l="0" t="0" r="r" b="b"/>
              <a:pathLst>
                <a:path w="1027" h="1068">
                  <a:moveTo>
                    <a:pt x="481" y="0"/>
                  </a:moveTo>
                  <a:lnTo>
                    <a:pt x="513" y="0"/>
                  </a:lnTo>
                  <a:lnTo>
                    <a:pt x="515" y="1"/>
                  </a:lnTo>
                  <a:lnTo>
                    <a:pt x="519" y="3"/>
                  </a:lnTo>
                  <a:lnTo>
                    <a:pt x="526" y="7"/>
                  </a:lnTo>
                  <a:lnTo>
                    <a:pt x="536" y="12"/>
                  </a:lnTo>
                  <a:lnTo>
                    <a:pt x="548" y="19"/>
                  </a:lnTo>
                  <a:lnTo>
                    <a:pt x="563" y="28"/>
                  </a:lnTo>
                  <a:lnTo>
                    <a:pt x="579" y="38"/>
                  </a:lnTo>
                  <a:lnTo>
                    <a:pt x="596" y="50"/>
                  </a:lnTo>
                  <a:lnTo>
                    <a:pt x="616" y="64"/>
                  </a:lnTo>
                  <a:lnTo>
                    <a:pt x="636" y="79"/>
                  </a:lnTo>
                  <a:lnTo>
                    <a:pt x="658" y="97"/>
                  </a:lnTo>
                  <a:lnTo>
                    <a:pt x="681" y="116"/>
                  </a:lnTo>
                  <a:lnTo>
                    <a:pt x="704" y="138"/>
                  </a:lnTo>
                  <a:lnTo>
                    <a:pt x="729" y="161"/>
                  </a:lnTo>
                  <a:lnTo>
                    <a:pt x="753" y="187"/>
                  </a:lnTo>
                  <a:lnTo>
                    <a:pt x="778" y="215"/>
                  </a:lnTo>
                  <a:lnTo>
                    <a:pt x="803" y="245"/>
                  </a:lnTo>
                  <a:lnTo>
                    <a:pt x="827" y="277"/>
                  </a:lnTo>
                  <a:lnTo>
                    <a:pt x="851" y="312"/>
                  </a:lnTo>
                  <a:lnTo>
                    <a:pt x="874" y="349"/>
                  </a:lnTo>
                  <a:lnTo>
                    <a:pt x="896" y="389"/>
                  </a:lnTo>
                  <a:lnTo>
                    <a:pt x="917" y="431"/>
                  </a:lnTo>
                  <a:lnTo>
                    <a:pt x="937" y="475"/>
                  </a:lnTo>
                  <a:lnTo>
                    <a:pt x="955" y="521"/>
                  </a:lnTo>
                  <a:lnTo>
                    <a:pt x="972" y="571"/>
                  </a:lnTo>
                  <a:lnTo>
                    <a:pt x="987" y="623"/>
                  </a:lnTo>
                  <a:lnTo>
                    <a:pt x="1000" y="679"/>
                  </a:lnTo>
                  <a:lnTo>
                    <a:pt x="1010" y="736"/>
                  </a:lnTo>
                  <a:lnTo>
                    <a:pt x="1019" y="797"/>
                  </a:lnTo>
                  <a:lnTo>
                    <a:pt x="1024" y="860"/>
                  </a:lnTo>
                  <a:lnTo>
                    <a:pt x="1027" y="927"/>
                  </a:lnTo>
                  <a:lnTo>
                    <a:pt x="1026" y="996"/>
                  </a:lnTo>
                  <a:lnTo>
                    <a:pt x="1022" y="1068"/>
                  </a:lnTo>
                  <a:lnTo>
                    <a:pt x="1022" y="1067"/>
                  </a:lnTo>
                  <a:lnTo>
                    <a:pt x="1021" y="1064"/>
                  </a:lnTo>
                  <a:lnTo>
                    <a:pt x="1018" y="1061"/>
                  </a:lnTo>
                  <a:lnTo>
                    <a:pt x="1015" y="1056"/>
                  </a:lnTo>
                  <a:lnTo>
                    <a:pt x="1010" y="1050"/>
                  </a:lnTo>
                  <a:lnTo>
                    <a:pt x="1004" y="1043"/>
                  </a:lnTo>
                  <a:lnTo>
                    <a:pt x="998" y="1035"/>
                  </a:lnTo>
                  <a:lnTo>
                    <a:pt x="989" y="1027"/>
                  </a:lnTo>
                  <a:lnTo>
                    <a:pt x="978" y="1017"/>
                  </a:lnTo>
                  <a:lnTo>
                    <a:pt x="966" y="1007"/>
                  </a:lnTo>
                  <a:lnTo>
                    <a:pt x="951" y="997"/>
                  </a:lnTo>
                  <a:lnTo>
                    <a:pt x="935" y="986"/>
                  </a:lnTo>
                  <a:lnTo>
                    <a:pt x="916" y="975"/>
                  </a:lnTo>
                  <a:lnTo>
                    <a:pt x="896" y="965"/>
                  </a:lnTo>
                  <a:lnTo>
                    <a:pt x="873" y="954"/>
                  </a:lnTo>
                  <a:lnTo>
                    <a:pt x="847" y="944"/>
                  </a:lnTo>
                  <a:lnTo>
                    <a:pt x="819" y="933"/>
                  </a:lnTo>
                  <a:lnTo>
                    <a:pt x="788" y="923"/>
                  </a:lnTo>
                  <a:lnTo>
                    <a:pt x="754" y="914"/>
                  </a:lnTo>
                  <a:lnTo>
                    <a:pt x="717" y="905"/>
                  </a:lnTo>
                  <a:lnTo>
                    <a:pt x="677" y="897"/>
                  </a:lnTo>
                  <a:lnTo>
                    <a:pt x="634" y="891"/>
                  </a:lnTo>
                  <a:lnTo>
                    <a:pt x="587" y="885"/>
                  </a:lnTo>
                  <a:lnTo>
                    <a:pt x="538" y="879"/>
                  </a:lnTo>
                  <a:lnTo>
                    <a:pt x="484" y="876"/>
                  </a:lnTo>
                  <a:lnTo>
                    <a:pt x="428" y="874"/>
                  </a:lnTo>
                  <a:lnTo>
                    <a:pt x="366" y="873"/>
                  </a:lnTo>
                  <a:lnTo>
                    <a:pt x="301" y="874"/>
                  </a:lnTo>
                  <a:lnTo>
                    <a:pt x="233" y="876"/>
                  </a:lnTo>
                  <a:lnTo>
                    <a:pt x="159" y="881"/>
                  </a:lnTo>
                  <a:lnTo>
                    <a:pt x="82" y="887"/>
                  </a:lnTo>
                  <a:lnTo>
                    <a:pt x="0" y="896"/>
                  </a:lnTo>
                  <a:lnTo>
                    <a:pt x="1" y="893"/>
                  </a:lnTo>
                  <a:lnTo>
                    <a:pt x="2" y="885"/>
                  </a:lnTo>
                  <a:lnTo>
                    <a:pt x="5" y="873"/>
                  </a:lnTo>
                  <a:lnTo>
                    <a:pt x="8" y="856"/>
                  </a:lnTo>
                  <a:lnTo>
                    <a:pt x="12" y="835"/>
                  </a:lnTo>
                  <a:lnTo>
                    <a:pt x="17" y="811"/>
                  </a:lnTo>
                  <a:lnTo>
                    <a:pt x="24" y="783"/>
                  </a:lnTo>
                  <a:lnTo>
                    <a:pt x="32" y="752"/>
                  </a:lnTo>
                  <a:lnTo>
                    <a:pt x="40" y="719"/>
                  </a:lnTo>
                  <a:lnTo>
                    <a:pt x="49" y="683"/>
                  </a:lnTo>
                  <a:lnTo>
                    <a:pt x="59" y="644"/>
                  </a:lnTo>
                  <a:lnTo>
                    <a:pt x="71" y="605"/>
                  </a:lnTo>
                  <a:lnTo>
                    <a:pt x="83" y="565"/>
                  </a:lnTo>
                  <a:lnTo>
                    <a:pt x="97" y="523"/>
                  </a:lnTo>
                  <a:lnTo>
                    <a:pt x="110" y="480"/>
                  </a:lnTo>
                  <a:lnTo>
                    <a:pt x="126" y="437"/>
                  </a:lnTo>
                  <a:lnTo>
                    <a:pt x="160" y="354"/>
                  </a:lnTo>
                  <a:lnTo>
                    <a:pt x="179" y="312"/>
                  </a:lnTo>
                  <a:lnTo>
                    <a:pt x="198" y="271"/>
                  </a:lnTo>
                  <a:lnTo>
                    <a:pt x="218" y="233"/>
                  </a:lnTo>
                  <a:lnTo>
                    <a:pt x="240" y="196"/>
                  </a:lnTo>
                  <a:lnTo>
                    <a:pt x="263" y="161"/>
                  </a:lnTo>
                  <a:lnTo>
                    <a:pt x="287" y="129"/>
                  </a:lnTo>
                  <a:lnTo>
                    <a:pt x="310" y="100"/>
                  </a:lnTo>
                  <a:lnTo>
                    <a:pt x="336" y="73"/>
                  </a:lnTo>
                  <a:lnTo>
                    <a:pt x="363" y="50"/>
                  </a:lnTo>
                  <a:lnTo>
                    <a:pt x="391" y="31"/>
                  </a:lnTo>
                  <a:lnTo>
                    <a:pt x="420" y="16"/>
                  </a:lnTo>
                  <a:lnTo>
                    <a:pt x="450" y="5"/>
                  </a:lnTo>
                  <a:lnTo>
                    <a:pt x="481" y="0"/>
                  </a:lnTo>
                  <a:close/>
                </a:path>
              </a:pathLst>
            </a:custGeom>
            <a:solidFill>
              <a:schemeClr val="accent4">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endParaRPr>
            </a:p>
          </p:txBody>
        </p:sp>
        <p:sp>
          <p:nvSpPr>
            <p:cNvPr id="66" name="Freeform 12">
              <a:extLst>
                <a:ext uri="{FF2B5EF4-FFF2-40B4-BE49-F238E27FC236}">
                  <a16:creationId xmlns:a16="http://schemas.microsoft.com/office/drawing/2014/main" id="{CE6FD841-847B-4A88-9A42-55C75DE089D1}"/>
                </a:ext>
              </a:extLst>
            </p:cNvPr>
            <p:cNvSpPr>
              <a:spLocks/>
            </p:cNvSpPr>
            <p:nvPr/>
          </p:nvSpPr>
          <p:spPr bwMode="auto">
            <a:xfrm>
              <a:off x="4267992" y="3318465"/>
              <a:ext cx="1846888" cy="2258817"/>
            </a:xfrm>
            <a:custGeom>
              <a:avLst/>
              <a:gdLst/>
              <a:ahLst/>
              <a:cxnLst>
                <a:cxn ang="0">
                  <a:pos x="1051" y="2"/>
                </a:cxn>
                <a:cxn ang="0">
                  <a:pos x="1061" y="15"/>
                </a:cxn>
                <a:cxn ang="0">
                  <a:pos x="1079" y="43"/>
                </a:cxn>
                <a:cxn ang="0">
                  <a:pos x="1102" y="83"/>
                </a:cxn>
                <a:cxn ang="0">
                  <a:pos x="1129" y="136"/>
                </a:cxn>
                <a:cxn ang="0">
                  <a:pos x="1156" y="201"/>
                </a:cxn>
                <a:cxn ang="0">
                  <a:pos x="1181" y="278"/>
                </a:cxn>
                <a:cxn ang="0">
                  <a:pos x="1203" y="366"/>
                </a:cxn>
                <a:cxn ang="0">
                  <a:pos x="1218" y="464"/>
                </a:cxn>
                <a:cxn ang="0">
                  <a:pos x="1224" y="574"/>
                </a:cxn>
                <a:cxn ang="0">
                  <a:pos x="1219" y="693"/>
                </a:cxn>
                <a:cxn ang="0">
                  <a:pos x="1200" y="822"/>
                </a:cxn>
                <a:cxn ang="0">
                  <a:pos x="1165" y="960"/>
                </a:cxn>
                <a:cxn ang="0">
                  <a:pos x="1123" y="1081"/>
                </a:cxn>
                <a:cxn ang="0">
                  <a:pos x="1076" y="1183"/>
                </a:cxn>
                <a:cxn ang="0">
                  <a:pos x="1026" y="1266"/>
                </a:cxn>
                <a:cxn ang="0">
                  <a:pos x="976" y="1333"/>
                </a:cxn>
                <a:cxn ang="0">
                  <a:pos x="923" y="1386"/>
                </a:cxn>
                <a:cxn ang="0">
                  <a:pos x="873" y="1427"/>
                </a:cxn>
                <a:cxn ang="0">
                  <a:pos x="824" y="1456"/>
                </a:cxn>
                <a:cxn ang="0">
                  <a:pos x="779" y="1475"/>
                </a:cxn>
                <a:cxn ang="0">
                  <a:pos x="738" y="1488"/>
                </a:cxn>
                <a:cxn ang="0">
                  <a:pos x="703" y="1494"/>
                </a:cxn>
                <a:cxn ang="0">
                  <a:pos x="675" y="1497"/>
                </a:cxn>
                <a:cxn ang="0">
                  <a:pos x="655" y="1496"/>
                </a:cxn>
                <a:cxn ang="0">
                  <a:pos x="645" y="1495"/>
                </a:cxn>
                <a:cxn ang="0">
                  <a:pos x="616" y="1497"/>
                </a:cxn>
                <a:cxn ang="0">
                  <a:pos x="562" y="1484"/>
                </a:cxn>
                <a:cxn ang="0">
                  <a:pos x="508" y="1451"/>
                </a:cxn>
                <a:cxn ang="0">
                  <a:pos x="457" y="1403"/>
                </a:cxn>
                <a:cxn ang="0">
                  <a:pos x="406" y="1339"/>
                </a:cxn>
                <a:cxn ang="0">
                  <a:pos x="358" y="1264"/>
                </a:cxn>
                <a:cxn ang="0">
                  <a:pos x="311" y="1178"/>
                </a:cxn>
                <a:cxn ang="0">
                  <a:pos x="266" y="1087"/>
                </a:cxn>
                <a:cxn ang="0">
                  <a:pos x="224" y="989"/>
                </a:cxn>
                <a:cxn ang="0">
                  <a:pos x="185" y="890"/>
                </a:cxn>
                <a:cxn ang="0">
                  <a:pos x="132" y="743"/>
                </a:cxn>
                <a:cxn ang="0">
                  <a:pos x="100" y="648"/>
                </a:cxn>
                <a:cxn ang="0">
                  <a:pos x="73" y="560"/>
                </a:cxn>
                <a:cxn ang="0">
                  <a:pos x="50" y="481"/>
                </a:cxn>
                <a:cxn ang="0">
                  <a:pos x="30" y="412"/>
                </a:cxn>
                <a:cxn ang="0">
                  <a:pos x="16" y="358"/>
                </a:cxn>
                <a:cxn ang="0">
                  <a:pos x="6" y="318"/>
                </a:cxn>
                <a:cxn ang="0">
                  <a:pos x="1" y="298"/>
                </a:cxn>
                <a:cxn ang="0">
                  <a:pos x="62" y="306"/>
                </a:cxn>
                <a:cxn ang="0">
                  <a:pos x="183" y="317"/>
                </a:cxn>
                <a:cxn ang="0">
                  <a:pos x="300" y="315"/>
                </a:cxn>
                <a:cxn ang="0">
                  <a:pos x="411" y="300"/>
                </a:cxn>
                <a:cxn ang="0">
                  <a:pos x="516" y="277"/>
                </a:cxn>
                <a:cxn ang="0">
                  <a:pos x="613" y="247"/>
                </a:cxn>
                <a:cxn ang="0">
                  <a:pos x="703" y="212"/>
                </a:cxn>
                <a:cxn ang="0">
                  <a:pos x="783" y="174"/>
                </a:cxn>
                <a:cxn ang="0">
                  <a:pos x="855" y="135"/>
                </a:cxn>
                <a:cxn ang="0">
                  <a:pos x="917" y="98"/>
                </a:cxn>
                <a:cxn ang="0">
                  <a:pos x="968" y="63"/>
                </a:cxn>
                <a:cxn ang="0">
                  <a:pos x="1006" y="34"/>
                </a:cxn>
                <a:cxn ang="0">
                  <a:pos x="1034" y="13"/>
                </a:cxn>
                <a:cxn ang="0">
                  <a:pos x="1047" y="2"/>
                </a:cxn>
              </a:cxnLst>
              <a:rect l="0" t="0" r="r" b="b"/>
              <a:pathLst>
                <a:path w="1224" h="1497">
                  <a:moveTo>
                    <a:pt x="1049" y="0"/>
                  </a:moveTo>
                  <a:lnTo>
                    <a:pt x="1051" y="2"/>
                  </a:lnTo>
                  <a:lnTo>
                    <a:pt x="1054" y="7"/>
                  </a:lnTo>
                  <a:lnTo>
                    <a:pt x="1061" y="15"/>
                  </a:lnTo>
                  <a:lnTo>
                    <a:pt x="1069" y="27"/>
                  </a:lnTo>
                  <a:lnTo>
                    <a:pt x="1079" y="43"/>
                  </a:lnTo>
                  <a:lnTo>
                    <a:pt x="1090" y="62"/>
                  </a:lnTo>
                  <a:lnTo>
                    <a:pt x="1102" y="83"/>
                  </a:lnTo>
                  <a:lnTo>
                    <a:pt x="1115" y="108"/>
                  </a:lnTo>
                  <a:lnTo>
                    <a:pt x="1129" y="136"/>
                  </a:lnTo>
                  <a:lnTo>
                    <a:pt x="1142" y="167"/>
                  </a:lnTo>
                  <a:lnTo>
                    <a:pt x="1156" y="201"/>
                  </a:lnTo>
                  <a:lnTo>
                    <a:pt x="1169" y="238"/>
                  </a:lnTo>
                  <a:lnTo>
                    <a:pt x="1181" y="278"/>
                  </a:lnTo>
                  <a:lnTo>
                    <a:pt x="1193" y="321"/>
                  </a:lnTo>
                  <a:lnTo>
                    <a:pt x="1203" y="366"/>
                  </a:lnTo>
                  <a:lnTo>
                    <a:pt x="1211" y="414"/>
                  </a:lnTo>
                  <a:lnTo>
                    <a:pt x="1218" y="464"/>
                  </a:lnTo>
                  <a:lnTo>
                    <a:pt x="1223" y="518"/>
                  </a:lnTo>
                  <a:lnTo>
                    <a:pt x="1224" y="574"/>
                  </a:lnTo>
                  <a:lnTo>
                    <a:pt x="1223" y="632"/>
                  </a:lnTo>
                  <a:lnTo>
                    <a:pt x="1219" y="693"/>
                  </a:lnTo>
                  <a:lnTo>
                    <a:pt x="1211" y="756"/>
                  </a:lnTo>
                  <a:lnTo>
                    <a:pt x="1200" y="822"/>
                  </a:lnTo>
                  <a:lnTo>
                    <a:pt x="1185" y="889"/>
                  </a:lnTo>
                  <a:lnTo>
                    <a:pt x="1165" y="960"/>
                  </a:lnTo>
                  <a:lnTo>
                    <a:pt x="1145" y="1023"/>
                  </a:lnTo>
                  <a:lnTo>
                    <a:pt x="1123" y="1081"/>
                  </a:lnTo>
                  <a:lnTo>
                    <a:pt x="1099" y="1134"/>
                  </a:lnTo>
                  <a:lnTo>
                    <a:pt x="1076" y="1183"/>
                  </a:lnTo>
                  <a:lnTo>
                    <a:pt x="1052" y="1226"/>
                  </a:lnTo>
                  <a:lnTo>
                    <a:pt x="1026" y="1266"/>
                  </a:lnTo>
                  <a:lnTo>
                    <a:pt x="1001" y="1302"/>
                  </a:lnTo>
                  <a:lnTo>
                    <a:pt x="976" y="1333"/>
                  </a:lnTo>
                  <a:lnTo>
                    <a:pt x="949" y="1362"/>
                  </a:lnTo>
                  <a:lnTo>
                    <a:pt x="923" y="1386"/>
                  </a:lnTo>
                  <a:lnTo>
                    <a:pt x="898" y="1408"/>
                  </a:lnTo>
                  <a:lnTo>
                    <a:pt x="873" y="1427"/>
                  </a:lnTo>
                  <a:lnTo>
                    <a:pt x="848" y="1443"/>
                  </a:lnTo>
                  <a:lnTo>
                    <a:pt x="824" y="1456"/>
                  </a:lnTo>
                  <a:lnTo>
                    <a:pt x="801" y="1467"/>
                  </a:lnTo>
                  <a:lnTo>
                    <a:pt x="779" y="1475"/>
                  </a:lnTo>
                  <a:lnTo>
                    <a:pt x="758" y="1483"/>
                  </a:lnTo>
                  <a:lnTo>
                    <a:pt x="738" y="1488"/>
                  </a:lnTo>
                  <a:lnTo>
                    <a:pt x="720" y="1491"/>
                  </a:lnTo>
                  <a:lnTo>
                    <a:pt x="703" y="1494"/>
                  </a:lnTo>
                  <a:lnTo>
                    <a:pt x="688" y="1496"/>
                  </a:lnTo>
                  <a:lnTo>
                    <a:pt x="675" y="1497"/>
                  </a:lnTo>
                  <a:lnTo>
                    <a:pt x="664" y="1497"/>
                  </a:lnTo>
                  <a:lnTo>
                    <a:pt x="655" y="1496"/>
                  </a:lnTo>
                  <a:lnTo>
                    <a:pt x="648" y="1496"/>
                  </a:lnTo>
                  <a:lnTo>
                    <a:pt x="645" y="1495"/>
                  </a:lnTo>
                  <a:lnTo>
                    <a:pt x="643" y="1495"/>
                  </a:lnTo>
                  <a:lnTo>
                    <a:pt x="616" y="1497"/>
                  </a:lnTo>
                  <a:lnTo>
                    <a:pt x="588" y="1492"/>
                  </a:lnTo>
                  <a:lnTo>
                    <a:pt x="562" y="1484"/>
                  </a:lnTo>
                  <a:lnTo>
                    <a:pt x="535" y="1470"/>
                  </a:lnTo>
                  <a:lnTo>
                    <a:pt x="508" y="1451"/>
                  </a:lnTo>
                  <a:lnTo>
                    <a:pt x="482" y="1429"/>
                  </a:lnTo>
                  <a:lnTo>
                    <a:pt x="457" y="1403"/>
                  </a:lnTo>
                  <a:lnTo>
                    <a:pt x="431" y="1373"/>
                  </a:lnTo>
                  <a:lnTo>
                    <a:pt x="406" y="1339"/>
                  </a:lnTo>
                  <a:lnTo>
                    <a:pt x="382" y="1303"/>
                  </a:lnTo>
                  <a:lnTo>
                    <a:pt x="358" y="1264"/>
                  </a:lnTo>
                  <a:lnTo>
                    <a:pt x="334" y="1222"/>
                  </a:lnTo>
                  <a:lnTo>
                    <a:pt x="311" y="1178"/>
                  </a:lnTo>
                  <a:lnTo>
                    <a:pt x="288" y="1133"/>
                  </a:lnTo>
                  <a:lnTo>
                    <a:pt x="266" y="1087"/>
                  </a:lnTo>
                  <a:lnTo>
                    <a:pt x="245" y="1039"/>
                  </a:lnTo>
                  <a:lnTo>
                    <a:pt x="224" y="989"/>
                  </a:lnTo>
                  <a:lnTo>
                    <a:pt x="204" y="941"/>
                  </a:lnTo>
                  <a:lnTo>
                    <a:pt x="185" y="890"/>
                  </a:lnTo>
                  <a:lnTo>
                    <a:pt x="166" y="841"/>
                  </a:lnTo>
                  <a:lnTo>
                    <a:pt x="132" y="743"/>
                  </a:lnTo>
                  <a:lnTo>
                    <a:pt x="116" y="695"/>
                  </a:lnTo>
                  <a:lnTo>
                    <a:pt x="100" y="648"/>
                  </a:lnTo>
                  <a:lnTo>
                    <a:pt x="87" y="604"/>
                  </a:lnTo>
                  <a:lnTo>
                    <a:pt x="73" y="560"/>
                  </a:lnTo>
                  <a:lnTo>
                    <a:pt x="61" y="519"/>
                  </a:lnTo>
                  <a:lnTo>
                    <a:pt x="50" y="481"/>
                  </a:lnTo>
                  <a:lnTo>
                    <a:pt x="40" y="445"/>
                  </a:lnTo>
                  <a:lnTo>
                    <a:pt x="30" y="412"/>
                  </a:lnTo>
                  <a:lnTo>
                    <a:pt x="23" y="383"/>
                  </a:lnTo>
                  <a:lnTo>
                    <a:pt x="16" y="358"/>
                  </a:lnTo>
                  <a:lnTo>
                    <a:pt x="10" y="336"/>
                  </a:lnTo>
                  <a:lnTo>
                    <a:pt x="6" y="318"/>
                  </a:lnTo>
                  <a:lnTo>
                    <a:pt x="2" y="305"/>
                  </a:lnTo>
                  <a:lnTo>
                    <a:pt x="1" y="298"/>
                  </a:lnTo>
                  <a:lnTo>
                    <a:pt x="0" y="295"/>
                  </a:lnTo>
                  <a:lnTo>
                    <a:pt x="62" y="306"/>
                  </a:lnTo>
                  <a:lnTo>
                    <a:pt x="124" y="313"/>
                  </a:lnTo>
                  <a:lnTo>
                    <a:pt x="183" y="317"/>
                  </a:lnTo>
                  <a:lnTo>
                    <a:pt x="242" y="317"/>
                  </a:lnTo>
                  <a:lnTo>
                    <a:pt x="300" y="315"/>
                  </a:lnTo>
                  <a:lnTo>
                    <a:pt x="356" y="309"/>
                  </a:lnTo>
                  <a:lnTo>
                    <a:pt x="411" y="300"/>
                  </a:lnTo>
                  <a:lnTo>
                    <a:pt x="464" y="290"/>
                  </a:lnTo>
                  <a:lnTo>
                    <a:pt x="516" y="277"/>
                  </a:lnTo>
                  <a:lnTo>
                    <a:pt x="565" y="263"/>
                  </a:lnTo>
                  <a:lnTo>
                    <a:pt x="613" y="247"/>
                  </a:lnTo>
                  <a:lnTo>
                    <a:pt x="659" y="230"/>
                  </a:lnTo>
                  <a:lnTo>
                    <a:pt x="703" y="212"/>
                  </a:lnTo>
                  <a:lnTo>
                    <a:pt x="744" y="193"/>
                  </a:lnTo>
                  <a:lnTo>
                    <a:pt x="783" y="174"/>
                  </a:lnTo>
                  <a:lnTo>
                    <a:pt x="821" y="155"/>
                  </a:lnTo>
                  <a:lnTo>
                    <a:pt x="855" y="135"/>
                  </a:lnTo>
                  <a:lnTo>
                    <a:pt x="888" y="116"/>
                  </a:lnTo>
                  <a:lnTo>
                    <a:pt x="917" y="98"/>
                  </a:lnTo>
                  <a:lnTo>
                    <a:pt x="944" y="80"/>
                  </a:lnTo>
                  <a:lnTo>
                    <a:pt x="968" y="63"/>
                  </a:lnTo>
                  <a:lnTo>
                    <a:pt x="988" y="48"/>
                  </a:lnTo>
                  <a:lnTo>
                    <a:pt x="1006" y="34"/>
                  </a:lnTo>
                  <a:lnTo>
                    <a:pt x="1022" y="23"/>
                  </a:lnTo>
                  <a:lnTo>
                    <a:pt x="1034" y="13"/>
                  </a:lnTo>
                  <a:lnTo>
                    <a:pt x="1042" y="6"/>
                  </a:lnTo>
                  <a:lnTo>
                    <a:pt x="1047" y="2"/>
                  </a:lnTo>
                  <a:lnTo>
                    <a:pt x="1049" y="0"/>
                  </a:lnTo>
                  <a:close/>
                </a:path>
              </a:pathLst>
            </a:custGeom>
            <a:solidFill>
              <a:schemeClr val="accent3">
                <a:lumMod val="90000"/>
                <a:lumOff val="1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endParaRPr>
            </a:p>
          </p:txBody>
        </p:sp>
        <p:sp>
          <p:nvSpPr>
            <p:cNvPr id="67" name="Oval 66">
              <a:extLst>
                <a:ext uri="{FF2B5EF4-FFF2-40B4-BE49-F238E27FC236}">
                  <a16:creationId xmlns:a16="http://schemas.microsoft.com/office/drawing/2014/main" id="{FCAE10C0-2D53-46BF-8FBD-FC241EFCC353}"/>
                </a:ext>
              </a:extLst>
            </p:cNvPr>
            <p:cNvSpPr/>
            <p:nvPr/>
          </p:nvSpPr>
          <p:spPr>
            <a:xfrm>
              <a:off x="4775473" y="2593448"/>
              <a:ext cx="2279940" cy="2279940"/>
            </a:xfrm>
            <a:prstGeom prst="ellipse">
              <a:avLst/>
            </a:prstGeom>
            <a:gradFill>
              <a:gsLst>
                <a:gs pos="46000">
                  <a:schemeClr val="bg1">
                    <a:lumMod val="95000"/>
                  </a:schemeClr>
                </a:gs>
                <a:gs pos="0">
                  <a:schemeClr val="bg1"/>
                </a:gs>
                <a:gs pos="100000">
                  <a:schemeClr val="bg1">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fr-FR" sz="1799" b="0" i="0" u="none" strike="noStrike" kern="1200" cap="none" spc="0" normalizeH="0" baseline="0" noProof="0">
                <a:ln>
                  <a:noFill/>
                </a:ln>
                <a:solidFill>
                  <a:srgbClr val="FFFFFF"/>
                </a:solidFill>
                <a:effectLst/>
                <a:uLnTx/>
                <a:uFillTx/>
                <a:latin typeface="Ubuntu Medium"/>
                <a:ea typeface="Verdana" panose="020B0604030504040204" pitchFamily="34" charset="0"/>
                <a:cs typeface="+mn-cs"/>
              </a:endParaRPr>
            </a:p>
          </p:txBody>
        </p:sp>
        <p:sp>
          <p:nvSpPr>
            <p:cNvPr id="68" name="Freeform 13">
              <a:extLst>
                <a:ext uri="{FF2B5EF4-FFF2-40B4-BE49-F238E27FC236}">
                  <a16:creationId xmlns:a16="http://schemas.microsoft.com/office/drawing/2014/main" id="{771DB071-2F8F-422E-8974-9CB3D14D00CD}"/>
                </a:ext>
              </a:extLst>
            </p:cNvPr>
            <p:cNvSpPr>
              <a:spLocks/>
            </p:cNvSpPr>
            <p:nvPr/>
          </p:nvSpPr>
          <p:spPr bwMode="auto">
            <a:xfrm>
              <a:off x="3883223" y="3294323"/>
              <a:ext cx="1281052" cy="2279941"/>
            </a:xfrm>
            <a:custGeom>
              <a:avLst/>
              <a:gdLst/>
              <a:ahLst/>
              <a:cxnLst>
                <a:cxn ang="0">
                  <a:pos x="24" y="1"/>
                </a:cxn>
                <a:cxn ang="0">
                  <a:pos x="33" y="17"/>
                </a:cxn>
                <a:cxn ang="0">
                  <a:pos x="52" y="44"/>
                </a:cxn>
                <a:cxn ang="0">
                  <a:pos x="82" y="82"/>
                </a:cxn>
                <a:cxn ang="0">
                  <a:pos x="121" y="127"/>
                </a:cxn>
                <a:cxn ang="0">
                  <a:pos x="173" y="179"/>
                </a:cxn>
                <a:cxn ang="0">
                  <a:pos x="236" y="235"/>
                </a:cxn>
                <a:cxn ang="0">
                  <a:pos x="311" y="292"/>
                </a:cxn>
                <a:cxn ang="0">
                  <a:pos x="399" y="349"/>
                </a:cxn>
                <a:cxn ang="0">
                  <a:pos x="500" y="402"/>
                </a:cxn>
                <a:cxn ang="0">
                  <a:pos x="614" y="450"/>
                </a:cxn>
                <a:cxn ang="0">
                  <a:pos x="743" y="491"/>
                </a:cxn>
                <a:cxn ang="0">
                  <a:pos x="813" y="510"/>
                </a:cxn>
                <a:cxn ang="0">
                  <a:pos x="805" y="527"/>
                </a:cxn>
                <a:cxn ang="0">
                  <a:pos x="791" y="559"/>
                </a:cxn>
                <a:cxn ang="0">
                  <a:pos x="774" y="605"/>
                </a:cxn>
                <a:cxn ang="0">
                  <a:pos x="754" y="663"/>
                </a:cxn>
                <a:cxn ang="0">
                  <a:pos x="733" y="729"/>
                </a:cxn>
                <a:cxn ang="0">
                  <a:pos x="714" y="805"/>
                </a:cxn>
                <a:cxn ang="0">
                  <a:pos x="697" y="886"/>
                </a:cxn>
                <a:cxn ang="0">
                  <a:pos x="686" y="971"/>
                </a:cxn>
                <a:cxn ang="0">
                  <a:pos x="681" y="1060"/>
                </a:cxn>
                <a:cxn ang="0">
                  <a:pos x="684" y="1149"/>
                </a:cxn>
                <a:cxn ang="0">
                  <a:pos x="697" y="1237"/>
                </a:cxn>
                <a:cxn ang="0">
                  <a:pos x="723" y="1322"/>
                </a:cxn>
                <a:cxn ang="0">
                  <a:pos x="761" y="1403"/>
                </a:cxn>
                <a:cxn ang="0">
                  <a:pos x="815" y="1477"/>
                </a:cxn>
                <a:cxn ang="0">
                  <a:pos x="847" y="1511"/>
                </a:cxn>
                <a:cxn ang="0">
                  <a:pos x="837" y="1508"/>
                </a:cxn>
                <a:cxn ang="0">
                  <a:pos x="815" y="1503"/>
                </a:cxn>
                <a:cxn ang="0">
                  <a:pos x="786" y="1495"/>
                </a:cxn>
                <a:cxn ang="0">
                  <a:pos x="749" y="1482"/>
                </a:cxn>
                <a:cxn ang="0">
                  <a:pos x="705" y="1466"/>
                </a:cxn>
                <a:cxn ang="0">
                  <a:pos x="655" y="1444"/>
                </a:cxn>
                <a:cxn ang="0">
                  <a:pos x="602" y="1418"/>
                </a:cxn>
                <a:cxn ang="0">
                  <a:pos x="545" y="1385"/>
                </a:cxn>
                <a:cxn ang="0">
                  <a:pos x="485" y="1347"/>
                </a:cxn>
                <a:cxn ang="0">
                  <a:pos x="426" y="1302"/>
                </a:cxn>
                <a:cxn ang="0">
                  <a:pos x="365" y="1250"/>
                </a:cxn>
                <a:cxn ang="0">
                  <a:pos x="306" y="1191"/>
                </a:cxn>
                <a:cxn ang="0">
                  <a:pos x="249" y="1124"/>
                </a:cxn>
                <a:cxn ang="0">
                  <a:pos x="195" y="1048"/>
                </a:cxn>
                <a:cxn ang="0">
                  <a:pos x="145" y="964"/>
                </a:cxn>
                <a:cxn ang="0">
                  <a:pos x="101" y="870"/>
                </a:cxn>
                <a:cxn ang="0">
                  <a:pos x="64" y="766"/>
                </a:cxn>
                <a:cxn ang="0">
                  <a:pos x="34" y="651"/>
                </a:cxn>
                <a:cxn ang="0">
                  <a:pos x="13" y="527"/>
                </a:cxn>
                <a:cxn ang="0">
                  <a:pos x="2" y="391"/>
                </a:cxn>
                <a:cxn ang="0">
                  <a:pos x="1" y="244"/>
                </a:cxn>
                <a:cxn ang="0">
                  <a:pos x="13" y="84"/>
                </a:cxn>
              </a:cxnLst>
              <a:rect l="0" t="0" r="r" b="b"/>
              <a:pathLst>
                <a:path w="849" h="1511">
                  <a:moveTo>
                    <a:pt x="23" y="0"/>
                  </a:moveTo>
                  <a:lnTo>
                    <a:pt x="24" y="1"/>
                  </a:lnTo>
                  <a:lnTo>
                    <a:pt x="27" y="7"/>
                  </a:lnTo>
                  <a:lnTo>
                    <a:pt x="33" y="17"/>
                  </a:lnTo>
                  <a:lnTo>
                    <a:pt x="42" y="29"/>
                  </a:lnTo>
                  <a:lnTo>
                    <a:pt x="52" y="44"/>
                  </a:lnTo>
                  <a:lnTo>
                    <a:pt x="66" y="61"/>
                  </a:lnTo>
                  <a:lnTo>
                    <a:pt x="82" y="82"/>
                  </a:lnTo>
                  <a:lnTo>
                    <a:pt x="100" y="104"/>
                  </a:lnTo>
                  <a:lnTo>
                    <a:pt x="121" y="127"/>
                  </a:lnTo>
                  <a:lnTo>
                    <a:pt x="146" y="153"/>
                  </a:lnTo>
                  <a:lnTo>
                    <a:pt x="173" y="179"/>
                  </a:lnTo>
                  <a:lnTo>
                    <a:pt x="203" y="207"/>
                  </a:lnTo>
                  <a:lnTo>
                    <a:pt x="236" y="235"/>
                  </a:lnTo>
                  <a:lnTo>
                    <a:pt x="272" y="263"/>
                  </a:lnTo>
                  <a:lnTo>
                    <a:pt x="311" y="292"/>
                  </a:lnTo>
                  <a:lnTo>
                    <a:pt x="354" y="320"/>
                  </a:lnTo>
                  <a:lnTo>
                    <a:pt x="399" y="349"/>
                  </a:lnTo>
                  <a:lnTo>
                    <a:pt x="448" y="376"/>
                  </a:lnTo>
                  <a:lnTo>
                    <a:pt x="500" y="402"/>
                  </a:lnTo>
                  <a:lnTo>
                    <a:pt x="555" y="427"/>
                  </a:lnTo>
                  <a:lnTo>
                    <a:pt x="614" y="450"/>
                  </a:lnTo>
                  <a:lnTo>
                    <a:pt x="678" y="472"/>
                  </a:lnTo>
                  <a:lnTo>
                    <a:pt x="743" y="491"/>
                  </a:lnTo>
                  <a:lnTo>
                    <a:pt x="814" y="508"/>
                  </a:lnTo>
                  <a:lnTo>
                    <a:pt x="813" y="510"/>
                  </a:lnTo>
                  <a:lnTo>
                    <a:pt x="809" y="516"/>
                  </a:lnTo>
                  <a:lnTo>
                    <a:pt x="805" y="527"/>
                  </a:lnTo>
                  <a:lnTo>
                    <a:pt x="799" y="541"/>
                  </a:lnTo>
                  <a:lnTo>
                    <a:pt x="791" y="559"/>
                  </a:lnTo>
                  <a:lnTo>
                    <a:pt x="783" y="580"/>
                  </a:lnTo>
                  <a:lnTo>
                    <a:pt x="774" y="605"/>
                  </a:lnTo>
                  <a:lnTo>
                    <a:pt x="764" y="633"/>
                  </a:lnTo>
                  <a:lnTo>
                    <a:pt x="754" y="663"/>
                  </a:lnTo>
                  <a:lnTo>
                    <a:pt x="743" y="695"/>
                  </a:lnTo>
                  <a:lnTo>
                    <a:pt x="733" y="729"/>
                  </a:lnTo>
                  <a:lnTo>
                    <a:pt x="724" y="766"/>
                  </a:lnTo>
                  <a:lnTo>
                    <a:pt x="714" y="805"/>
                  </a:lnTo>
                  <a:lnTo>
                    <a:pt x="706" y="845"/>
                  </a:lnTo>
                  <a:lnTo>
                    <a:pt x="697" y="886"/>
                  </a:lnTo>
                  <a:lnTo>
                    <a:pt x="691" y="929"/>
                  </a:lnTo>
                  <a:lnTo>
                    <a:pt x="686" y="971"/>
                  </a:lnTo>
                  <a:lnTo>
                    <a:pt x="683" y="1016"/>
                  </a:lnTo>
                  <a:lnTo>
                    <a:pt x="681" y="1060"/>
                  </a:lnTo>
                  <a:lnTo>
                    <a:pt x="681" y="1105"/>
                  </a:lnTo>
                  <a:lnTo>
                    <a:pt x="684" y="1149"/>
                  </a:lnTo>
                  <a:lnTo>
                    <a:pt x="690" y="1194"/>
                  </a:lnTo>
                  <a:lnTo>
                    <a:pt x="697" y="1237"/>
                  </a:lnTo>
                  <a:lnTo>
                    <a:pt x="708" y="1280"/>
                  </a:lnTo>
                  <a:lnTo>
                    <a:pt x="723" y="1322"/>
                  </a:lnTo>
                  <a:lnTo>
                    <a:pt x="740" y="1363"/>
                  </a:lnTo>
                  <a:lnTo>
                    <a:pt x="761" y="1403"/>
                  </a:lnTo>
                  <a:lnTo>
                    <a:pt x="786" y="1441"/>
                  </a:lnTo>
                  <a:lnTo>
                    <a:pt x="815" y="1477"/>
                  </a:lnTo>
                  <a:lnTo>
                    <a:pt x="849" y="1511"/>
                  </a:lnTo>
                  <a:lnTo>
                    <a:pt x="847" y="1511"/>
                  </a:lnTo>
                  <a:lnTo>
                    <a:pt x="843" y="1510"/>
                  </a:lnTo>
                  <a:lnTo>
                    <a:pt x="837" y="1508"/>
                  </a:lnTo>
                  <a:lnTo>
                    <a:pt x="827" y="1506"/>
                  </a:lnTo>
                  <a:lnTo>
                    <a:pt x="815" y="1503"/>
                  </a:lnTo>
                  <a:lnTo>
                    <a:pt x="802" y="1499"/>
                  </a:lnTo>
                  <a:lnTo>
                    <a:pt x="786" y="1495"/>
                  </a:lnTo>
                  <a:lnTo>
                    <a:pt x="768" y="1489"/>
                  </a:lnTo>
                  <a:lnTo>
                    <a:pt x="749" y="1482"/>
                  </a:lnTo>
                  <a:lnTo>
                    <a:pt x="727" y="1474"/>
                  </a:lnTo>
                  <a:lnTo>
                    <a:pt x="705" y="1466"/>
                  </a:lnTo>
                  <a:lnTo>
                    <a:pt x="681" y="1455"/>
                  </a:lnTo>
                  <a:lnTo>
                    <a:pt x="655" y="1444"/>
                  </a:lnTo>
                  <a:lnTo>
                    <a:pt x="629" y="1431"/>
                  </a:lnTo>
                  <a:lnTo>
                    <a:pt x="602" y="1418"/>
                  </a:lnTo>
                  <a:lnTo>
                    <a:pt x="573" y="1402"/>
                  </a:lnTo>
                  <a:lnTo>
                    <a:pt x="545" y="1385"/>
                  </a:lnTo>
                  <a:lnTo>
                    <a:pt x="515" y="1366"/>
                  </a:lnTo>
                  <a:lnTo>
                    <a:pt x="485" y="1347"/>
                  </a:lnTo>
                  <a:lnTo>
                    <a:pt x="455" y="1325"/>
                  </a:lnTo>
                  <a:lnTo>
                    <a:pt x="426" y="1302"/>
                  </a:lnTo>
                  <a:lnTo>
                    <a:pt x="395" y="1277"/>
                  </a:lnTo>
                  <a:lnTo>
                    <a:pt x="365" y="1250"/>
                  </a:lnTo>
                  <a:lnTo>
                    <a:pt x="335" y="1222"/>
                  </a:lnTo>
                  <a:lnTo>
                    <a:pt x="306" y="1191"/>
                  </a:lnTo>
                  <a:lnTo>
                    <a:pt x="277" y="1159"/>
                  </a:lnTo>
                  <a:lnTo>
                    <a:pt x="249" y="1124"/>
                  </a:lnTo>
                  <a:lnTo>
                    <a:pt x="221" y="1087"/>
                  </a:lnTo>
                  <a:lnTo>
                    <a:pt x="195" y="1048"/>
                  </a:lnTo>
                  <a:lnTo>
                    <a:pt x="169" y="1006"/>
                  </a:lnTo>
                  <a:lnTo>
                    <a:pt x="145" y="964"/>
                  </a:lnTo>
                  <a:lnTo>
                    <a:pt x="122" y="917"/>
                  </a:lnTo>
                  <a:lnTo>
                    <a:pt x="101" y="870"/>
                  </a:lnTo>
                  <a:lnTo>
                    <a:pt x="81" y="819"/>
                  </a:lnTo>
                  <a:lnTo>
                    <a:pt x="64" y="766"/>
                  </a:lnTo>
                  <a:lnTo>
                    <a:pt x="48" y="710"/>
                  </a:lnTo>
                  <a:lnTo>
                    <a:pt x="34" y="651"/>
                  </a:lnTo>
                  <a:lnTo>
                    <a:pt x="22" y="591"/>
                  </a:lnTo>
                  <a:lnTo>
                    <a:pt x="13" y="527"/>
                  </a:lnTo>
                  <a:lnTo>
                    <a:pt x="6" y="461"/>
                  </a:lnTo>
                  <a:lnTo>
                    <a:pt x="2" y="391"/>
                  </a:lnTo>
                  <a:lnTo>
                    <a:pt x="0" y="319"/>
                  </a:lnTo>
                  <a:lnTo>
                    <a:pt x="1" y="244"/>
                  </a:lnTo>
                  <a:lnTo>
                    <a:pt x="5" y="166"/>
                  </a:lnTo>
                  <a:lnTo>
                    <a:pt x="13" y="84"/>
                  </a:lnTo>
                  <a:lnTo>
                    <a:pt x="23" y="0"/>
                  </a:lnTo>
                  <a:close/>
                </a:path>
              </a:pathLst>
            </a:custGeom>
            <a:solidFill>
              <a:schemeClr val="accent3">
                <a:lumMod val="50000"/>
                <a:lumOff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endParaRPr>
            </a:p>
          </p:txBody>
        </p:sp>
        <p:sp>
          <p:nvSpPr>
            <p:cNvPr id="69" name="Freeform 8">
              <a:extLst>
                <a:ext uri="{FF2B5EF4-FFF2-40B4-BE49-F238E27FC236}">
                  <a16:creationId xmlns:a16="http://schemas.microsoft.com/office/drawing/2014/main" id="{F2425851-EE48-4378-A9B8-5958607A6927}"/>
                </a:ext>
              </a:extLst>
            </p:cNvPr>
            <p:cNvSpPr>
              <a:spLocks/>
            </p:cNvSpPr>
            <p:nvPr/>
          </p:nvSpPr>
          <p:spPr bwMode="auto">
            <a:xfrm>
              <a:off x="3964704" y="1545513"/>
              <a:ext cx="2482132" cy="1492297"/>
            </a:xfrm>
            <a:custGeom>
              <a:avLst/>
              <a:gdLst/>
              <a:ahLst/>
              <a:cxnLst>
                <a:cxn ang="0">
                  <a:pos x="1413" y="2"/>
                </a:cxn>
                <a:cxn ang="0">
                  <a:pos x="1498" y="10"/>
                </a:cxn>
                <a:cxn ang="0">
                  <a:pos x="1565" y="25"/>
                </a:cxn>
                <a:cxn ang="0">
                  <a:pos x="1613" y="43"/>
                </a:cxn>
                <a:cxn ang="0">
                  <a:pos x="1640" y="62"/>
                </a:cxn>
                <a:cxn ang="0">
                  <a:pos x="1644" y="73"/>
                </a:cxn>
                <a:cxn ang="0">
                  <a:pos x="1635" y="71"/>
                </a:cxn>
                <a:cxn ang="0">
                  <a:pos x="1593" y="70"/>
                </a:cxn>
                <a:cxn ang="0">
                  <a:pos x="1561" y="74"/>
                </a:cxn>
                <a:cxn ang="0">
                  <a:pos x="1523" y="81"/>
                </a:cxn>
                <a:cxn ang="0">
                  <a:pos x="1482" y="95"/>
                </a:cxn>
                <a:cxn ang="0">
                  <a:pos x="1436" y="115"/>
                </a:cxn>
                <a:cxn ang="0">
                  <a:pos x="1388" y="145"/>
                </a:cxn>
                <a:cxn ang="0">
                  <a:pos x="1336" y="185"/>
                </a:cxn>
                <a:cxn ang="0">
                  <a:pos x="1283" y="236"/>
                </a:cxn>
                <a:cxn ang="0">
                  <a:pos x="1230" y="300"/>
                </a:cxn>
                <a:cxn ang="0">
                  <a:pos x="1178" y="379"/>
                </a:cxn>
                <a:cxn ang="0">
                  <a:pos x="1127" y="473"/>
                </a:cxn>
                <a:cxn ang="0">
                  <a:pos x="1077" y="585"/>
                </a:cxn>
                <a:cxn ang="0">
                  <a:pos x="1031" y="715"/>
                </a:cxn>
                <a:cxn ang="0">
                  <a:pos x="989" y="865"/>
                </a:cxn>
                <a:cxn ang="0">
                  <a:pos x="980" y="862"/>
                </a:cxn>
                <a:cxn ang="0">
                  <a:pos x="954" y="854"/>
                </a:cxn>
                <a:cxn ang="0">
                  <a:pos x="914" y="843"/>
                </a:cxn>
                <a:cxn ang="0">
                  <a:pos x="861" y="830"/>
                </a:cxn>
                <a:cxn ang="0">
                  <a:pos x="798" y="815"/>
                </a:cxn>
                <a:cxn ang="0">
                  <a:pos x="726" y="802"/>
                </a:cxn>
                <a:cxn ang="0">
                  <a:pos x="648" y="792"/>
                </a:cxn>
                <a:cxn ang="0">
                  <a:pos x="563" y="786"/>
                </a:cxn>
                <a:cxn ang="0">
                  <a:pos x="477" y="786"/>
                </a:cxn>
                <a:cxn ang="0">
                  <a:pos x="389" y="793"/>
                </a:cxn>
                <a:cxn ang="0">
                  <a:pos x="301" y="808"/>
                </a:cxn>
                <a:cxn ang="0">
                  <a:pos x="217" y="835"/>
                </a:cxn>
                <a:cxn ang="0">
                  <a:pos x="137" y="872"/>
                </a:cxn>
                <a:cxn ang="0">
                  <a:pos x="64" y="924"/>
                </a:cxn>
                <a:cxn ang="0">
                  <a:pos x="0" y="989"/>
                </a:cxn>
                <a:cxn ang="0">
                  <a:pos x="2" y="979"/>
                </a:cxn>
                <a:cxn ang="0">
                  <a:pos x="11" y="951"/>
                </a:cxn>
                <a:cxn ang="0">
                  <a:pos x="25" y="907"/>
                </a:cxn>
                <a:cxn ang="0">
                  <a:pos x="49" y="849"/>
                </a:cxn>
                <a:cxn ang="0">
                  <a:pos x="81" y="781"/>
                </a:cxn>
                <a:cxn ang="0">
                  <a:pos x="123" y="704"/>
                </a:cxn>
                <a:cxn ang="0">
                  <a:pos x="177" y="620"/>
                </a:cxn>
                <a:cxn ang="0">
                  <a:pos x="243" y="533"/>
                </a:cxn>
                <a:cxn ang="0">
                  <a:pos x="321" y="445"/>
                </a:cxn>
                <a:cxn ang="0">
                  <a:pos x="415" y="357"/>
                </a:cxn>
                <a:cxn ang="0">
                  <a:pos x="525" y="274"/>
                </a:cxn>
                <a:cxn ang="0">
                  <a:pos x="650" y="196"/>
                </a:cxn>
                <a:cxn ang="0">
                  <a:pos x="798" y="123"/>
                </a:cxn>
                <a:cxn ang="0">
                  <a:pos x="940" y="70"/>
                </a:cxn>
                <a:cxn ang="0">
                  <a:pos x="1075" y="33"/>
                </a:cxn>
                <a:cxn ang="0">
                  <a:pos x="1200" y="11"/>
                </a:cxn>
                <a:cxn ang="0">
                  <a:pos x="1313" y="1"/>
                </a:cxn>
              </a:cxnLst>
              <a:rect l="0" t="0" r="r" b="b"/>
              <a:pathLst>
                <a:path w="1645" h="989">
                  <a:moveTo>
                    <a:pt x="1365" y="0"/>
                  </a:moveTo>
                  <a:lnTo>
                    <a:pt x="1413" y="2"/>
                  </a:lnTo>
                  <a:lnTo>
                    <a:pt x="1458" y="5"/>
                  </a:lnTo>
                  <a:lnTo>
                    <a:pt x="1498" y="10"/>
                  </a:lnTo>
                  <a:lnTo>
                    <a:pt x="1534" y="16"/>
                  </a:lnTo>
                  <a:lnTo>
                    <a:pt x="1565" y="25"/>
                  </a:lnTo>
                  <a:lnTo>
                    <a:pt x="1592" y="33"/>
                  </a:lnTo>
                  <a:lnTo>
                    <a:pt x="1613" y="43"/>
                  </a:lnTo>
                  <a:lnTo>
                    <a:pt x="1629" y="53"/>
                  </a:lnTo>
                  <a:lnTo>
                    <a:pt x="1640" y="62"/>
                  </a:lnTo>
                  <a:lnTo>
                    <a:pt x="1645" y="73"/>
                  </a:lnTo>
                  <a:lnTo>
                    <a:pt x="1644" y="73"/>
                  </a:lnTo>
                  <a:lnTo>
                    <a:pt x="1641" y="72"/>
                  </a:lnTo>
                  <a:lnTo>
                    <a:pt x="1635" y="71"/>
                  </a:lnTo>
                  <a:lnTo>
                    <a:pt x="1627" y="70"/>
                  </a:lnTo>
                  <a:lnTo>
                    <a:pt x="1593" y="70"/>
                  </a:lnTo>
                  <a:lnTo>
                    <a:pt x="1577" y="72"/>
                  </a:lnTo>
                  <a:lnTo>
                    <a:pt x="1561" y="74"/>
                  </a:lnTo>
                  <a:lnTo>
                    <a:pt x="1543" y="77"/>
                  </a:lnTo>
                  <a:lnTo>
                    <a:pt x="1523" y="81"/>
                  </a:lnTo>
                  <a:lnTo>
                    <a:pt x="1504" y="87"/>
                  </a:lnTo>
                  <a:lnTo>
                    <a:pt x="1482" y="95"/>
                  </a:lnTo>
                  <a:lnTo>
                    <a:pt x="1459" y="104"/>
                  </a:lnTo>
                  <a:lnTo>
                    <a:pt x="1436" y="115"/>
                  </a:lnTo>
                  <a:lnTo>
                    <a:pt x="1412" y="129"/>
                  </a:lnTo>
                  <a:lnTo>
                    <a:pt x="1388" y="145"/>
                  </a:lnTo>
                  <a:lnTo>
                    <a:pt x="1362" y="163"/>
                  </a:lnTo>
                  <a:lnTo>
                    <a:pt x="1336" y="185"/>
                  </a:lnTo>
                  <a:lnTo>
                    <a:pt x="1310" y="209"/>
                  </a:lnTo>
                  <a:lnTo>
                    <a:pt x="1283" y="236"/>
                  </a:lnTo>
                  <a:lnTo>
                    <a:pt x="1257" y="266"/>
                  </a:lnTo>
                  <a:lnTo>
                    <a:pt x="1230" y="300"/>
                  </a:lnTo>
                  <a:lnTo>
                    <a:pt x="1204" y="337"/>
                  </a:lnTo>
                  <a:lnTo>
                    <a:pt x="1178" y="379"/>
                  </a:lnTo>
                  <a:lnTo>
                    <a:pt x="1152" y="423"/>
                  </a:lnTo>
                  <a:lnTo>
                    <a:pt x="1127" y="473"/>
                  </a:lnTo>
                  <a:lnTo>
                    <a:pt x="1101" y="527"/>
                  </a:lnTo>
                  <a:lnTo>
                    <a:pt x="1077" y="585"/>
                  </a:lnTo>
                  <a:lnTo>
                    <a:pt x="1053" y="647"/>
                  </a:lnTo>
                  <a:lnTo>
                    <a:pt x="1031" y="715"/>
                  </a:lnTo>
                  <a:lnTo>
                    <a:pt x="1009" y="788"/>
                  </a:lnTo>
                  <a:lnTo>
                    <a:pt x="989" y="865"/>
                  </a:lnTo>
                  <a:lnTo>
                    <a:pt x="986" y="865"/>
                  </a:lnTo>
                  <a:lnTo>
                    <a:pt x="980" y="862"/>
                  </a:lnTo>
                  <a:lnTo>
                    <a:pt x="969" y="859"/>
                  </a:lnTo>
                  <a:lnTo>
                    <a:pt x="954" y="854"/>
                  </a:lnTo>
                  <a:lnTo>
                    <a:pt x="936" y="849"/>
                  </a:lnTo>
                  <a:lnTo>
                    <a:pt x="914" y="843"/>
                  </a:lnTo>
                  <a:lnTo>
                    <a:pt x="889" y="836"/>
                  </a:lnTo>
                  <a:lnTo>
                    <a:pt x="861" y="830"/>
                  </a:lnTo>
                  <a:lnTo>
                    <a:pt x="831" y="822"/>
                  </a:lnTo>
                  <a:lnTo>
                    <a:pt x="798" y="815"/>
                  </a:lnTo>
                  <a:lnTo>
                    <a:pt x="763" y="809"/>
                  </a:lnTo>
                  <a:lnTo>
                    <a:pt x="726" y="802"/>
                  </a:lnTo>
                  <a:lnTo>
                    <a:pt x="688" y="797"/>
                  </a:lnTo>
                  <a:lnTo>
                    <a:pt x="648" y="792"/>
                  </a:lnTo>
                  <a:lnTo>
                    <a:pt x="606" y="788"/>
                  </a:lnTo>
                  <a:lnTo>
                    <a:pt x="563" y="786"/>
                  </a:lnTo>
                  <a:lnTo>
                    <a:pt x="520" y="785"/>
                  </a:lnTo>
                  <a:lnTo>
                    <a:pt x="477" y="786"/>
                  </a:lnTo>
                  <a:lnTo>
                    <a:pt x="432" y="788"/>
                  </a:lnTo>
                  <a:lnTo>
                    <a:pt x="389" y="793"/>
                  </a:lnTo>
                  <a:lnTo>
                    <a:pt x="344" y="800"/>
                  </a:lnTo>
                  <a:lnTo>
                    <a:pt x="301" y="808"/>
                  </a:lnTo>
                  <a:lnTo>
                    <a:pt x="259" y="820"/>
                  </a:lnTo>
                  <a:lnTo>
                    <a:pt x="217" y="835"/>
                  </a:lnTo>
                  <a:lnTo>
                    <a:pt x="177" y="852"/>
                  </a:lnTo>
                  <a:lnTo>
                    <a:pt x="137" y="872"/>
                  </a:lnTo>
                  <a:lnTo>
                    <a:pt x="100" y="896"/>
                  </a:lnTo>
                  <a:lnTo>
                    <a:pt x="64" y="924"/>
                  </a:lnTo>
                  <a:lnTo>
                    <a:pt x="31" y="954"/>
                  </a:lnTo>
                  <a:lnTo>
                    <a:pt x="0" y="989"/>
                  </a:lnTo>
                  <a:lnTo>
                    <a:pt x="1" y="987"/>
                  </a:lnTo>
                  <a:lnTo>
                    <a:pt x="2" y="979"/>
                  </a:lnTo>
                  <a:lnTo>
                    <a:pt x="6" y="967"/>
                  </a:lnTo>
                  <a:lnTo>
                    <a:pt x="11" y="951"/>
                  </a:lnTo>
                  <a:lnTo>
                    <a:pt x="17" y="931"/>
                  </a:lnTo>
                  <a:lnTo>
                    <a:pt x="25" y="907"/>
                  </a:lnTo>
                  <a:lnTo>
                    <a:pt x="37" y="880"/>
                  </a:lnTo>
                  <a:lnTo>
                    <a:pt x="49" y="849"/>
                  </a:lnTo>
                  <a:lnTo>
                    <a:pt x="64" y="817"/>
                  </a:lnTo>
                  <a:lnTo>
                    <a:pt x="81" y="781"/>
                  </a:lnTo>
                  <a:lnTo>
                    <a:pt x="101" y="743"/>
                  </a:lnTo>
                  <a:lnTo>
                    <a:pt x="123" y="704"/>
                  </a:lnTo>
                  <a:lnTo>
                    <a:pt x="149" y="663"/>
                  </a:lnTo>
                  <a:lnTo>
                    <a:pt x="177" y="620"/>
                  </a:lnTo>
                  <a:lnTo>
                    <a:pt x="207" y="577"/>
                  </a:lnTo>
                  <a:lnTo>
                    <a:pt x="243" y="533"/>
                  </a:lnTo>
                  <a:lnTo>
                    <a:pt x="280" y="489"/>
                  </a:lnTo>
                  <a:lnTo>
                    <a:pt x="321" y="445"/>
                  </a:lnTo>
                  <a:lnTo>
                    <a:pt x="366" y="401"/>
                  </a:lnTo>
                  <a:lnTo>
                    <a:pt x="415" y="357"/>
                  </a:lnTo>
                  <a:lnTo>
                    <a:pt x="467" y="315"/>
                  </a:lnTo>
                  <a:lnTo>
                    <a:pt x="525" y="274"/>
                  </a:lnTo>
                  <a:lnTo>
                    <a:pt x="585" y="233"/>
                  </a:lnTo>
                  <a:lnTo>
                    <a:pt x="650" y="196"/>
                  </a:lnTo>
                  <a:lnTo>
                    <a:pt x="724" y="157"/>
                  </a:lnTo>
                  <a:lnTo>
                    <a:pt x="798" y="123"/>
                  </a:lnTo>
                  <a:lnTo>
                    <a:pt x="870" y="94"/>
                  </a:lnTo>
                  <a:lnTo>
                    <a:pt x="940" y="70"/>
                  </a:lnTo>
                  <a:lnTo>
                    <a:pt x="1008" y="50"/>
                  </a:lnTo>
                  <a:lnTo>
                    <a:pt x="1075" y="33"/>
                  </a:lnTo>
                  <a:lnTo>
                    <a:pt x="1138" y="21"/>
                  </a:lnTo>
                  <a:lnTo>
                    <a:pt x="1200" y="11"/>
                  </a:lnTo>
                  <a:lnTo>
                    <a:pt x="1258" y="4"/>
                  </a:lnTo>
                  <a:lnTo>
                    <a:pt x="1313" y="1"/>
                  </a:lnTo>
                  <a:lnTo>
                    <a:pt x="1365" y="0"/>
                  </a:lnTo>
                  <a:close/>
                </a:path>
              </a:pathLst>
            </a:custGeom>
            <a:solidFill>
              <a:schemeClr val="accent1"/>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endParaRPr>
            </a:p>
          </p:txBody>
        </p:sp>
        <p:sp>
          <p:nvSpPr>
            <p:cNvPr id="70" name="Freeform 10">
              <a:extLst>
                <a:ext uri="{FF2B5EF4-FFF2-40B4-BE49-F238E27FC236}">
                  <a16:creationId xmlns:a16="http://schemas.microsoft.com/office/drawing/2014/main" id="{9FF46DB2-F4DB-47BD-9E0D-070F9C5D9B02}"/>
                </a:ext>
              </a:extLst>
            </p:cNvPr>
            <p:cNvSpPr>
              <a:spLocks/>
            </p:cNvSpPr>
            <p:nvPr/>
          </p:nvSpPr>
          <p:spPr bwMode="auto">
            <a:xfrm>
              <a:off x="6677696" y="1773356"/>
              <a:ext cx="1406290" cy="2109436"/>
            </a:xfrm>
            <a:custGeom>
              <a:avLst/>
              <a:gdLst/>
              <a:ahLst/>
              <a:cxnLst>
                <a:cxn ang="0">
                  <a:pos x="120" y="2"/>
                </a:cxn>
                <a:cxn ang="0">
                  <a:pos x="188" y="15"/>
                </a:cxn>
                <a:cxn ang="0">
                  <a:pos x="260" y="41"/>
                </a:cxn>
                <a:cxn ang="0">
                  <a:pos x="336" y="80"/>
                </a:cxn>
                <a:cxn ang="0">
                  <a:pos x="417" y="135"/>
                </a:cxn>
                <a:cxn ang="0">
                  <a:pos x="501" y="209"/>
                </a:cxn>
                <a:cxn ang="0">
                  <a:pos x="589" y="301"/>
                </a:cxn>
                <a:cxn ang="0">
                  <a:pos x="680" y="414"/>
                </a:cxn>
                <a:cxn ang="0">
                  <a:pos x="762" y="533"/>
                </a:cxn>
                <a:cxn ang="0">
                  <a:pos x="821" y="642"/>
                </a:cxn>
                <a:cxn ang="0">
                  <a:pos x="865" y="750"/>
                </a:cxn>
                <a:cxn ang="0">
                  <a:pos x="896" y="856"/>
                </a:cxn>
                <a:cxn ang="0">
                  <a:pos x="917" y="958"/>
                </a:cxn>
                <a:cxn ang="0">
                  <a:pos x="928" y="1055"/>
                </a:cxn>
                <a:cxn ang="0">
                  <a:pos x="932" y="1142"/>
                </a:cxn>
                <a:cxn ang="0">
                  <a:pos x="931" y="1221"/>
                </a:cxn>
                <a:cxn ang="0">
                  <a:pos x="926" y="1287"/>
                </a:cxn>
                <a:cxn ang="0">
                  <a:pos x="920" y="1339"/>
                </a:cxn>
                <a:cxn ang="0">
                  <a:pos x="914" y="1376"/>
                </a:cxn>
                <a:cxn ang="0">
                  <a:pos x="911" y="1395"/>
                </a:cxn>
                <a:cxn ang="0">
                  <a:pos x="865" y="1346"/>
                </a:cxn>
                <a:cxn ang="0">
                  <a:pos x="770" y="1253"/>
                </a:cxn>
                <a:cxn ang="0">
                  <a:pos x="671" y="1173"/>
                </a:cxn>
                <a:cxn ang="0">
                  <a:pos x="571" y="1105"/>
                </a:cxn>
                <a:cxn ang="0">
                  <a:pos x="473" y="1050"/>
                </a:cxn>
                <a:cxn ang="0">
                  <a:pos x="380" y="1004"/>
                </a:cxn>
                <a:cxn ang="0">
                  <a:pos x="293" y="968"/>
                </a:cxn>
                <a:cxn ang="0">
                  <a:pos x="216" y="941"/>
                </a:cxn>
                <a:cxn ang="0">
                  <a:pos x="152" y="921"/>
                </a:cxn>
                <a:cxn ang="0">
                  <a:pos x="102" y="909"/>
                </a:cxn>
                <a:cxn ang="0">
                  <a:pos x="71" y="901"/>
                </a:cxn>
                <a:cxn ang="0">
                  <a:pos x="60" y="899"/>
                </a:cxn>
                <a:cxn ang="0">
                  <a:pos x="91" y="826"/>
                </a:cxn>
                <a:cxn ang="0">
                  <a:pos x="114" y="770"/>
                </a:cxn>
                <a:cxn ang="0">
                  <a:pos x="137" y="706"/>
                </a:cxn>
                <a:cxn ang="0">
                  <a:pos x="158" y="631"/>
                </a:cxn>
                <a:cxn ang="0">
                  <a:pos x="178" y="544"/>
                </a:cxn>
                <a:cxn ang="0">
                  <a:pos x="194" y="442"/>
                </a:cxn>
                <a:cxn ang="0">
                  <a:pos x="205" y="321"/>
                </a:cxn>
                <a:cxn ang="0">
                  <a:pos x="206" y="243"/>
                </a:cxn>
                <a:cxn ang="0">
                  <a:pos x="196" y="180"/>
                </a:cxn>
                <a:cxn ang="0">
                  <a:pos x="180" y="129"/>
                </a:cxn>
                <a:cxn ang="0">
                  <a:pos x="158" y="89"/>
                </a:cxn>
                <a:cxn ang="0">
                  <a:pos x="132" y="59"/>
                </a:cxn>
                <a:cxn ang="0">
                  <a:pos x="104" y="38"/>
                </a:cxn>
                <a:cxn ang="0">
                  <a:pos x="76" y="23"/>
                </a:cxn>
                <a:cxn ang="0">
                  <a:pos x="49" y="15"/>
                </a:cxn>
                <a:cxn ang="0">
                  <a:pos x="27" y="11"/>
                </a:cxn>
                <a:cxn ang="0">
                  <a:pos x="10" y="9"/>
                </a:cxn>
                <a:cxn ang="0">
                  <a:pos x="28" y="4"/>
                </a:cxn>
                <a:cxn ang="0">
                  <a:pos x="88" y="0"/>
                </a:cxn>
              </a:cxnLst>
              <a:rect l="0" t="0" r="r" b="b"/>
              <a:pathLst>
                <a:path w="932" h="1398">
                  <a:moveTo>
                    <a:pt x="88" y="0"/>
                  </a:moveTo>
                  <a:lnTo>
                    <a:pt x="120" y="2"/>
                  </a:lnTo>
                  <a:lnTo>
                    <a:pt x="153" y="7"/>
                  </a:lnTo>
                  <a:lnTo>
                    <a:pt x="188" y="15"/>
                  </a:lnTo>
                  <a:lnTo>
                    <a:pt x="223" y="26"/>
                  </a:lnTo>
                  <a:lnTo>
                    <a:pt x="260" y="41"/>
                  </a:lnTo>
                  <a:lnTo>
                    <a:pt x="297" y="59"/>
                  </a:lnTo>
                  <a:lnTo>
                    <a:pt x="336" y="80"/>
                  </a:lnTo>
                  <a:lnTo>
                    <a:pt x="376" y="106"/>
                  </a:lnTo>
                  <a:lnTo>
                    <a:pt x="417" y="135"/>
                  </a:lnTo>
                  <a:lnTo>
                    <a:pt x="459" y="170"/>
                  </a:lnTo>
                  <a:lnTo>
                    <a:pt x="501" y="209"/>
                  </a:lnTo>
                  <a:lnTo>
                    <a:pt x="545" y="253"/>
                  </a:lnTo>
                  <a:lnTo>
                    <a:pt x="589" y="301"/>
                  </a:lnTo>
                  <a:lnTo>
                    <a:pt x="635" y="355"/>
                  </a:lnTo>
                  <a:lnTo>
                    <a:pt x="680" y="414"/>
                  </a:lnTo>
                  <a:lnTo>
                    <a:pt x="727" y="479"/>
                  </a:lnTo>
                  <a:lnTo>
                    <a:pt x="762" y="533"/>
                  </a:lnTo>
                  <a:lnTo>
                    <a:pt x="794" y="588"/>
                  </a:lnTo>
                  <a:lnTo>
                    <a:pt x="821" y="642"/>
                  </a:lnTo>
                  <a:lnTo>
                    <a:pt x="844" y="696"/>
                  </a:lnTo>
                  <a:lnTo>
                    <a:pt x="865" y="750"/>
                  </a:lnTo>
                  <a:lnTo>
                    <a:pt x="882" y="804"/>
                  </a:lnTo>
                  <a:lnTo>
                    <a:pt x="896" y="856"/>
                  </a:lnTo>
                  <a:lnTo>
                    <a:pt x="907" y="909"/>
                  </a:lnTo>
                  <a:lnTo>
                    <a:pt x="917" y="958"/>
                  </a:lnTo>
                  <a:lnTo>
                    <a:pt x="923" y="1008"/>
                  </a:lnTo>
                  <a:lnTo>
                    <a:pt x="928" y="1055"/>
                  </a:lnTo>
                  <a:lnTo>
                    <a:pt x="930" y="1099"/>
                  </a:lnTo>
                  <a:lnTo>
                    <a:pt x="932" y="1142"/>
                  </a:lnTo>
                  <a:lnTo>
                    <a:pt x="932" y="1183"/>
                  </a:lnTo>
                  <a:lnTo>
                    <a:pt x="931" y="1221"/>
                  </a:lnTo>
                  <a:lnTo>
                    <a:pt x="929" y="1255"/>
                  </a:lnTo>
                  <a:lnTo>
                    <a:pt x="926" y="1287"/>
                  </a:lnTo>
                  <a:lnTo>
                    <a:pt x="924" y="1315"/>
                  </a:lnTo>
                  <a:lnTo>
                    <a:pt x="920" y="1339"/>
                  </a:lnTo>
                  <a:lnTo>
                    <a:pt x="917" y="1359"/>
                  </a:lnTo>
                  <a:lnTo>
                    <a:pt x="914" y="1376"/>
                  </a:lnTo>
                  <a:lnTo>
                    <a:pt x="912" y="1387"/>
                  </a:lnTo>
                  <a:lnTo>
                    <a:pt x="911" y="1395"/>
                  </a:lnTo>
                  <a:lnTo>
                    <a:pt x="910" y="1398"/>
                  </a:lnTo>
                  <a:lnTo>
                    <a:pt x="865" y="1346"/>
                  </a:lnTo>
                  <a:lnTo>
                    <a:pt x="818" y="1298"/>
                  </a:lnTo>
                  <a:lnTo>
                    <a:pt x="770" y="1253"/>
                  </a:lnTo>
                  <a:lnTo>
                    <a:pt x="721" y="1211"/>
                  </a:lnTo>
                  <a:lnTo>
                    <a:pt x="671" y="1173"/>
                  </a:lnTo>
                  <a:lnTo>
                    <a:pt x="621" y="1138"/>
                  </a:lnTo>
                  <a:lnTo>
                    <a:pt x="571" y="1105"/>
                  </a:lnTo>
                  <a:lnTo>
                    <a:pt x="522" y="1076"/>
                  </a:lnTo>
                  <a:lnTo>
                    <a:pt x="473" y="1050"/>
                  </a:lnTo>
                  <a:lnTo>
                    <a:pt x="426" y="1026"/>
                  </a:lnTo>
                  <a:lnTo>
                    <a:pt x="380" y="1004"/>
                  </a:lnTo>
                  <a:lnTo>
                    <a:pt x="336" y="985"/>
                  </a:lnTo>
                  <a:lnTo>
                    <a:pt x="293" y="968"/>
                  </a:lnTo>
                  <a:lnTo>
                    <a:pt x="254" y="953"/>
                  </a:lnTo>
                  <a:lnTo>
                    <a:pt x="216" y="941"/>
                  </a:lnTo>
                  <a:lnTo>
                    <a:pt x="183" y="930"/>
                  </a:lnTo>
                  <a:lnTo>
                    <a:pt x="152" y="921"/>
                  </a:lnTo>
                  <a:lnTo>
                    <a:pt x="125" y="914"/>
                  </a:lnTo>
                  <a:lnTo>
                    <a:pt x="102" y="909"/>
                  </a:lnTo>
                  <a:lnTo>
                    <a:pt x="84" y="904"/>
                  </a:lnTo>
                  <a:lnTo>
                    <a:pt x="71" y="901"/>
                  </a:lnTo>
                  <a:lnTo>
                    <a:pt x="62" y="900"/>
                  </a:lnTo>
                  <a:lnTo>
                    <a:pt x="60" y="899"/>
                  </a:lnTo>
                  <a:lnTo>
                    <a:pt x="80" y="851"/>
                  </a:lnTo>
                  <a:lnTo>
                    <a:pt x="91" y="826"/>
                  </a:lnTo>
                  <a:lnTo>
                    <a:pt x="102" y="799"/>
                  </a:lnTo>
                  <a:lnTo>
                    <a:pt x="114" y="770"/>
                  </a:lnTo>
                  <a:lnTo>
                    <a:pt x="125" y="739"/>
                  </a:lnTo>
                  <a:lnTo>
                    <a:pt x="137" y="706"/>
                  </a:lnTo>
                  <a:lnTo>
                    <a:pt x="148" y="671"/>
                  </a:lnTo>
                  <a:lnTo>
                    <a:pt x="158" y="631"/>
                  </a:lnTo>
                  <a:lnTo>
                    <a:pt x="168" y="590"/>
                  </a:lnTo>
                  <a:lnTo>
                    <a:pt x="178" y="544"/>
                  </a:lnTo>
                  <a:lnTo>
                    <a:pt x="186" y="496"/>
                  </a:lnTo>
                  <a:lnTo>
                    <a:pt x="194" y="442"/>
                  </a:lnTo>
                  <a:lnTo>
                    <a:pt x="200" y="383"/>
                  </a:lnTo>
                  <a:lnTo>
                    <a:pt x="205" y="321"/>
                  </a:lnTo>
                  <a:lnTo>
                    <a:pt x="207" y="281"/>
                  </a:lnTo>
                  <a:lnTo>
                    <a:pt x="206" y="243"/>
                  </a:lnTo>
                  <a:lnTo>
                    <a:pt x="202" y="210"/>
                  </a:lnTo>
                  <a:lnTo>
                    <a:pt x="196" y="180"/>
                  </a:lnTo>
                  <a:lnTo>
                    <a:pt x="190" y="153"/>
                  </a:lnTo>
                  <a:lnTo>
                    <a:pt x="180" y="129"/>
                  </a:lnTo>
                  <a:lnTo>
                    <a:pt x="170" y="108"/>
                  </a:lnTo>
                  <a:lnTo>
                    <a:pt x="158" y="89"/>
                  </a:lnTo>
                  <a:lnTo>
                    <a:pt x="145" y="73"/>
                  </a:lnTo>
                  <a:lnTo>
                    <a:pt x="132" y="59"/>
                  </a:lnTo>
                  <a:lnTo>
                    <a:pt x="118" y="48"/>
                  </a:lnTo>
                  <a:lnTo>
                    <a:pt x="104" y="38"/>
                  </a:lnTo>
                  <a:lnTo>
                    <a:pt x="90" y="30"/>
                  </a:lnTo>
                  <a:lnTo>
                    <a:pt x="76" y="23"/>
                  </a:lnTo>
                  <a:lnTo>
                    <a:pt x="62" y="19"/>
                  </a:lnTo>
                  <a:lnTo>
                    <a:pt x="49" y="15"/>
                  </a:lnTo>
                  <a:lnTo>
                    <a:pt x="38" y="12"/>
                  </a:lnTo>
                  <a:lnTo>
                    <a:pt x="27" y="11"/>
                  </a:lnTo>
                  <a:lnTo>
                    <a:pt x="18" y="10"/>
                  </a:lnTo>
                  <a:lnTo>
                    <a:pt x="10" y="9"/>
                  </a:lnTo>
                  <a:lnTo>
                    <a:pt x="0" y="9"/>
                  </a:lnTo>
                  <a:lnTo>
                    <a:pt x="28" y="4"/>
                  </a:lnTo>
                  <a:lnTo>
                    <a:pt x="57" y="1"/>
                  </a:lnTo>
                  <a:lnTo>
                    <a:pt x="88" y="0"/>
                  </a:lnTo>
                  <a:close/>
                </a:path>
              </a:pathLst>
            </a:custGeom>
            <a:solidFill>
              <a:schemeClr val="accent4"/>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endParaRPr>
            </a:p>
          </p:txBody>
        </p:sp>
        <p:sp>
          <p:nvSpPr>
            <p:cNvPr id="71" name="Freeform 11">
              <a:extLst>
                <a:ext uri="{FF2B5EF4-FFF2-40B4-BE49-F238E27FC236}">
                  <a16:creationId xmlns:a16="http://schemas.microsoft.com/office/drawing/2014/main" id="{4B3B0E47-38FA-4347-AA82-0E0420CB6C11}"/>
                </a:ext>
              </a:extLst>
            </p:cNvPr>
            <p:cNvSpPr>
              <a:spLocks/>
            </p:cNvSpPr>
            <p:nvPr/>
          </p:nvSpPr>
          <p:spPr bwMode="auto">
            <a:xfrm>
              <a:off x="5604498" y="3984073"/>
              <a:ext cx="2391599" cy="1715614"/>
            </a:xfrm>
            <a:custGeom>
              <a:avLst/>
              <a:gdLst/>
              <a:ahLst/>
              <a:cxnLst>
                <a:cxn ang="0">
                  <a:pos x="1566" y="1"/>
                </a:cxn>
                <a:cxn ang="0">
                  <a:pos x="1570" y="10"/>
                </a:cxn>
                <a:cxn ang="0">
                  <a:pos x="1578" y="41"/>
                </a:cxn>
                <a:cxn ang="0">
                  <a:pos x="1583" y="73"/>
                </a:cxn>
                <a:cxn ang="0">
                  <a:pos x="1585" y="115"/>
                </a:cxn>
                <a:cxn ang="0">
                  <a:pos x="1581" y="166"/>
                </a:cxn>
                <a:cxn ang="0">
                  <a:pos x="1569" y="228"/>
                </a:cxn>
                <a:cxn ang="0">
                  <a:pos x="1547" y="300"/>
                </a:cxn>
                <a:cxn ang="0">
                  <a:pos x="1515" y="381"/>
                </a:cxn>
                <a:cxn ang="0">
                  <a:pos x="1468" y="474"/>
                </a:cxn>
                <a:cxn ang="0">
                  <a:pos x="1424" y="544"/>
                </a:cxn>
                <a:cxn ang="0">
                  <a:pos x="1372" y="617"/>
                </a:cxn>
                <a:cxn ang="0">
                  <a:pos x="1311" y="691"/>
                </a:cxn>
                <a:cxn ang="0">
                  <a:pos x="1241" y="763"/>
                </a:cxn>
                <a:cxn ang="0">
                  <a:pos x="1160" y="833"/>
                </a:cxn>
                <a:cxn ang="0">
                  <a:pos x="1071" y="899"/>
                </a:cxn>
                <a:cxn ang="0">
                  <a:pos x="971" y="959"/>
                </a:cxn>
                <a:cxn ang="0">
                  <a:pos x="863" y="1014"/>
                </a:cxn>
                <a:cxn ang="0">
                  <a:pos x="744" y="1059"/>
                </a:cxn>
                <a:cxn ang="0">
                  <a:pos x="616" y="1096"/>
                </a:cxn>
                <a:cxn ang="0">
                  <a:pos x="477" y="1122"/>
                </a:cxn>
                <a:cxn ang="0">
                  <a:pos x="328" y="1135"/>
                </a:cxn>
                <a:cxn ang="0">
                  <a:pos x="169" y="1135"/>
                </a:cxn>
                <a:cxn ang="0">
                  <a:pos x="0" y="1119"/>
                </a:cxn>
                <a:cxn ang="0">
                  <a:pos x="6" y="1117"/>
                </a:cxn>
                <a:cxn ang="0">
                  <a:pos x="22" y="1113"/>
                </a:cxn>
                <a:cxn ang="0">
                  <a:pos x="47" y="1104"/>
                </a:cxn>
                <a:cxn ang="0">
                  <a:pos x="80" y="1089"/>
                </a:cxn>
                <a:cxn ang="0">
                  <a:pos x="119" y="1069"/>
                </a:cxn>
                <a:cxn ang="0">
                  <a:pos x="164" y="1041"/>
                </a:cxn>
                <a:cxn ang="0">
                  <a:pos x="212" y="1004"/>
                </a:cxn>
                <a:cxn ang="0">
                  <a:pos x="262" y="958"/>
                </a:cxn>
                <a:cxn ang="0">
                  <a:pos x="313" y="903"/>
                </a:cxn>
                <a:cxn ang="0">
                  <a:pos x="364" y="836"/>
                </a:cxn>
                <a:cxn ang="0">
                  <a:pos x="413" y="757"/>
                </a:cxn>
                <a:cxn ang="0">
                  <a:pos x="460" y="665"/>
                </a:cxn>
                <a:cxn ang="0">
                  <a:pos x="501" y="559"/>
                </a:cxn>
                <a:cxn ang="0">
                  <a:pos x="536" y="438"/>
                </a:cxn>
                <a:cxn ang="0">
                  <a:pos x="566" y="301"/>
                </a:cxn>
                <a:cxn ang="0">
                  <a:pos x="578" y="226"/>
                </a:cxn>
                <a:cxn ang="0">
                  <a:pos x="592" y="230"/>
                </a:cxn>
                <a:cxn ang="0">
                  <a:pos x="634" y="241"/>
                </a:cxn>
                <a:cxn ang="0">
                  <a:pos x="675" y="251"/>
                </a:cxn>
                <a:cxn ang="0">
                  <a:pos x="724" y="262"/>
                </a:cxn>
                <a:cxn ang="0">
                  <a:pos x="782" y="273"/>
                </a:cxn>
                <a:cxn ang="0">
                  <a:pos x="844" y="285"/>
                </a:cxn>
                <a:cxn ang="0">
                  <a:pos x="912" y="295"/>
                </a:cxn>
                <a:cxn ang="0">
                  <a:pos x="1018" y="307"/>
                </a:cxn>
                <a:cxn ang="0">
                  <a:pos x="1090" y="312"/>
                </a:cxn>
                <a:cxn ang="0">
                  <a:pos x="1162" y="313"/>
                </a:cxn>
                <a:cxn ang="0">
                  <a:pos x="1232" y="308"/>
                </a:cxn>
                <a:cxn ang="0">
                  <a:pos x="1300" y="300"/>
                </a:cxn>
                <a:cxn ang="0">
                  <a:pos x="1362" y="286"/>
                </a:cxn>
                <a:cxn ang="0">
                  <a:pos x="1419" y="265"/>
                </a:cxn>
                <a:cxn ang="0">
                  <a:pos x="1469" y="237"/>
                </a:cxn>
                <a:cxn ang="0">
                  <a:pos x="1510" y="201"/>
                </a:cxn>
                <a:cxn ang="0">
                  <a:pos x="1541" y="155"/>
                </a:cxn>
                <a:cxn ang="0">
                  <a:pos x="1560" y="101"/>
                </a:cxn>
                <a:cxn ang="0">
                  <a:pos x="1567" y="36"/>
                </a:cxn>
              </a:cxnLst>
              <a:rect l="0" t="0" r="r" b="b"/>
              <a:pathLst>
                <a:path w="1585" h="1137">
                  <a:moveTo>
                    <a:pt x="1565" y="0"/>
                  </a:moveTo>
                  <a:lnTo>
                    <a:pt x="1566" y="1"/>
                  </a:lnTo>
                  <a:lnTo>
                    <a:pt x="1568" y="4"/>
                  </a:lnTo>
                  <a:lnTo>
                    <a:pt x="1570" y="10"/>
                  </a:lnTo>
                  <a:lnTo>
                    <a:pt x="1576" y="28"/>
                  </a:lnTo>
                  <a:lnTo>
                    <a:pt x="1578" y="41"/>
                  </a:lnTo>
                  <a:lnTo>
                    <a:pt x="1582" y="56"/>
                  </a:lnTo>
                  <a:lnTo>
                    <a:pt x="1583" y="73"/>
                  </a:lnTo>
                  <a:lnTo>
                    <a:pt x="1584" y="93"/>
                  </a:lnTo>
                  <a:lnTo>
                    <a:pt x="1585" y="115"/>
                  </a:lnTo>
                  <a:lnTo>
                    <a:pt x="1583" y="140"/>
                  </a:lnTo>
                  <a:lnTo>
                    <a:pt x="1581" y="166"/>
                  </a:lnTo>
                  <a:lnTo>
                    <a:pt x="1576" y="196"/>
                  </a:lnTo>
                  <a:lnTo>
                    <a:pt x="1569" y="228"/>
                  </a:lnTo>
                  <a:lnTo>
                    <a:pt x="1559" y="263"/>
                  </a:lnTo>
                  <a:lnTo>
                    <a:pt x="1547" y="300"/>
                  </a:lnTo>
                  <a:lnTo>
                    <a:pt x="1533" y="339"/>
                  </a:lnTo>
                  <a:lnTo>
                    <a:pt x="1515" y="381"/>
                  </a:lnTo>
                  <a:lnTo>
                    <a:pt x="1494" y="426"/>
                  </a:lnTo>
                  <a:lnTo>
                    <a:pt x="1468" y="474"/>
                  </a:lnTo>
                  <a:lnTo>
                    <a:pt x="1447" y="509"/>
                  </a:lnTo>
                  <a:lnTo>
                    <a:pt x="1424" y="544"/>
                  </a:lnTo>
                  <a:lnTo>
                    <a:pt x="1400" y="580"/>
                  </a:lnTo>
                  <a:lnTo>
                    <a:pt x="1372" y="617"/>
                  </a:lnTo>
                  <a:lnTo>
                    <a:pt x="1343" y="654"/>
                  </a:lnTo>
                  <a:lnTo>
                    <a:pt x="1311" y="691"/>
                  </a:lnTo>
                  <a:lnTo>
                    <a:pt x="1276" y="727"/>
                  </a:lnTo>
                  <a:lnTo>
                    <a:pt x="1241" y="763"/>
                  </a:lnTo>
                  <a:lnTo>
                    <a:pt x="1201" y="798"/>
                  </a:lnTo>
                  <a:lnTo>
                    <a:pt x="1160" y="833"/>
                  </a:lnTo>
                  <a:lnTo>
                    <a:pt x="1117" y="866"/>
                  </a:lnTo>
                  <a:lnTo>
                    <a:pt x="1071" y="899"/>
                  </a:lnTo>
                  <a:lnTo>
                    <a:pt x="1023" y="930"/>
                  </a:lnTo>
                  <a:lnTo>
                    <a:pt x="971" y="959"/>
                  </a:lnTo>
                  <a:lnTo>
                    <a:pt x="918" y="987"/>
                  </a:lnTo>
                  <a:lnTo>
                    <a:pt x="863" y="1014"/>
                  </a:lnTo>
                  <a:lnTo>
                    <a:pt x="805" y="1038"/>
                  </a:lnTo>
                  <a:lnTo>
                    <a:pt x="744" y="1059"/>
                  </a:lnTo>
                  <a:lnTo>
                    <a:pt x="681" y="1079"/>
                  </a:lnTo>
                  <a:lnTo>
                    <a:pt x="616" y="1096"/>
                  </a:lnTo>
                  <a:lnTo>
                    <a:pt x="548" y="1111"/>
                  </a:lnTo>
                  <a:lnTo>
                    <a:pt x="477" y="1122"/>
                  </a:lnTo>
                  <a:lnTo>
                    <a:pt x="404" y="1130"/>
                  </a:lnTo>
                  <a:lnTo>
                    <a:pt x="328" y="1135"/>
                  </a:lnTo>
                  <a:lnTo>
                    <a:pt x="250" y="1137"/>
                  </a:lnTo>
                  <a:lnTo>
                    <a:pt x="169" y="1135"/>
                  </a:lnTo>
                  <a:lnTo>
                    <a:pt x="86" y="1129"/>
                  </a:lnTo>
                  <a:lnTo>
                    <a:pt x="0" y="1119"/>
                  </a:lnTo>
                  <a:lnTo>
                    <a:pt x="2" y="1119"/>
                  </a:lnTo>
                  <a:lnTo>
                    <a:pt x="6" y="1117"/>
                  </a:lnTo>
                  <a:lnTo>
                    <a:pt x="13" y="1116"/>
                  </a:lnTo>
                  <a:lnTo>
                    <a:pt x="22" y="1113"/>
                  </a:lnTo>
                  <a:lnTo>
                    <a:pt x="33" y="1109"/>
                  </a:lnTo>
                  <a:lnTo>
                    <a:pt x="47" y="1104"/>
                  </a:lnTo>
                  <a:lnTo>
                    <a:pt x="62" y="1097"/>
                  </a:lnTo>
                  <a:lnTo>
                    <a:pt x="80" y="1089"/>
                  </a:lnTo>
                  <a:lnTo>
                    <a:pt x="99" y="1080"/>
                  </a:lnTo>
                  <a:lnTo>
                    <a:pt x="119" y="1069"/>
                  </a:lnTo>
                  <a:lnTo>
                    <a:pt x="141" y="1056"/>
                  </a:lnTo>
                  <a:lnTo>
                    <a:pt x="164" y="1041"/>
                  </a:lnTo>
                  <a:lnTo>
                    <a:pt x="187" y="1023"/>
                  </a:lnTo>
                  <a:lnTo>
                    <a:pt x="212" y="1004"/>
                  </a:lnTo>
                  <a:lnTo>
                    <a:pt x="237" y="982"/>
                  </a:lnTo>
                  <a:lnTo>
                    <a:pt x="262" y="958"/>
                  </a:lnTo>
                  <a:lnTo>
                    <a:pt x="288" y="932"/>
                  </a:lnTo>
                  <a:lnTo>
                    <a:pt x="313" y="903"/>
                  </a:lnTo>
                  <a:lnTo>
                    <a:pt x="339" y="871"/>
                  </a:lnTo>
                  <a:lnTo>
                    <a:pt x="364" y="836"/>
                  </a:lnTo>
                  <a:lnTo>
                    <a:pt x="389" y="798"/>
                  </a:lnTo>
                  <a:lnTo>
                    <a:pt x="413" y="757"/>
                  </a:lnTo>
                  <a:lnTo>
                    <a:pt x="436" y="713"/>
                  </a:lnTo>
                  <a:lnTo>
                    <a:pt x="460" y="665"/>
                  </a:lnTo>
                  <a:lnTo>
                    <a:pt x="481" y="614"/>
                  </a:lnTo>
                  <a:lnTo>
                    <a:pt x="501" y="559"/>
                  </a:lnTo>
                  <a:lnTo>
                    <a:pt x="519" y="500"/>
                  </a:lnTo>
                  <a:lnTo>
                    <a:pt x="536" y="438"/>
                  </a:lnTo>
                  <a:lnTo>
                    <a:pt x="552" y="371"/>
                  </a:lnTo>
                  <a:lnTo>
                    <a:pt x="566" y="301"/>
                  </a:lnTo>
                  <a:lnTo>
                    <a:pt x="577" y="225"/>
                  </a:lnTo>
                  <a:lnTo>
                    <a:pt x="578" y="226"/>
                  </a:lnTo>
                  <a:lnTo>
                    <a:pt x="583" y="227"/>
                  </a:lnTo>
                  <a:lnTo>
                    <a:pt x="592" y="230"/>
                  </a:lnTo>
                  <a:lnTo>
                    <a:pt x="603" y="233"/>
                  </a:lnTo>
                  <a:lnTo>
                    <a:pt x="634" y="241"/>
                  </a:lnTo>
                  <a:lnTo>
                    <a:pt x="654" y="246"/>
                  </a:lnTo>
                  <a:lnTo>
                    <a:pt x="675" y="251"/>
                  </a:lnTo>
                  <a:lnTo>
                    <a:pt x="699" y="256"/>
                  </a:lnTo>
                  <a:lnTo>
                    <a:pt x="724" y="262"/>
                  </a:lnTo>
                  <a:lnTo>
                    <a:pt x="752" y="267"/>
                  </a:lnTo>
                  <a:lnTo>
                    <a:pt x="782" y="273"/>
                  </a:lnTo>
                  <a:lnTo>
                    <a:pt x="812" y="279"/>
                  </a:lnTo>
                  <a:lnTo>
                    <a:pt x="844" y="285"/>
                  </a:lnTo>
                  <a:lnTo>
                    <a:pt x="877" y="290"/>
                  </a:lnTo>
                  <a:lnTo>
                    <a:pt x="912" y="295"/>
                  </a:lnTo>
                  <a:lnTo>
                    <a:pt x="946" y="300"/>
                  </a:lnTo>
                  <a:lnTo>
                    <a:pt x="1018" y="307"/>
                  </a:lnTo>
                  <a:lnTo>
                    <a:pt x="1053" y="309"/>
                  </a:lnTo>
                  <a:lnTo>
                    <a:pt x="1090" y="312"/>
                  </a:lnTo>
                  <a:lnTo>
                    <a:pt x="1126" y="313"/>
                  </a:lnTo>
                  <a:lnTo>
                    <a:pt x="1162" y="313"/>
                  </a:lnTo>
                  <a:lnTo>
                    <a:pt x="1197" y="311"/>
                  </a:lnTo>
                  <a:lnTo>
                    <a:pt x="1232" y="308"/>
                  </a:lnTo>
                  <a:lnTo>
                    <a:pt x="1266" y="305"/>
                  </a:lnTo>
                  <a:lnTo>
                    <a:pt x="1300" y="300"/>
                  </a:lnTo>
                  <a:lnTo>
                    <a:pt x="1331" y="294"/>
                  </a:lnTo>
                  <a:lnTo>
                    <a:pt x="1362" y="286"/>
                  </a:lnTo>
                  <a:lnTo>
                    <a:pt x="1391" y="276"/>
                  </a:lnTo>
                  <a:lnTo>
                    <a:pt x="1419" y="265"/>
                  </a:lnTo>
                  <a:lnTo>
                    <a:pt x="1445" y="252"/>
                  </a:lnTo>
                  <a:lnTo>
                    <a:pt x="1469" y="237"/>
                  </a:lnTo>
                  <a:lnTo>
                    <a:pt x="1490" y="220"/>
                  </a:lnTo>
                  <a:lnTo>
                    <a:pt x="1510" y="201"/>
                  </a:lnTo>
                  <a:lnTo>
                    <a:pt x="1526" y="179"/>
                  </a:lnTo>
                  <a:lnTo>
                    <a:pt x="1541" y="155"/>
                  </a:lnTo>
                  <a:lnTo>
                    <a:pt x="1552" y="130"/>
                  </a:lnTo>
                  <a:lnTo>
                    <a:pt x="1560" y="101"/>
                  </a:lnTo>
                  <a:lnTo>
                    <a:pt x="1565" y="70"/>
                  </a:lnTo>
                  <a:lnTo>
                    <a:pt x="1567" y="36"/>
                  </a:lnTo>
                  <a:lnTo>
                    <a:pt x="1565" y="0"/>
                  </a:lnTo>
                  <a:close/>
                </a:path>
              </a:pathLst>
            </a:custGeom>
            <a:solidFill>
              <a:schemeClr val="accent5">
                <a:lumMod val="60000"/>
                <a:lumOff val="4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endParaRPr>
            </a:p>
          </p:txBody>
        </p:sp>
      </p:grpSp>
      <p:sp>
        <p:nvSpPr>
          <p:cNvPr id="72" name="Text Placeholder 4">
            <a:extLst>
              <a:ext uri="{FF2B5EF4-FFF2-40B4-BE49-F238E27FC236}">
                <a16:creationId xmlns:a16="http://schemas.microsoft.com/office/drawing/2014/main" id="{1FBFD926-8BE9-4E75-90C2-995837B2EE0E}"/>
              </a:ext>
            </a:extLst>
          </p:cNvPr>
          <p:cNvSpPr txBox="1">
            <a:spLocks/>
          </p:cNvSpPr>
          <p:nvPr/>
        </p:nvSpPr>
        <p:spPr>
          <a:xfrm>
            <a:off x="291348" y="1920001"/>
            <a:ext cx="3812667" cy="618499"/>
          </a:xfrm>
          <a:prstGeom prst="rect">
            <a:avLst/>
          </a:prstGeom>
          <a:noFill/>
        </p:spPr>
        <p:txBody>
          <a:bodyPr vert="horz" lIns="72000" tIns="54000" rIns="90000" bIns="54000" rtlCol="0" anchor="t">
            <a:noAutofit/>
          </a:bodyPr>
          <a:lstStyle>
            <a:defPPr>
              <a:defRPr lang="pt-PT"/>
            </a:defPPr>
            <a:lvl1pPr indent="0">
              <a:lnSpc>
                <a:spcPct val="90000"/>
              </a:lnSpc>
              <a:spcBef>
                <a:spcPts val="1000"/>
              </a:spcBef>
              <a:buFont typeface="Arial" panose="020B0604020202020204" pitchFamily="34" charset="0"/>
              <a:buNone/>
              <a:defRPr sz="2000">
                <a:latin typeface="+mj-lt"/>
              </a:defRPr>
            </a:lvl1pPr>
            <a:lvl2pPr marL="179388" lvl="1" indent="-179388">
              <a:lnSpc>
                <a:spcPct val="100000"/>
              </a:lnSpc>
              <a:spcBef>
                <a:spcPts val="300"/>
              </a:spcBef>
              <a:buClr>
                <a:schemeClr val="accent1"/>
              </a:buClr>
              <a:buFont typeface="Wingdings" panose="05000000000000000000" pitchFamily="2" charset="2"/>
              <a:buChar char="§"/>
              <a:defRPr sz="1100">
                <a:latin typeface="+mj-lt"/>
              </a:defRPr>
            </a:lvl2pPr>
            <a:lvl3pPr marL="444500" indent="-177800">
              <a:lnSpc>
                <a:spcPct val="90000"/>
              </a:lnSpc>
              <a:spcBef>
                <a:spcPts val="500"/>
              </a:spcBef>
              <a:buClr>
                <a:schemeClr val="accent2"/>
              </a:buClr>
              <a:buFont typeface="Arial" panose="020B0604020202020204" pitchFamily="34" charset="0"/>
              <a:buChar char="•"/>
              <a:defRPr sz="1600">
                <a:latin typeface="+mj-lt"/>
              </a:defRPr>
            </a:lvl3pPr>
            <a:lvl4pPr marL="360362" lvl="3" indent="0">
              <a:lnSpc>
                <a:spcPct val="100000"/>
              </a:lnSpc>
              <a:spcBef>
                <a:spcPts val="300"/>
              </a:spcBef>
              <a:buClr>
                <a:schemeClr val="accent1"/>
              </a:buClr>
              <a:buFont typeface="Verdana" panose="020B0604030504040204" pitchFamily="34" charset="0"/>
              <a:buNone/>
              <a:defRPr sz="1100">
                <a:latin typeface="+mj-lt"/>
              </a:defRPr>
            </a:lvl4pPr>
            <a:lvl5pPr marL="812800" indent="-190500">
              <a:lnSpc>
                <a:spcPct val="90000"/>
              </a:lnSpc>
              <a:spcBef>
                <a:spcPts val="500"/>
              </a:spcBef>
              <a:buClr>
                <a:schemeClr val="accent5"/>
              </a:buClr>
              <a:buFont typeface="Arial" panose="020B0604020202020204" pitchFamily="34" charset="0"/>
              <a:buChar char="•"/>
              <a:defRPr sz="1400">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Right skillset at the right location</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Blend of pension and BPO expertise</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Dedicated recruitment engine for pensions ops</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Exhaustive trainings with materials created from the scratch</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Career paths for all employees</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Strong people management practices as a part of service delivery</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Open, collaborative and competitive culture</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endPar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endParaRP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endPar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endParaRPr>
          </a:p>
        </p:txBody>
      </p:sp>
      <p:sp>
        <p:nvSpPr>
          <p:cNvPr id="74" name="TextBox 73">
            <a:extLst>
              <a:ext uri="{FF2B5EF4-FFF2-40B4-BE49-F238E27FC236}">
                <a16:creationId xmlns:a16="http://schemas.microsoft.com/office/drawing/2014/main" id="{69542DE9-0D30-4D08-9A7D-167211A7CB9D}"/>
              </a:ext>
            </a:extLst>
          </p:cNvPr>
          <p:cNvSpPr txBox="1">
            <a:spLocks/>
          </p:cNvSpPr>
          <p:nvPr/>
        </p:nvSpPr>
        <p:spPr>
          <a:xfrm>
            <a:off x="0" y="6048843"/>
            <a:ext cx="12192000" cy="517065"/>
          </a:xfrm>
          <a:prstGeom prst="rect">
            <a:avLst/>
          </a:prstGeom>
          <a:solidFill>
            <a:schemeClr val="tx1">
              <a:lumMod val="65000"/>
              <a:lumOff val="35000"/>
            </a:schemeClr>
          </a:solidFill>
          <a:ln w="19050" cap="flat" cmpd="sng" algn="ctr">
            <a:noFill/>
            <a:prstDash val="solid"/>
            <a:miter lim="800000"/>
          </a:ln>
          <a:effectLst/>
        </p:spPr>
        <p:txBody>
          <a:bodyPr wrap="square" lIns="73152" tIns="73152" rIns="73152" bIns="73152" rtlCol="0" anchor="t">
            <a:spAutoFit/>
          </a:bodyPr>
          <a:lstStyle>
            <a:defPPr>
              <a:defRPr lang="en-US"/>
            </a:defPPr>
            <a:lvl1pPr>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Ubuntu Medium"/>
                <a:ea typeface="Verdana" panose="020B0604030504040204" pitchFamily="34" charset="0"/>
                <a:cs typeface="Verdana"/>
              </a:rPr>
              <a:t>By combining all 4 of the above areas in 1 operating model, our overall construct ensures highly automated landscape with true digital transformation, with a strong BPO presence to ensure seamless service delivery</a:t>
            </a:r>
          </a:p>
        </p:txBody>
      </p:sp>
      <p:pic>
        <p:nvPicPr>
          <p:cNvPr id="17412" name="Picture 4" descr="Capgemini - De Leidsche Flesch">
            <a:extLst>
              <a:ext uri="{FF2B5EF4-FFF2-40B4-BE49-F238E27FC236}">
                <a16:creationId xmlns:a16="http://schemas.microsoft.com/office/drawing/2014/main" id="{3E484760-F2B9-47DA-AAFB-63A0B41D8E25}"/>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3307" b="17254"/>
          <a:stretch/>
        </p:blipFill>
        <p:spPr bwMode="auto">
          <a:xfrm>
            <a:off x="5073708" y="3332724"/>
            <a:ext cx="1681432" cy="404863"/>
          </a:xfrm>
          <a:prstGeom prst="rect">
            <a:avLst/>
          </a:prstGeom>
          <a:noFill/>
          <a:extLst>
            <a:ext uri="{909E8E84-426E-40DD-AFC4-6F175D3DCCD1}">
              <a14:hiddenFill xmlns:a14="http://schemas.microsoft.com/office/drawing/2010/main">
                <a:solidFill>
                  <a:srgbClr val="FFFFFF"/>
                </a:solidFill>
              </a14:hiddenFill>
            </a:ext>
          </a:extLst>
        </p:spPr>
      </p:pic>
      <p:sp>
        <p:nvSpPr>
          <p:cNvPr id="81" name="Text Placeholder 4">
            <a:extLst>
              <a:ext uri="{FF2B5EF4-FFF2-40B4-BE49-F238E27FC236}">
                <a16:creationId xmlns:a16="http://schemas.microsoft.com/office/drawing/2014/main" id="{FFE88E35-710B-4C1E-AD05-46B68FAE42C8}"/>
              </a:ext>
            </a:extLst>
          </p:cNvPr>
          <p:cNvSpPr txBox="1">
            <a:spLocks/>
          </p:cNvSpPr>
          <p:nvPr/>
        </p:nvSpPr>
        <p:spPr>
          <a:xfrm>
            <a:off x="330077" y="4391336"/>
            <a:ext cx="3812667" cy="618499"/>
          </a:xfrm>
          <a:prstGeom prst="rect">
            <a:avLst/>
          </a:prstGeom>
          <a:noFill/>
        </p:spPr>
        <p:txBody>
          <a:bodyPr vert="horz" lIns="72000" tIns="54000" rIns="90000" bIns="54000" rtlCol="0" anchor="t">
            <a:noAutofit/>
          </a:bodyPr>
          <a:lstStyle>
            <a:defPPr>
              <a:defRPr lang="pt-PT"/>
            </a:defPPr>
            <a:lvl1pPr indent="0">
              <a:lnSpc>
                <a:spcPct val="90000"/>
              </a:lnSpc>
              <a:spcBef>
                <a:spcPts val="1000"/>
              </a:spcBef>
              <a:buFont typeface="Arial" panose="020B0604020202020204" pitchFamily="34" charset="0"/>
              <a:buNone/>
              <a:defRPr sz="2000">
                <a:latin typeface="+mj-lt"/>
              </a:defRPr>
            </a:lvl1pPr>
            <a:lvl2pPr marL="179388" lvl="1" indent="-179388">
              <a:lnSpc>
                <a:spcPct val="100000"/>
              </a:lnSpc>
              <a:spcBef>
                <a:spcPts val="300"/>
              </a:spcBef>
              <a:buClr>
                <a:schemeClr val="accent1"/>
              </a:buClr>
              <a:buFont typeface="Wingdings" panose="05000000000000000000" pitchFamily="2" charset="2"/>
              <a:buChar char="§"/>
              <a:defRPr sz="1100">
                <a:latin typeface="+mj-lt"/>
              </a:defRPr>
            </a:lvl2pPr>
            <a:lvl3pPr marL="444500" indent="-177800">
              <a:lnSpc>
                <a:spcPct val="90000"/>
              </a:lnSpc>
              <a:spcBef>
                <a:spcPts val="500"/>
              </a:spcBef>
              <a:buClr>
                <a:schemeClr val="accent2"/>
              </a:buClr>
              <a:buFont typeface="Arial" panose="020B0604020202020204" pitchFamily="34" charset="0"/>
              <a:buChar char="•"/>
              <a:defRPr sz="1600">
                <a:latin typeface="+mj-lt"/>
              </a:defRPr>
            </a:lvl3pPr>
            <a:lvl4pPr marL="360362" lvl="3" indent="0">
              <a:lnSpc>
                <a:spcPct val="100000"/>
              </a:lnSpc>
              <a:spcBef>
                <a:spcPts val="300"/>
              </a:spcBef>
              <a:buClr>
                <a:schemeClr val="accent1"/>
              </a:buClr>
              <a:buFont typeface="Verdana" panose="020B0604030504040204" pitchFamily="34" charset="0"/>
              <a:buNone/>
              <a:defRPr sz="1100">
                <a:latin typeface="+mj-lt"/>
              </a:defRPr>
            </a:lvl4pPr>
            <a:lvl5pPr marL="812800" indent="-190500">
              <a:lnSpc>
                <a:spcPct val="90000"/>
              </a:lnSpc>
              <a:spcBef>
                <a:spcPts val="500"/>
              </a:spcBef>
              <a:buClr>
                <a:schemeClr val="accent5"/>
              </a:buClr>
              <a:buFont typeface="Arial" panose="020B0604020202020204" pitchFamily="34" charset="0"/>
              <a:buChar char="•"/>
              <a:defRPr sz="1400">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State of the art CRM – Salesforce</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Automated calculation core </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Portals for participants, employers and pensionfund</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Cloud based infrastructure – MS Azure</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Integration with third parties and vendors</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End to end IT support – ADM and helpdesk</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Strong cybersecurity practices</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endPar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endParaRPr>
          </a:p>
        </p:txBody>
      </p:sp>
      <p:sp>
        <p:nvSpPr>
          <p:cNvPr id="83" name="Text Placeholder 4">
            <a:extLst>
              <a:ext uri="{FF2B5EF4-FFF2-40B4-BE49-F238E27FC236}">
                <a16:creationId xmlns:a16="http://schemas.microsoft.com/office/drawing/2014/main" id="{9FC7CA41-6C13-4469-930A-091AD84E8F96}"/>
              </a:ext>
            </a:extLst>
          </p:cNvPr>
          <p:cNvSpPr txBox="1">
            <a:spLocks/>
          </p:cNvSpPr>
          <p:nvPr/>
        </p:nvSpPr>
        <p:spPr>
          <a:xfrm>
            <a:off x="8161564" y="1900601"/>
            <a:ext cx="3812667" cy="618499"/>
          </a:xfrm>
          <a:prstGeom prst="rect">
            <a:avLst/>
          </a:prstGeom>
          <a:noFill/>
        </p:spPr>
        <p:txBody>
          <a:bodyPr vert="horz" lIns="72000" tIns="54000" rIns="90000" bIns="54000" rtlCol="0" anchor="t">
            <a:noAutofit/>
          </a:bodyPr>
          <a:lstStyle>
            <a:defPPr>
              <a:defRPr lang="pt-PT"/>
            </a:defPPr>
            <a:lvl1pPr indent="0">
              <a:lnSpc>
                <a:spcPct val="90000"/>
              </a:lnSpc>
              <a:spcBef>
                <a:spcPts val="1000"/>
              </a:spcBef>
              <a:buFont typeface="Arial" panose="020B0604020202020204" pitchFamily="34" charset="0"/>
              <a:buNone/>
              <a:defRPr sz="2000">
                <a:latin typeface="+mj-lt"/>
              </a:defRPr>
            </a:lvl1pPr>
            <a:lvl2pPr marL="179388" lvl="1" indent="-179388">
              <a:lnSpc>
                <a:spcPct val="100000"/>
              </a:lnSpc>
              <a:spcBef>
                <a:spcPts val="300"/>
              </a:spcBef>
              <a:buClr>
                <a:schemeClr val="accent1"/>
              </a:buClr>
              <a:buFont typeface="Wingdings" panose="05000000000000000000" pitchFamily="2" charset="2"/>
              <a:buChar char="§"/>
              <a:defRPr sz="1100">
                <a:latin typeface="+mj-lt"/>
              </a:defRPr>
            </a:lvl2pPr>
            <a:lvl3pPr marL="444500" indent="-177800">
              <a:lnSpc>
                <a:spcPct val="90000"/>
              </a:lnSpc>
              <a:spcBef>
                <a:spcPts val="500"/>
              </a:spcBef>
              <a:buClr>
                <a:schemeClr val="accent2"/>
              </a:buClr>
              <a:buFont typeface="Arial" panose="020B0604020202020204" pitchFamily="34" charset="0"/>
              <a:buChar char="•"/>
              <a:defRPr sz="1600">
                <a:latin typeface="+mj-lt"/>
              </a:defRPr>
            </a:lvl3pPr>
            <a:lvl4pPr marL="360362" lvl="3" indent="0">
              <a:lnSpc>
                <a:spcPct val="100000"/>
              </a:lnSpc>
              <a:spcBef>
                <a:spcPts val="300"/>
              </a:spcBef>
              <a:buClr>
                <a:schemeClr val="accent1"/>
              </a:buClr>
              <a:buFont typeface="Verdana" panose="020B0604030504040204" pitchFamily="34" charset="0"/>
              <a:buNone/>
              <a:defRPr sz="1100">
                <a:latin typeface="+mj-lt"/>
              </a:defRPr>
            </a:lvl4pPr>
            <a:lvl5pPr marL="812800" indent="-190500">
              <a:lnSpc>
                <a:spcPct val="90000"/>
              </a:lnSpc>
              <a:spcBef>
                <a:spcPts val="500"/>
              </a:spcBef>
              <a:buClr>
                <a:schemeClr val="accent5"/>
              </a:buClr>
              <a:buFont typeface="Arial" panose="020B0604020202020204" pitchFamily="34" charset="0"/>
              <a:buChar char="•"/>
              <a:defRPr sz="1400">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End to end pension administration covering 180+ processes</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Collaboration with third parties for niche offerings like actuarial and mailroom</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ESOAR approach for process design</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Capgemini service delivery practices ensuring process excellence:</a:t>
            </a:r>
          </a:p>
          <a:p>
            <a:pPr marL="444500" marR="0" lvl="2" indent="-177800" algn="l" defTabSz="1218987" rtl="0" eaLnBrk="1" fontAlgn="auto" latinLnBrk="0" hangingPunct="1">
              <a:lnSpc>
                <a:spcPct val="90000"/>
              </a:lnSpc>
              <a:spcBef>
                <a:spcPts val="0"/>
              </a:spcBef>
              <a:spcAft>
                <a:spcPts val="0"/>
              </a:spcAft>
              <a:buClr>
                <a:srgbClr val="0070AD"/>
              </a:buClr>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Compliance framework</a:t>
            </a:r>
          </a:p>
          <a:p>
            <a:pPr marL="444500" marR="0" lvl="2" indent="-177800" algn="l" defTabSz="1218987" rtl="0" eaLnBrk="1" fontAlgn="auto" latinLnBrk="0" hangingPunct="1">
              <a:lnSpc>
                <a:spcPct val="90000"/>
              </a:lnSpc>
              <a:spcBef>
                <a:spcPts val="0"/>
              </a:spcBef>
              <a:spcAft>
                <a:spcPts val="0"/>
              </a:spcAft>
              <a:buClr>
                <a:srgbClr val="0070AD"/>
              </a:buClr>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Quality management</a:t>
            </a:r>
          </a:p>
          <a:p>
            <a:pPr marL="444500" marR="0" lvl="2" indent="-177800" algn="l" defTabSz="1218987" rtl="0" eaLnBrk="1" fontAlgn="auto" latinLnBrk="0" hangingPunct="1">
              <a:lnSpc>
                <a:spcPct val="90000"/>
              </a:lnSpc>
              <a:spcBef>
                <a:spcPts val="0"/>
              </a:spcBef>
              <a:spcAft>
                <a:spcPts val="0"/>
              </a:spcAft>
              <a:buClr>
                <a:srgbClr val="0070AD"/>
              </a:buClr>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Security controls</a:t>
            </a:r>
          </a:p>
          <a:p>
            <a:pPr marL="444500" marR="0" lvl="2" indent="-177800" algn="l" defTabSz="1218987" rtl="0" eaLnBrk="1" fontAlgn="auto" latinLnBrk="0" hangingPunct="1">
              <a:lnSpc>
                <a:spcPct val="90000"/>
              </a:lnSpc>
              <a:spcBef>
                <a:spcPts val="0"/>
              </a:spcBef>
              <a:spcAft>
                <a:spcPts val="0"/>
              </a:spcAft>
              <a:buClr>
                <a:srgbClr val="0070AD"/>
              </a:buClr>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Continuous improvements</a:t>
            </a:r>
          </a:p>
        </p:txBody>
      </p:sp>
      <p:sp>
        <p:nvSpPr>
          <p:cNvPr id="84" name="Text Placeholder 4">
            <a:extLst>
              <a:ext uri="{FF2B5EF4-FFF2-40B4-BE49-F238E27FC236}">
                <a16:creationId xmlns:a16="http://schemas.microsoft.com/office/drawing/2014/main" id="{BD8D0CFD-67E1-4B31-A9B7-7BAD1095BBB6}"/>
              </a:ext>
            </a:extLst>
          </p:cNvPr>
          <p:cNvSpPr txBox="1">
            <a:spLocks/>
          </p:cNvSpPr>
          <p:nvPr/>
        </p:nvSpPr>
        <p:spPr>
          <a:xfrm>
            <a:off x="8095365" y="4304854"/>
            <a:ext cx="3812667" cy="618499"/>
          </a:xfrm>
          <a:prstGeom prst="rect">
            <a:avLst/>
          </a:prstGeom>
          <a:noFill/>
          <a:ln>
            <a:noFill/>
          </a:ln>
        </p:spPr>
        <p:txBody>
          <a:bodyPr vert="horz" lIns="72000" tIns="54000" rIns="90000" bIns="54000" rtlCol="0" anchor="t">
            <a:noAutofit/>
          </a:bodyPr>
          <a:lstStyle>
            <a:defPPr>
              <a:defRPr lang="pt-PT"/>
            </a:defPPr>
            <a:lvl1pPr indent="0">
              <a:lnSpc>
                <a:spcPct val="90000"/>
              </a:lnSpc>
              <a:spcBef>
                <a:spcPts val="1000"/>
              </a:spcBef>
              <a:buFont typeface="Arial" panose="020B0604020202020204" pitchFamily="34" charset="0"/>
              <a:buNone/>
              <a:defRPr sz="2000">
                <a:latin typeface="+mj-lt"/>
              </a:defRPr>
            </a:lvl1pPr>
            <a:lvl2pPr marL="179388" lvl="1" indent="-179388">
              <a:lnSpc>
                <a:spcPct val="100000"/>
              </a:lnSpc>
              <a:spcBef>
                <a:spcPts val="300"/>
              </a:spcBef>
              <a:buClr>
                <a:schemeClr val="accent1"/>
              </a:buClr>
              <a:buFont typeface="Wingdings" panose="05000000000000000000" pitchFamily="2" charset="2"/>
              <a:buChar char="§"/>
              <a:defRPr sz="1100">
                <a:latin typeface="+mj-lt"/>
              </a:defRPr>
            </a:lvl2pPr>
            <a:lvl3pPr marL="444500" indent="-177800">
              <a:lnSpc>
                <a:spcPct val="90000"/>
              </a:lnSpc>
              <a:spcBef>
                <a:spcPts val="500"/>
              </a:spcBef>
              <a:buClr>
                <a:schemeClr val="accent2"/>
              </a:buClr>
              <a:buFont typeface="Arial" panose="020B0604020202020204" pitchFamily="34" charset="0"/>
              <a:buChar char="•"/>
              <a:defRPr sz="1600">
                <a:latin typeface="+mj-lt"/>
              </a:defRPr>
            </a:lvl3pPr>
            <a:lvl4pPr marL="360362" lvl="3" indent="0">
              <a:lnSpc>
                <a:spcPct val="100000"/>
              </a:lnSpc>
              <a:spcBef>
                <a:spcPts val="300"/>
              </a:spcBef>
              <a:buClr>
                <a:schemeClr val="accent1"/>
              </a:buClr>
              <a:buFont typeface="Verdana" panose="020B0604030504040204" pitchFamily="34" charset="0"/>
              <a:buNone/>
              <a:defRPr sz="1100">
                <a:latin typeface="+mj-lt"/>
              </a:defRPr>
            </a:lvl4pPr>
            <a:lvl5pPr marL="812800" indent="-190500">
              <a:lnSpc>
                <a:spcPct val="90000"/>
              </a:lnSpc>
              <a:spcBef>
                <a:spcPts val="500"/>
              </a:spcBef>
              <a:buClr>
                <a:schemeClr val="accent5"/>
              </a:buClr>
              <a:buFont typeface="Arial" panose="020B0604020202020204" pitchFamily="34" charset="0"/>
              <a:buChar char="•"/>
              <a:defRPr sz="1400">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Dual site delivery to achieve optimized global and local expertise</a:t>
            </a:r>
          </a:p>
          <a:p>
            <a:pPr marL="444500" marR="0" lvl="2" indent="-177800" algn="l" defTabSz="1218987" rtl="0" eaLnBrk="1" fontAlgn="auto" latinLnBrk="0" hangingPunct="1">
              <a:lnSpc>
                <a:spcPct val="90000"/>
              </a:lnSpc>
              <a:spcBef>
                <a:spcPts val="0"/>
              </a:spcBef>
              <a:spcAft>
                <a:spcPts val="0"/>
              </a:spcAft>
              <a:buClr>
                <a:srgbClr val="0070AD"/>
              </a:buClr>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Netherlands for front office and knowledge of NL pensions specifics – </a:t>
            </a:r>
            <a:r>
              <a:rPr kumimoji="0" lang="en-US" sz="1100" b="1" i="1"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flagship </a:t>
            </a:r>
            <a:r>
              <a:rPr kumimoji="0" lang="en-US" sz="1100" b="1" i="1" u="none" strike="noStrike" kern="1200" cap="none" spc="0" normalizeH="0" baseline="0" noProof="0" err="1">
                <a:ln>
                  <a:noFill/>
                </a:ln>
                <a:solidFill>
                  <a:prstClr val="black"/>
                </a:solidFill>
                <a:effectLst/>
                <a:uLnTx/>
                <a:uFillTx/>
                <a:latin typeface="Ubuntu Medium"/>
                <a:ea typeface="Verdana" panose="020B0604030504040204" pitchFamily="34" charset="0"/>
                <a:cs typeface="+mn-cs"/>
              </a:rPr>
              <a:t>BSv</a:t>
            </a:r>
            <a:r>
              <a:rPr kumimoji="0" lang="en-US" sz="1100" b="1" i="1"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 engagement in NL</a:t>
            </a:r>
          </a:p>
          <a:p>
            <a:pPr marL="444500" marR="0" lvl="2" indent="-177800" algn="l" defTabSz="1218987" rtl="0" eaLnBrk="1" fontAlgn="auto" latinLnBrk="0" hangingPunct="1">
              <a:lnSpc>
                <a:spcPct val="90000"/>
              </a:lnSpc>
              <a:spcBef>
                <a:spcPts val="0"/>
              </a:spcBef>
              <a:spcAft>
                <a:spcPts val="0"/>
              </a:spcAft>
              <a:buClr>
                <a:srgbClr val="0070AD"/>
              </a:buClr>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Poland for transactional back-office processes</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Strong three tier governance structure for quick resolution of issues</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rPr>
              <a:t>Leadership focus and presence in both locations</a:t>
            </a:r>
          </a:p>
          <a:p>
            <a:pPr marL="179388" marR="0" lvl="1" indent="-179388" algn="l" defTabSz="1218987"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endParaRPr kumimoji="0" lang="en-US" sz="1100" b="0" i="0" u="none" strike="noStrike" kern="1200" cap="none" spc="0" normalizeH="0" baseline="0" noProof="0">
              <a:ln>
                <a:noFill/>
              </a:ln>
              <a:solidFill>
                <a:prstClr val="black"/>
              </a:solidFill>
              <a:effectLst/>
              <a:uLnTx/>
              <a:uFillTx/>
              <a:latin typeface="Ubuntu Medium"/>
              <a:ea typeface="Verdana" panose="020B0604030504040204" pitchFamily="34" charset="0"/>
              <a:cs typeface="+mn-cs"/>
            </a:endParaRPr>
          </a:p>
        </p:txBody>
      </p:sp>
      <p:sp>
        <p:nvSpPr>
          <p:cNvPr id="46" name="Oval 45">
            <a:extLst>
              <a:ext uri="{FF2B5EF4-FFF2-40B4-BE49-F238E27FC236}">
                <a16:creationId xmlns:a16="http://schemas.microsoft.com/office/drawing/2014/main" id="{305DC40D-4FAD-425B-9838-FE9084E9C288}"/>
              </a:ext>
            </a:extLst>
          </p:cNvPr>
          <p:cNvSpPr/>
          <p:nvPr/>
        </p:nvSpPr>
        <p:spPr>
          <a:xfrm flipH="1">
            <a:off x="303914" y="1727809"/>
            <a:ext cx="144000" cy="144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FFFFFF"/>
              </a:solidFill>
              <a:effectLst/>
              <a:uLnTx/>
              <a:uFillTx/>
              <a:latin typeface="Ubuntu Medium"/>
              <a:ea typeface="Verdana" panose="020B0604030504040204" pitchFamily="34" charset="0"/>
              <a:cs typeface="+mn-cs"/>
            </a:endParaRPr>
          </a:p>
        </p:txBody>
      </p:sp>
      <p:sp>
        <p:nvSpPr>
          <p:cNvPr id="47" name="Oval 46">
            <a:extLst>
              <a:ext uri="{FF2B5EF4-FFF2-40B4-BE49-F238E27FC236}">
                <a16:creationId xmlns:a16="http://schemas.microsoft.com/office/drawing/2014/main" id="{2033F171-A46B-4F1D-9A93-6233393C2932}"/>
              </a:ext>
            </a:extLst>
          </p:cNvPr>
          <p:cNvSpPr/>
          <p:nvPr/>
        </p:nvSpPr>
        <p:spPr>
          <a:xfrm flipH="1">
            <a:off x="330077" y="4154871"/>
            <a:ext cx="144000" cy="144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FFFFFF"/>
              </a:solidFill>
              <a:effectLst/>
              <a:uLnTx/>
              <a:uFillTx/>
              <a:latin typeface="Ubuntu Medium"/>
              <a:ea typeface="Verdana" panose="020B0604030504040204" pitchFamily="34" charset="0"/>
              <a:cs typeface="+mn-cs"/>
            </a:endParaRPr>
          </a:p>
        </p:txBody>
      </p:sp>
      <p:sp>
        <p:nvSpPr>
          <p:cNvPr id="48" name="Oval 47">
            <a:extLst>
              <a:ext uri="{FF2B5EF4-FFF2-40B4-BE49-F238E27FC236}">
                <a16:creationId xmlns:a16="http://schemas.microsoft.com/office/drawing/2014/main" id="{C0DBB758-0A08-4593-84F0-855520C8F772}"/>
              </a:ext>
            </a:extLst>
          </p:cNvPr>
          <p:cNvSpPr/>
          <p:nvPr/>
        </p:nvSpPr>
        <p:spPr>
          <a:xfrm flipH="1">
            <a:off x="11656498" y="4110277"/>
            <a:ext cx="137230" cy="144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FFFFFF"/>
              </a:solidFill>
              <a:effectLst/>
              <a:uLnTx/>
              <a:uFillTx/>
              <a:latin typeface="Ubuntu Medium"/>
              <a:ea typeface="Verdana" panose="020B0604030504040204" pitchFamily="34" charset="0"/>
              <a:cs typeface="+mn-cs"/>
            </a:endParaRPr>
          </a:p>
        </p:txBody>
      </p:sp>
      <p:sp>
        <p:nvSpPr>
          <p:cNvPr id="49" name="Oval 48">
            <a:extLst>
              <a:ext uri="{FF2B5EF4-FFF2-40B4-BE49-F238E27FC236}">
                <a16:creationId xmlns:a16="http://schemas.microsoft.com/office/drawing/2014/main" id="{E9F6F2E9-D2D6-4640-B73C-403C31A877BB}"/>
              </a:ext>
            </a:extLst>
          </p:cNvPr>
          <p:cNvSpPr/>
          <p:nvPr/>
        </p:nvSpPr>
        <p:spPr>
          <a:xfrm flipH="1">
            <a:off x="11656498" y="1731229"/>
            <a:ext cx="137230" cy="144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FFFFFF"/>
              </a:solidFill>
              <a:effectLst/>
              <a:uLnTx/>
              <a:uFillTx/>
              <a:latin typeface="Ubuntu Medium"/>
              <a:ea typeface="Verdana" panose="020B0604030504040204" pitchFamily="34" charset="0"/>
              <a:cs typeface="+mn-cs"/>
            </a:endParaRPr>
          </a:p>
        </p:txBody>
      </p:sp>
      <p:sp>
        <p:nvSpPr>
          <p:cNvPr id="40" name="TextBox 39">
            <a:extLst>
              <a:ext uri="{FF2B5EF4-FFF2-40B4-BE49-F238E27FC236}">
                <a16:creationId xmlns:a16="http://schemas.microsoft.com/office/drawing/2014/main" id="{56A3D3E1-3DAA-4F6D-8032-A7CBF9186252}"/>
              </a:ext>
            </a:extLst>
          </p:cNvPr>
          <p:cNvSpPr txBox="1">
            <a:spLocks/>
          </p:cNvSpPr>
          <p:nvPr/>
        </p:nvSpPr>
        <p:spPr>
          <a:xfrm>
            <a:off x="0" y="846216"/>
            <a:ext cx="12192000" cy="517065"/>
          </a:xfrm>
          <a:prstGeom prst="rect">
            <a:avLst/>
          </a:prstGeom>
          <a:solidFill>
            <a:schemeClr val="accent1"/>
          </a:solidFill>
          <a:ln w="19050" cap="flat" cmpd="sng" algn="ctr">
            <a:noFill/>
            <a:prstDash val="solid"/>
            <a:miter lim="800000"/>
          </a:ln>
          <a:effectLst/>
        </p:spPr>
        <p:txBody>
          <a:bodyPr wrap="square" lIns="73152" tIns="73152" rIns="73152" bIns="73152" rtlCol="0" anchor="t">
            <a:spAutoFit/>
          </a:bodyPr>
          <a:lstStyle>
            <a:defPPr>
              <a:defRPr lang="en-US"/>
            </a:defPPr>
            <a:lvl1pPr>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Ubuntu Medium"/>
                <a:ea typeface="Verdana" panose="020B0604030504040204" pitchFamily="34" charset="0"/>
                <a:cs typeface="Verdana"/>
              </a:rPr>
              <a:t>Capgemini offers end to end pension administration in a BPaaS model including IT platform build (FS), data migration (I&amp;D), hosting and infrastructure in AWS cloud (CIS) and pension operations (Bsv) </a:t>
            </a:r>
          </a:p>
        </p:txBody>
      </p:sp>
    </p:spTree>
    <p:extLst>
      <p:ext uri="{BB962C8B-B14F-4D97-AF65-F5344CB8AC3E}">
        <p14:creationId xmlns:p14="http://schemas.microsoft.com/office/powerpoint/2010/main" val="1510711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50" y="37047"/>
            <a:ext cx="10947772" cy="716711"/>
          </a:xfrm>
        </p:spPr>
        <p:txBody>
          <a:bodyPr/>
          <a:lstStyle/>
          <a:p>
            <a:r>
              <a:rPr lang="en-US"/>
              <a:t>Overall Program Target Operating Model.</a:t>
            </a:r>
          </a:p>
        </p:txBody>
      </p:sp>
      <p:sp>
        <p:nvSpPr>
          <p:cNvPr id="15" name="Isosceles Triangle 14">
            <a:extLst>
              <a:ext uri="{FF2B5EF4-FFF2-40B4-BE49-F238E27FC236}">
                <a16:creationId xmlns:a16="http://schemas.microsoft.com/office/drawing/2014/main" id="{3E39D014-62AE-44F8-873B-0A7D8CC0F06A}"/>
              </a:ext>
            </a:extLst>
          </p:cNvPr>
          <p:cNvSpPr/>
          <p:nvPr/>
        </p:nvSpPr>
        <p:spPr>
          <a:xfrm>
            <a:off x="191344" y="804984"/>
            <a:ext cx="8640960" cy="43204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6" name="Rectangle: Rounded Corners 15">
            <a:extLst>
              <a:ext uri="{FF2B5EF4-FFF2-40B4-BE49-F238E27FC236}">
                <a16:creationId xmlns:a16="http://schemas.microsoft.com/office/drawing/2014/main" id="{11CC17B3-12D9-4B44-941D-6F42E41B7932}"/>
              </a:ext>
            </a:extLst>
          </p:cNvPr>
          <p:cNvSpPr/>
          <p:nvPr/>
        </p:nvSpPr>
        <p:spPr>
          <a:xfrm>
            <a:off x="191344" y="1237031"/>
            <a:ext cx="8732278" cy="31076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Verdana"/>
                <a:ea typeface="+mn-ea"/>
                <a:cs typeface="+mn-cs"/>
              </a:rPr>
              <a:t>Collaborative Target Operating Model</a:t>
            </a:r>
          </a:p>
        </p:txBody>
      </p:sp>
      <p:sp>
        <p:nvSpPr>
          <p:cNvPr id="18" name="Rectangle 17">
            <a:extLst>
              <a:ext uri="{FF2B5EF4-FFF2-40B4-BE49-F238E27FC236}">
                <a16:creationId xmlns:a16="http://schemas.microsoft.com/office/drawing/2014/main" id="{5B643A1A-6ECF-48BD-85F6-B28D1CF9CB58}"/>
              </a:ext>
            </a:extLst>
          </p:cNvPr>
          <p:cNvSpPr/>
          <p:nvPr/>
        </p:nvSpPr>
        <p:spPr>
          <a:xfrm>
            <a:off x="191344" y="1597072"/>
            <a:ext cx="626368" cy="6885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Governance</a:t>
            </a:r>
          </a:p>
        </p:txBody>
      </p:sp>
      <p:sp>
        <p:nvSpPr>
          <p:cNvPr id="30" name="Rectangle 29">
            <a:extLst>
              <a:ext uri="{FF2B5EF4-FFF2-40B4-BE49-F238E27FC236}">
                <a16:creationId xmlns:a16="http://schemas.microsoft.com/office/drawing/2014/main" id="{72C957AC-CBEB-44CD-9BA7-DD45C25AAD2A}"/>
              </a:ext>
            </a:extLst>
          </p:cNvPr>
          <p:cNvSpPr/>
          <p:nvPr/>
        </p:nvSpPr>
        <p:spPr>
          <a:xfrm>
            <a:off x="191344" y="2342321"/>
            <a:ext cx="626368" cy="1847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Service Delivery</a:t>
            </a:r>
          </a:p>
        </p:txBody>
      </p:sp>
      <p:sp>
        <p:nvSpPr>
          <p:cNvPr id="21" name="Rectangle 20">
            <a:extLst>
              <a:ext uri="{FF2B5EF4-FFF2-40B4-BE49-F238E27FC236}">
                <a16:creationId xmlns:a16="http://schemas.microsoft.com/office/drawing/2014/main" id="{50BCBC11-465A-4406-8C4D-2C036E9ABA68}"/>
              </a:ext>
            </a:extLst>
          </p:cNvPr>
          <p:cNvSpPr/>
          <p:nvPr/>
        </p:nvSpPr>
        <p:spPr>
          <a:xfrm>
            <a:off x="911424" y="1601027"/>
            <a:ext cx="6912768" cy="6885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2" name="Rectangle 31">
            <a:extLst>
              <a:ext uri="{FF2B5EF4-FFF2-40B4-BE49-F238E27FC236}">
                <a16:creationId xmlns:a16="http://schemas.microsoft.com/office/drawing/2014/main" id="{F9955A9F-908C-45C1-9085-7E4C96E20B6A}"/>
              </a:ext>
            </a:extLst>
          </p:cNvPr>
          <p:cNvSpPr/>
          <p:nvPr/>
        </p:nvSpPr>
        <p:spPr>
          <a:xfrm>
            <a:off x="911424" y="2365494"/>
            <a:ext cx="6912768" cy="18238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 name="Rectangle 22">
            <a:extLst>
              <a:ext uri="{FF2B5EF4-FFF2-40B4-BE49-F238E27FC236}">
                <a16:creationId xmlns:a16="http://schemas.microsoft.com/office/drawing/2014/main" id="{9CD661B5-42A4-43B3-AC1B-1B119F6FC7BA}"/>
              </a:ext>
            </a:extLst>
          </p:cNvPr>
          <p:cNvSpPr/>
          <p:nvPr/>
        </p:nvSpPr>
        <p:spPr>
          <a:xfrm>
            <a:off x="925352" y="3459828"/>
            <a:ext cx="6884912" cy="144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Operations Management</a:t>
            </a:r>
          </a:p>
        </p:txBody>
      </p:sp>
      <p:sp>
        <p:nvSpPr>
          <p:cNvPr id="34" name="Rectangle 33">
            <a:extLst>
              <a:ext uri="{FF2B5EF4-FFF2-40B4-BE49-F238E27FC236}">
                <a16:creationId xmlns:a16="http://schemas.microsoft.com/office/drawing/2014/main" id="{1DEA788A-84E8-4B61-995B-39A922C9D228}"/>
              </a:ext>
            </a:extLst>
          </p:cNvPr>
          <p:cNvSpPr/>
          <p:nvPr/>
        </p:nvSpPr>
        <p:spPr>
          <a:xfrm>
            <a:off x="925352" y="3646960"/>
            <a:ext cx="6884912" cy="144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Continuous Improvement</a:t>
            </a:r>
          </a:p>
        </p:txBody>
      </p:sp>
      <p:sp>
        <p:nvSpPr>
          <p:cNvPr id="35" name="Rectangle 34">
            <a:extLst>
              <a:ext uri="{FF2B5EF4-FFF2-40B4-BE49-F238E27FC236}">
                <a16:creationId xmlns:a16="http://schemas.microsoft.com/office/drawing/2014/main" id="{8434769F-511A-4DF6-A9EE-96E50A7CA41F}"/>
              </a:ext>
            </a:extLst>
          </p:cNvPr>
          <p:cNvSpPr/>
          <p:nvPr/>
        </p:nvSpPr>
        <p:spPr>
          <a:xfrm>
            <a:off x="191344" y="4252797"/>
            <a:ext cx="626368" cy="10539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Technology</a:t>
            </a:r>
          </a:p>
        </p:txBody>
      </p:sp>
      <p:sp>
        <p:nvSpPr>
          <p:cNvPr id="37" name="Rectangle 36">
            <a:extLst>
              <a:ext uri="{FF2B5EF4-FFF2-40B4-BE49-F238E27FC236}">
                <a16:creationId xmlns:a16="http://schemas.microsoft.com/office/drawing/2014/main" id="{843F161D-2B12-49B3-B992-BD26771EC449}"/>
              </a:ext>
            </a:extLst>
          </p:cNvPr>
          <p:cNvSpPr/>
          <p:nvPr/>
        </p:nvSpPr>
        <p:spPr>
          <a:xfrm>
            <a:off x="925352" y="3272696"/>
            <a:ext cx="6884912" cy="144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Process Compliance</a:t>
            </a:r>
          </a:p>
        </p:txBody>
      </p:sp>
      <p:sp>
        <p:nvSpPr>
          <p:cNvPr id="38" name="Rectangle 37">
            <a:extLst>
              <a:ext uri="{FF2B5EF4-FFF2-40B4-BE49-F238E27FC236}">
                <a16:creationId xmlns:a16="http://schemas.microsoft.com/office/drawing/2014/main" id="{C9EE5AF4-A15B-40B4-9FE7-482BD7569C9F}"/>
              </a:ext>
            </a:extLst>
          </p:cNvPr>
          <p:cNvSpPr/>
          <p:nvPr/>
        </p:nvSpPr>
        <p:spPr>
          <a:xfrm>
            <a:off x="925352" y="3834092"/>
            <a:ext cx="6884912" cy="144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Knowledge Management</a:t>
            </a:r>
          </a:p>
        </p:txBody>
      </p:sp>
      <p:sp>
        <p:nvSpPr>
          <p:cNvPr id="27" name="Rectangle 26">
            <a:extLst>
              <a:ext uri="{FF2B5EF4-FFF2-40B4-BE49-F238E27FC236}">
                <a16:creationId xmlns:a16="http://schemas.microsoft.com/office/drawing/2014/main" id="{91398CB7-95B0-463F-B275-38669D27A0BC}"/>
              </a:ext>
            </a:extLst>
          </p:cNvPr>
          <p:cNvSpPr/>
          <p:nvPr/>
        </p:nvSpPr>
        <p:spPr>
          <a:xfrm>
            <a:off x="983432" y="2395347"/>
            <a:ext cx="1210208" cy="2396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Products</a:t>
            </a:r>
          </a:p>
        </p:txBody>
      </p:sp>
      <p:sp>
        <p:nvSpPr>
          <p:cNvPr id="39" name="Rectangle 38">
            <a:extLst>
              <a:ext uri="{FF2B5EF4-FFF2-40B4-BE49-F238E27FC236}">
                <a16:creationId xmlns:a16="http://schemas.microsoft.com/office/drawing/2014/main" id="{500BBC36-EE6A-49DF-8C26-9F1417D731B1}"/>
              </a:ext>
            </a:extLst>
          </p:cNvPr>
          <p:cNvSpPr/>
          <p:nvPr/>
        </p:nvSpPr>
        <p:spPr>
          <a:xfrm>
            <a:off x="2349622" y="2395347"/>
            <a:ext cx="4012097" cy="2396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Process</a:t>
            </a:r>
          </a:p>
        </p:txBody>
      </p:sp>
      <p:sp>
        <p:nvSpPr>
          <p:cNvPr id="41" name="Rectangle 40">
            <a:extLst>
              <a:ext uri="{FF2B5EF4-FFF2-40B4-BE49-F238E27FC236}">
                <a16:creationId xmlns:a16="http://schemas.microsoft.com/office/drawing/2014/main" id="{5C9BE384-5D81-49B7-B2B8-A996CE94F0D2}"/>
              </a:ext>
            </a:extLst>
          </p:cNvPr>
          <p:cNvSpPr/>
          <p:nvPr/>
        </p:nvSpPr>
        <p:spPr>
          <a:xfrm>
            <a:off x="6528048" y="2386168"/>
            <a:ext cx="1210208" cy="2396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Tools</a:t>
            </a:r>
          </a:p>
        </p:txBody>
      </p:sp>
      <p:sp>
        <p:nvSpPr>
          <p:cNvPr id="28" name="Rectangle: Rounded Corners 27">
            <a:extLst>
              <a:ext uri="{FF2B5EF4-FFF2-40B4-BE49-F238E27FC236}">
                <a16:creationId xmlns:a16="http://schemas.microsoft.com/office/drawing/2014/main" id="{A9F24952-971E-4B6E-9FFC-7A869650D404}"/>
              </a:ext>
            </a:extLst>
          </p:cNvPr>
          <p:cNvSpPr/>
          <p:nvPr/>
        </p:nvSpPr>
        <p:spPr>
          <a:xfrm>
            <a:off x="983432" y="2691524"/>
            <a:ext cx="1210208" cy="48235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mn-ea"/>
                <a:cs typeface="+mn-cs"/>
              </a:rPr>
              <a:t>Defined Benefits</a:t>
            </a:r>
          </a:p>
        </p:txBody>
      </p:sp>
      <p:sp>
        <p:nvSpPr>
          <p:cNvPr id="43" name="Rectangle: Rounded Corners 42">
            <a:extLst>
              <a:ext uri="{FF2B5EF4-FFF2-40B4-BE49-F238E27FC236}">
                <a16:creationId xmlns:a16="http://schemas.microsoft.com/office/drawing/2014/main" id="{873CA743-463B-4052-9DD5-3BAF156BC953}"/>
              </a:ext>
            </a:extLst>
          </p:cNvPr>
          <p:cNvSpPr/>
          <p:nvPr/>
        </p:nvSpPr>
        <p:spPr>
          <a:xfrm>
            <a:off x="2349622" y="2664853"/>
            <a:ext cx="777240" cy="239654"/>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Employer call center</a:t>
            </a:r>
          </a:p>
        </p:txBody>
      </p:sp>
      <p:sp>
        <p:nvSpPr>
          <p:cNvPr id="44" name="Rectangle: Rounded Corners 43">
            <a:extLst>
              <a:ext uri="{FF2B5EF4-FFF2-40B4-BE49-F238E27FC236}">
                <a16:creationId xmlns:a16="http://schemas.microsoft.com/office/drawing/2014/main" id="{3B49E793-ED0F-44A9-BBA1-C5CA8137C81A}"/>
              </a:ext>
            </a:extLst>
          </p:cNvPr>
          <p:cNvSpPr/>
          <p:nvPr/>
        </p:nvSpPr>
        <p:spPr>
          <a:xfrm>
            <a:off x="3153057" y="2664853"/>
            <a:ext cx="777240" cy="239654"/>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Employee call center</a:t>
            </a:r>
          </a:p>
        </p:txBody>
      </p:sp>
      <p:sp>
        <p:nvSpPr>
          <p:cNvPr id="45" name="Rectangle: Rounded Corners 44">
            <a:extLst>
              <a:ext uri="{FF2B5EF4-FFF2-40B4-BE49-F238E27FC236}">
                <a16:creationId xmlns:a16="http://schemas.microsoft.com/office/drawing/2014/main" id="{309942E7-85E9-4688-AAB4-D8CC4A73C1C9}"/>
              </a:ext>
            </a:extLst>
          </p:cNvPr>
          <p:cNvSpPr/>
          <p:nvPr/>
        </p:nvSpPr>
        <p:spPr>
          <a:xfrm>
            <a:off x="3956492" y="2664853"/>
            <a:ext cx="777240" cy="239654"/>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Employer admin</a:t>
            </a:r>
          </a:p>
        </p:txBody>
      </p:sp>
      <p:sp>
        <p:nvSpPr>
          <p:cNvPr id="46" name="Rectangle: Rounded Corners 45">
            <a:extLst>
              <a:ext uri="{FF2B5EF4-FFF2-40B4-BE49-F238E27FC236}">
                <a16:creationId xmlns:a16="http://schemas.microsoft.com/office/drawing/2014/main" id="{002F3715-E467-47B6-84E9-89179280C9BF}"/>
              </a:ext>
            </a:extLst>
          </p:cNvPr>
          <p:cNvSpPr/>
          <p:nvPr/>
        </p:nvSpPr>
        <p:spPr>
          <a:xfrm>
            <a:off x="4759927" y="2664853"/>
            <a:ext cx="777240" cy="239654"/>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Value transfer</a:t>
            </a:r>
          </a:p>
        </p:txBody>
      </p:sp>
      <p:sp>
        <p:nvSpPr>
          <p:cNvPr id="47" name="Rectangle: Rounded Corners 46">
            <a:extLst>
              <a:ext uri="{FF2B5EF4-FFF2-40B4-BE49-F238E27FC236}">
                <a16:creationId xmlns:a16="http://schemas.microsoft.com/office/drawing/2014/main" id="{9526C618-6FE4-4A8C-ACFA-9AFB5C6F655D}"/>
              </a:ext>
            </a:extLst>
          </p:cNvPr>
          <p:cNvSpPr/>
          <p:nvPr/>
        </p:nvSpPr>
        <p:spPr>
          <a:xfrm>
            <a:off x="5563364" y="2664853"/>
            <a:ext cx="777240" cy="239654"/>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Batch exceptions</a:t>
            </a:r>
          </a:p>
        </p:txBody>
      </p:sp>
      <p:sp>
        <p:nvSpPr>
          <p:cNvPr id="48" name="Rectangle: Rounded Corners 47">
            <a:extLst>
              <a:ext uri="{FF2B5EF4-FFF2-40B4-BE49-F238E27FC236}">
                <a16:creationId xmlns:a16="http://schemas.microsoft.com/office/drawing/2014/main" id="{1BCF291D-4BBD-40C6-B519-31ABC869161D}"/>
              </a:ext>
            </a:extLst>
          </p:cNvPr>
          <p:cNvSpPr/>
          <p:nvPr/>
        </p:nvSpPr>
        <p:spPr>
          <a:xfrm>
            <a:off x="2353294" y="2961472"/>
            <a:ext cx="777240" cy="239654"/>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Verdana"/>
                <a:ea typeface="+mn-ea"/>
                <a:cs typeface="+mn-cs"/>
              </a:rPr>
              <a:t>Redemption</a:t>
            </a:r>
          </a:p>
        </p:txBody>
      </p:sp>
      <p:sp>
        <p:nvSpPr>
          <p:cNvPr id="49" name="Rectangle: Rounded Corners 48">
            <a:extLst>
              <a:ext uri="{FF2B5EF4-FFF2-40B4-BE49-F238E27FC236}">
                <a16:creationId xmlns:a16="http://schemas.microsoft.com/office/drawing/2014/main" id="{49657F71-632E-4A85-9BD8-3442362707F6}"/>
              </a:ext>
            </a:extLst>
          </p:cNvPr>
          <p:cNvSpPr/>
          <p:nvPr/>
        </p:nvSpPr>
        <p:spPr>
          <a:xfrm>
            <a:off x="3156729" y="2961472"/>
            <a:ext cx="777240" cy="239654"/>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Persons admin</a:t>
            </a:r>
          </a:p>
        </p:txBody>
      </p:sp>
      <p:sp>
        <p:nvSpPr>
          <p:cNvPr id="51" name="Rectangle: Rounded Corners 50">
            <a:extLst>
              <a:ext uri="{FF2B5EF4-FFF2-40B4-BE49-F238E27FC236}">
                <a16:creationId xmlns:a16="http://schemas.microsoft.com/office/drawing/2014/main" id="{E223C18D-33F4-4478-B962-7EA87125A7E3}"/>
              </a:ext>
            </a:extLst>
          </p:cNvPr>
          <p:cNvSpPr/>
          <p:nvPr/>
        </p:nvSpPr>
        <p:spPr>
          <a:xfrm>
            <a:off x="3960164" y="2961472"/>
            <a:ext cx="777240" cy="239654"/>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Death</a:t>
            </a:r>
          </a:p>
        </p:txBody>
      </p:sp>
      <p:sp>
        <p:nvSpPr>
          <p:cNvPr id="52" name="Rectangle: Rounded Corners 51">
            <a:extLst>
              <a:ext uri="{FF2B5EF4-FFF2-40B4-BE49-F238E27FC236}">
                <a16:creationId xmlns:a16="http://schemas.microsoft.com/office/drawing/2014/main" id="{7CED7117-FBA3-414F-B415-30092B72B07F}"/>
              </a:ext>
            </a:extLst>
          </p:cNvPr>
          <p:cNvSpPr/>
          <p:nvPr/>
        </p:nvSpPr>
        <p:spPr>
          <a:xfrm>
            <a:off x="4763599" y="2961472"/>
            <a:ext cx="777240" cy="239654"/>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Divorce</a:t>
            </a:r>
          </a:p>
        </p:txBody>
      </p:sp>
      <p:sp>
        <p:nvSpPr>
          <p:cNvPr id="53" name="Rectangle: Rounded Corners 52">
            <a:extLst>
              <a:ext uri="{FF2B5EF4-FFF2-40B4-BE49-F238E27FC236}">
                <a16:creationId xmlns:a16="http://schemas.microsoft.com/office/drawing/2014/main" id="{C90B4DA1-5A72-40B7-899C-F7AFE53E1B49}"/>
              </a:ext>
            </a:extLst>
          </p:cNvPr>
          <p:cNvSpPr/>
          <p:nvPr/>
        </p:nvSpPr>
        <p:spPr>
          <a:xfrm>
            <a:off x="5567036" y="2961472"/>
            <a:ext cx="777240" cy="239654"/>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Disability</a:t>
            </a:r>
          </a:p>
        </p:txBody>
      </p:sp>
      <p:sp>
        <p:nvSpPr>
          <p:cNvPr id="54" name="Rectangle: Rounded Corners 53">
            <a:extLst>
              <a:ext uri="{FF2B5EF4-FFF2-40B4-BE49-F238E27FC236}">
                <a16:creationId xmlns:a16="http://schemas.microsoft.com/office/drawing/2014/main" id="{F5E5DC41-B507-4A0A-B6B2-1F196C606719}"/>
              </a:ext>
            </a:extLst>
          </p:cNvPr>
          <p:cNvSpPr/>
          <p:nvPr/>
        </p:nvSpPr>
        <p:spPr>
          <a:xfrm>
            <a:off x="6533592" y="2678560"/>
            <a:ext cx="1204664" cy="14401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Command Center</a:t>
            </a:r>
          </a:p>
        </p:txBody>
      </p:sp>
      <p:sp>
        <p:nvSpPr>
          <p:cNvPr id="55" name="Rectangle: Rounded Corners 54">
            <a:extLst>
              <a:ext uri="{FF2B5EF4-FFF2-40B4-BE49-F238E27FC236}">
                <a16:creationId xmlns:a16="http://schemas.microsoft.com/office/drawing/2014/main" id="{10BCC0E3-CDD1-4C9D-A882-792E08E813A7}"/>
              </a:ext>
            </a:extLst>
          </p:cNvPr>
          <p:cNvSpPr/>
          <p:nvPr/>
        </p:nvSpPr>
        <p:spPr>
          <a:xfrm>
            <a:off x="6533592" y="2849995"/>
            <a:ext cx="1204664" cy="14401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PROMPT</a:t>
            </a:r>
          </a:p>
        </p:txBody>
      </p:sp>
      <p:sp>
        <p:nvSpPr>
          <p:cNvPr id="58" name="Rectangle: Rounded Corners 57">
            <a:extLst>
              <a:ext uri="{FF2B5EF4-FFF2-40B4-BE49-F238E27FC236}">
                <a16:creationId xmlns:a16="http://schemas.microsoft.com/office/drawing/2014/main" id="{ABA7C3AE-673B-4CA3-BA96-B26AB474BFE7}"/>
              </a:ext>
            </a:extLst>
          </p:cNvPr>
          <p:cNvSpPr/>
          <p:nvPr/>
        </p:nvSpPr>
        <p:spPr>
          <a:xfrm>
            <a:off x="6528048" y="3042015"/>
            <a:ext cx="1204664" cy="14401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Transversal </a:t>
            </a:r>
          </a:p>
        </p:txBody>
      </p:sp>
      <p:sp>
        <p:nvSpPr>
          <p:cNvPr id="29" name="Rectangle: Rounded Corners 28">
            <a:extLst>
              <a:ext uri="{FF2B5EF4-FFF2-40B4-BE49-F238E27FC236}">
                <a16:creationId xmlns:a16="http://schemas.microsoft.com/office/drawing/2014/main" id="{E93E4529-7CA5-426D-9A39-7754FA15DD2E}"/>
              </a:ext>
            </a:extLst>
          </p:cNvPr>
          <p:cNvSpPr/>
          <p:nvPr/>
        </p:nvSpPr>
        <p:spPr>
          <a:xfrm>
            <a:off x="1131336" y="1681284"/>
            <a:ext cx="1828800" cy="211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mn-ea"/>
                <a:cs typeface="+mn-cs"/>
              </a:rPr>
              <a:t>Contract Management</a:t>
            </a:r>
          </a:p>
        </p:txBody>
      </p:sp>
      <p:sp>
        <p:nvSpPr>
          <p:cNvPr id="59" name="Rectangle: Rounded Corners 58">
            <a:extLst>
              <a:ext uri="{FF2B5EF4-FFF2-40B4-BE49-F238E27FC236}">
                <a16:creationId xmlns:a16="http://schemas.microsoft.com/office/drawing/2014/main" id="{064C88B4-8630-4FCB-94A6-54CE51967312}"/>
              </a:ext>
            </a:extLst>
          </p:cNvPr>
          <p:cNvSpPr/>
          <p:nvPr/>
        </p:nvSpPr>
        <p:spPr>
          <a:xfrm>
            <a:off x="1131336" y="2025954"/>
            <a:ext cx="1828800" cy="211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mn-ea"/>
                <a:cs typeface="+mn-cs"/>
              </a:rPr>
              <a:t>Delivery Management</a:t>
            </a:r>
          </a:p>
        </p:txBody>
      </p:sp>
      <p:sp>
        <p:nvSpPr>
          <p:cNvPr id="60" name="Rectangle: Rounded Corners 59">
            <a:extLst>
              <a:ext uri="{FF2B5EF4-FFF2-40B4-BE49-F238E27FC236}">
                <a16:creationId xmlns:a16="http://schemas.microsoft.com/office/drawing/2014/main" id="{6FA0B05A-C12A-426F-BFA1-C1BB7CF39D3F}"/>
              </a:ext>
            </a:extLst>
          </p:cNvPr>
          <p:cNvSpPr/>
          <p:nvPr/>
        </p:nvSpPr>
        <p:spPr>
          <a:xfrm>
            <a:off x="5707360" y="1669080"/>
            <a:ext cx="1828800" cy="211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mn-ea"/>
                <a:cs typeface="+mn-cs"/>
              </a:rPr>
              <a:t>Escalation Management</a:t>
            </a:r>
          </a:p>
        </p:txBody>
      </p:sp>
      <p:sp>
        <p:nvSpPr>
          <p:cNvPr id="62" name="Rectangle: Rounded Corners 61">
            <a:extLst>
              <a:ext uri="{FF2B5EF4-FFF2-40B4-BE49-F238E27FC236}">
                <a16:creationId xmlns:a16="http://schemas.microsoft.com/office/drawing/2014/main" id="{AAF9F088-E14E-4AEF-B419-1CC975A550D4}"/>
              </a:ext>
            </a:extLst>
          </p:cNvPr>
          <p:cNvSpPr/>
          <p:nvPr/>
        </p:nvSpPr>
        <p:spPr>
          <a:xfrm>
            <a:off x="5707360" y="2013750"/>
            <a:ext cx="1828800" cy="211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mn-ea"/>
                <a:cs typeface="+mn-cs"/>
              </a:rPr>
              <a:t>Strategic Directions</a:t>
            </a:r>
          </a:p>
        </p:txBody>
      </p:sp>
      <p:sp>
        <p:nvSpPr>
          <p:cNvPr id="63" name="Rectangle: Rounded Corners 62">
            <a:extLst>
              <a:ext uri="{FF2B5EF4-FFF2-40B4-BE49-F238E27FC236}">
                <a16:creationId xmlns:a16="http://schemas.microsoft.com/office/drawing/2014/main" id="{81860B58-9B1A-4C35-A1E5-E5C69B6533CB}"/>
              </a:ext>
            </a:extLst>
          </p:cNvPr>
          <p:cNvSpPr/>
          <p:nvPr/>
        </p:nvSpPr>
        <p:spPr>
          <a:xfrm>
            <a:off x="3419348" y="1662343"/>
            <a:ext cx="1828800" cy="211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mn-ea"/>
                <a:cs typeface="+mn-cs"/>
              </a:rPr>
              <a:t>Compliance</a:t>
            </a:r>
          </a:p>
        </p:txBody>
      </p:sp>
      <p:sp>
        <p:nvSpPr>
          <p:cNvPr id="64" name="Rectangle: Rounded Corners 63">
            <a:extLst>
              <a:ext uri="{FF2B5EF4-FFF2-40B4-BE49-F238E27FC236}">
                <a16:creationId xmlns:a16="http://schemas.microsoft.com/office/drawing/2014/main" id="{B8282E50-937D-47E1-A6B2-ED59FBDB6492}"/>
              </a:ext>
            </a:extLst>
          </p:cNvPr>
          <p:cNvSpPr/>
          <p:nvPr/>
        </p:nvSpPr>
        <p:spPr>
          <a:xfrm>
            <a:off x="3419348" y="2007013"/>
            <a:ext cx="1828800" cy="211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mn-ea"/>
                <a:cs typeface="+mn-cs"/>
              </a:rPr>
              <a:t>Performance Management</a:t>
            </a:r>
          </a:p>
        </p:txBody>
      </p:sp>
      <p:sp>
        <p:nvSpPr>
          <p:cNvPr id="65" name="Rectangle 64">
            <a:extLst>
              <a:ext uri="{FF2B5EF4-FFF2-40B4-BE49-F238E27FC236}">
                <a16:creationId xmlns:a16="http://schemas.microsoft.com/office/drawing/2014/main" id="{6A3D21F0-7661-465E-8DE7-44729C9A91FE}"/>
              </a:ext>
            </a:extLst>
          </p:cNvPr>
          <p:cNvSpPr/>
          <p:nvPr/>
        </p:nvSpPr>
        <p:spPr>
          <a:xfrm>
            <a:off x="925352" y="4021225"/>
            <a:ext cx="6884912" cy="144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Reporting</a:t>
            </a:r>
          </a:p>
        </p:txBody>
      </p:sp>
      <p:sp>
        <p:nvSpPr>
          <p:cNvPr id="66" name="Rectangle 65">
            <a:extLst>
              <a:ext uri="{FF2B5EF4-FFF2-40B4-BE49-F238E27FC236}">
                <a16:creationId xmlns:a16="http://schemas.microsoft.com/office/drawing/2014/main" id="{0A2C1CCF-1A94-4D94-AA17-B7EB3F1B0F4B}"/>
              </a:ext>
            </a:extLst>
          </p:cNvPr>
          <p:cNvSpPr/>
          <p:nvPr/>
        </p:nvSpPr>
        <p:spPr>
          <a:xfrm>
            <a:off x="891308" y="4252797"/>
            <a:ext cx="6949440" cy="1828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L1 Helpdesk</a:t>
            </a:r>
          </a:p>
        </p:txBody>
      </p:sp>
      <p:sp>
        <p:nvSpPr>
          <p:cNvPr id="67" name="Rectangle 66">
            <a:extLst>
              <a:ext uri="{FF2B5EF4-FFF2-40B4-BE49-F238E27FC236}">
                <a16:creationId xmlns:a16="http://schemas.microsoft.com/office/drawing/2014/main" id="{1288B1EA-CB8F-4586-AA56-5D068A699002}"/>
              </a:ext>
            </a:extLst>
          </p:cNvPr>
          <p:cNvSpPr/>
          <p:nvPr/>
        </p:nvSpPr>
        <p:spPr>
          <a:xfrm>
            <a:off x="891308" y="4470571"/>
            <a:ext cx="6949440" cy="1828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L2 Helpdesk</a:t>
            </a:r>
          </a:p>
        </p:txBody>
      </p:sp>
      <p:sp>
        <p:nvSpPr>
          <p:cNvPr id="68" name="Rectangle 67">
            <a:extLst>
              <a:ext uri="{FF2B5EF4-FFF2-40B4-BE49-F238E27FC236}">
                <a16:creationId xmlns:a16="http://schemas.microsoft.com/office/drawing/2014/main" id="{AE6A54BB-77C0-47F4-868F-97EA336F97C8}"/>
              </a:ext>
            </a:extLst>
          </p:cNvPr>
          <p:cNvSpPr/>
          <p:nvPr/>
        </p:nvSpPr>
        <p:spPr>
          <a:xfrm>
            <a:off x="891308" y="4688345"/>
            <a:ext cx="6949440" cy="1828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L3 Helpdesk</a:t>
            </a:r>
          </a:p>
        </p:txBody>
      </p:sp>
      <p:sp>
        <p:nvSpPr>
          <p:cNvPr id="69" name="Rectangle 68">
            <a:extLst>
              <a:ext uri="{FF2B5EF4-FFF2-40B4-BE49-F238E27FC236}">
                <a16:creationId xmlns:a16="http://schemas.microsoft.com/office/drawing/2014/main" id="{5D51317F-846C-4AF7-B0AF-859C26346EED}"/>
              </a:ext>
            </a:extLst>
          </p:cNvPr>
          <p:cNvSpPr/>
          <p:nvPr/>
        </p:nvSpPr>
        <p:spPr>
          <a:xfrm>
            <a:off x="891308" y="4906119"/>
            <a:ext cx="6949440" cy="1828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Application Development and Maintenance</a:t>
            </a:r>
          </a:p>
        </p:txBody>
      </p:sp>
      <p:sp>
        <p:nvSpPr>
          <p:cNvPr id="70" name="Rectangle 69">
            <a:extLst>
              <a:ext uri="{FF2B5EF4-FFF2-40B4-BE49-F238E27FC236}">
                <a16:creationId xmlns:a16="http://schemas.microsoft.com/office/drawing/2014/main" id="{214D4F32-2C0C-47DA-A0C8-9B697B82659C}"/>
              </a:ext>
            </a:extLst>
          </p:cNvPr>
          <p:cNvSpPr/>
          <p:nvPr/>
        </p:nvSpPr>
        <p:spPr>
          <a:xfrm>
            <a:off x="891308" y="5123892"/>
            <a:ext cx="6949440" cy="1828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Hosting and Infra</a:t>
            </a:r>
          </a:p>
        </p:txBody>
      </p:sp>
      <p:sp>
        <p:nvSpPr>
          <p:cNvPr id="71" name="Rectangle 70">
            <a:extLst>
              <a:ext uri="{FF2B5EF4-FFF2-40B4-BE49-F238E27FC236}">
                <a16:creationId xmlns:a16="http://schemas.microsoft.com/office/drawing/2014/main" id="{1AA67AB4-E2B8-4304-BFC7-F4D37B0EA13B}"/>
              </a:ext>
            </a:extLst>
          </p:cNvPr>
          <p:cNvSpPr/>
          <p:nvPr/>
        </p:nvSpPr>
        <p:spPr>
          <a:xfrm>
            <a:off x="198915" y="5369990"/>
            <a:ext cx="626368" cy="7594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Interfaces</a:t>
            </a:r>
          </a:p>
        </p:txBody>
      </p:sp>
      <p:sp>
        <p:nvSpPr>
          <p:cNvPr id="31" name="Rectangle: Rounded Corners 30">
            <a:extLst>
              <a:ext uri="{FF2B5EF4-FFF2-40B4-BE49-F238E27FC236}">
                <a16:creationId xmlns:a16="http://schemas.microsoft.com/office/drawing/2014/main" id="{C287F5F5-4DFA-40EC-B2D1-C2DE391BAC08}"/>
              </a:ext>
            </a:extLst>
          </p:cNvPr>
          <p:cNvSpPr/>
          <p:nvPr/>
        </p:nvSpPr>
        <p:spPr>
          <a:xfrm>
            <a:off x="911424" y="5375922"/>
            <a:ext cx="1080120" cy="7457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3</a:t>
            </a:r>
            <a:r>
              <a:rPr kumimoji="0" lang="en-US" sz="1000" b="0" i="0" u="none" strike="noStrike" kern="1200" cap="none" spc="0" normalizeH="0" baseline="30000" noProof="0">
                <a:ln>
                  <a:noFill/>
                </a:ln>
                <a:solidFill>
                  <a:srgbClr val="000000"/>
                </a:solidFill>
                <a:effectLst/>
                <a:uLnTx/>
                <a:uFillTx/>
                <a:latin typeface="Verdana"/>
                <a:ea typeface="+mn-ea"/>
                <a:cs typeface="+mn-cs"/>
              </a:rPr>
              <a:t>rd</a:t>
            </a:r>
            <a:r>
              <a:rPr kumimoji="0" lang="en-US" sz="1000" b="0" i="0" u="none" strike="noStrike" kern="1200" cap="none" spc="0" normalizeH="0" baseline="0" noProof="0">
                <a:ln>
                  <a:noFill/>
                </a:ln>
                <a:solidFill>
                  <a:srgbClr val="000000"/>
                </a:solidFill>
                <a:effectLst/>
                <a:uLnTx/>
                <a:uFillTx/>
                <a:latin typeface="Verdana"/>
                <a:ea typeface="+mn-ea"/>
                <a:cs typeface="+mn-cs"/>
              </a:rPr>
              <a:t> Parties</a:t>
            </a:r>
          </a:p>
        </p:txBody>
      </p:sp>
      <p:sp>
        <p:nvSpPr>
          <p:cNvPr id="72" name="Rectangle: Rounded Corners 71">
            <a:extLst>
              <a:ext uri="{FF2B5EF4-FFF2-40B4-BE49-F238E27FC236}">
                <a16:creationId xmlns:a16="http://schemas.microsoft.com/office/drawing/2014/main" id="{CD21F60B-3C18-4ACE-A34F-F348ED0E94DA}"/>
              </a:ext>
            </a:extLst>
          </p:cNvPr>
          <p:cNvSpPr/>
          <p:nvPr/>
        </p:nvSpPr>
        <p:spPr>
          <a:xfrm>
            <a:off x="2072898" y="5375922"/>
            <a:ext cx="1080120" cy="7457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Employers and employees</a:t>
            </a:r>
          </a:p>
        </p:txBody>
      </p:sp>
      <p:sp>
        <p:nvSpPr>
          <p:cNvPr id="73" name="Rectangle: Rounded Corners 72">
            <a:extLst>
              <a:ext uri="{FF2B5EF4-FFF2-40B4-BE49-F238E27FC236}">
                <a16:creationId xmlns:a16="http://schemas.microsoft.com/office/drawing/2014/main" id="{8B1B8666-0C08-485C-AFB3-61B6387A0667}"/>
              </a:ext>
            </a:extLst>
          </p:cNvPr>
          <p:cNvSpPr/>
          <p:nvPr/>
        </p:nvSpPr>
        <p:spPr>
          <a:xfrm>
            <a:off x="3234372" y="5375922"/>
            <a:ext cx="1080120" cy="7457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Technical Platform</a:t>
            </a:r>
          </a:p>
        </p:txBody>
      </p:sp>
      <p:sp>
        <p:nvSpPr>
          <p:cNvPr id="74" name="Rectangle: Rounded Corners 73">
            <a:extLst>
              <a:ext uri="{FF2B5EF4-FFF2-40B4-BE49-F238E27FC236}">
                <a16:creationId xmlns:a16="http://schemas.microsoft.com/office/drawing/2014/main" id="{D6F433D5-BC65-4C4A-A2AF-8571E4728FF3}"/>
              </a:ext>
            </a:extLst>
          </p:cNvPr>
          <p:cNvSpPr/>
          <p:nvPr/>
        </p:nvSpPr>
        <p:spPr>
          <a:xfrm>
            <a:off x="4395846" y="5375922"/>
            <a:ext cx="1080120" cy="7457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Technology Partners</a:t>
            </a:r>
          </a:p>
        </p:txBody>
      </p:sp>
      <p:sp>
        <p:nvSpPr>
          <p:cNvPr id="75" name="Rectangle: Rounded Corners 74">
            <a:extLst>
              <a:ext uri="{FF2B5EF4-FFF2-40B4-BE49-F238E27FC236}">
                <a16:creationId xmlns:a16="http://schemas.microsoft.com/office/drawing/2014/main" id="{F9C581EB-6991-4120-A2F4-AA3339201D5E}"/>
              </a:ext>
            </a:extLst>
          </p:cNvPr>
          <p:cNvSpPr/>
          <p:nvPr/>
        </p:nvSpPr>
        <p:spPr>
          <a:xfrm>
            <a:off x="5557320" y="5375922"/>
            <a:ext cx="1080120" cy="7457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Regulators</a:t>
            </a:r>
          </a:p>
        </p:txBody>
      </p:sp>
      <p:sp>
        <p:nvSpPr>
          <p:cNvPr id="76" name="Rectangle: Rounded Corners 75">
            <a:extLst>
              <a:ext uri="{FF2B5EF4-FFF2-40B4-BE49-F238E27FC236}">
                <a16:creationId xmlns:a16="http://schemas.microsoft.com/office/drawing/2014/main" id="{24002173-6140-4BC4-A7A9-BC6F77E258ED}"/>
              </a:ext>
            </a:extLst>
          </p:cNvPr>
          <p:cNvSpPr/>
          <p:nvPr/>
        </p:nvSpPr>
        <p:spPr>
          <a:xfrm>
            <a:off x="6718796" y="5375922"/>
            <a:ext cx="1080120" cy="7457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Client</a:t>
            </a:r>
          </a:p>
        </p:txBody>
      </p:sp>
      <p:sp>
        <p:nvSpPr>
          <p:cNvPr id="42" name="Rectangle 41">
            <a:extLst>
              <a:ext uri="{FF2B5EF4-FFF2-40B4-BE49-F238E27FC236}">
                <a16:creationId xmlns:a16="http://schemas.microsoft.com/office/drawing/2014/main" id="{9532A75A-26C8-44DA-B933-959160EB7B42}"/>
              </a:ext>
            </a:extLst>
          </p:cNvPr>
          <p:cNvSpPr/>
          <p:nvPr/>
        </p:nvSpPr>
        <p:spPr>
          <a:xfrm>
            <a:off x="7886261" y="1616949"/>
            <a:ext cx="1079836" cy="49704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3" name="Rectangle: Rounded Corners 32">
            <a:extLst>
              <a:ext uri="{FF2B5EF4-FFF2-40B4-BE49-F238E27FC236}">
                <a16:creationId xmlns:a16="http://schemas.microsoft.com/office/drawing/2014/main" id="{9790C361-17B9-4F31-9D7F-6A6D8E5CE338}"/>
              </a:ext>
            </a:extLst>
          </p:cNvPr>
          <p:cNvSpPr/>
          <p:nvPr/>
        </p:nvSpPr>
        <p:spPr>
          <a:xfrm>
            <a:off x="7931754" y="1651192"/>
            <a:ext cx="991868"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Verdana"/>
                <a:ea typeface="+mn-ea"/>
                <a:cs typeface="+mn-cs"/>
              </a:rPr>
              <a:t>Compliance Office</a:t>
            </a:r>
          </a:p>
        </p:txBody>
      </p:sp>
      <p:sp>
        <p:nvSpPr>
          <p:cNvPr id="77" name="Rectangle: Rounded Corners 76">
            <a:extLst>
              <a:ext uri="{FF2B5EF4-FFF2-40B4-BE49-F238E27FC236}">
                <a16:creationId xmlns:a16="http://schemas.microsoft.com/office/drawing/2014/main" id="{024EB436-8084-4627-94B9-D743F3716900}"/>
              </a:ext>
            </a:extLst>
          </p:cNvPr>
          <p:cNvSpPr/>
          <p:nvPr/>
        </p:nvSpPr>
        <p:spPr>
          <a:xfrm>
            <a:off x="7931754" y="2061949"/>
            <a:ext cx="991868"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Verdana"/>
                <a:ea typeface="+mn-ea"/>
                <a:cs typeface="+mn-cs"/>
              </a:rPr>
              <a:t>Change Management Office</a:t>
            </a:r>
          </a:p>
        </p:txBody>
      </p:sp>
      <p:sp>
        <p:nvSpPr>
          <p:cNvPr id="78" name="Rectangle: Rounded Corners 77">
            <a:extLst>
              <a:ext uri="{FF2B5EF4-FFF2-40B4-BE49-F238E27FC236}">
                <a16:creationId xmlns:a16="http://schemas.microsoft.com/office/drawing/2014/main" id="{5329F4A9-4D62-48A2-86C5-CE87228323D0}"/>
              </a:ext>
            </a:extLst>
          </p:cNvPr>
          <p:cNvSpPr/>
          <p:nvPr/>
        </p:nvSpPr>
        <p:spPr>
          <a:xfrm>
            <a:off x="7931754" y="2472706"/>
            <a:ext cx="991868"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Verdana"/>
                <a:ea typeface="+mn-ea"/>
                <a:cs typeface="+mn-cs"/>
              </a:rPr>
              <a:t>PMO</a:t>
            </a:r>
          </a:p>
        </p:txBody>
      </p:sp>
      <p:sp>
        <p:nvSpPr>
          <p:cNvPr id="79" name="Rectangle: Rounded Corners 78">
            <a:extLst>
              <a:ext uri="{FF2B5EF4-FFF2-40B4-BE49-F238E27FC236}">
                <a16:creationId xmlns:a16="http://schemas.microsoft.com/office/drawing/2014/main" id="{6AC70BBD-D922-4C08-8B8F-6E56E1B10FBF}"/>
              </a:ext>
            </a:extLst>
          </p:cNvPr>
          <p:cNvSpPr/>
          <p:nvPr/>
        </p:nvSpPr>
        <p:spPr>
          <a:xfrm>
            <a:off x="7931754" y="2883463"/>
            <a:ext cx="991868"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Verdana"/>
                <a:ea typeface="+mn-ea"/>
                <a:cs typeface="+mn-cs"/>
              </a:rPr>
              <a:t>BCP/ DR</a:t>
            </a:r>
          </a:p>
        </p:txBody>
      </p:sp>
      <p:sp>
        <p:nvSpPr>
          <p:cNvPr id="80" name="Rectangle: Rounded Corners 79">
            <a:extLst>
              <a:ext uri="{FF2B5EF4-FFF2-40B4-BE49-F238E27FC236}">
                <a16:creationId xmlns:a16="http://schemas.microsoft.com/office/drawing/2014/main" id="{227D94A2-4456-4C11-A9AF-870FED6E479E}"/>
              </a:ext>
            </a:extLst>
          </p:cNvPr>
          <p:cNvSpPr/>
          <p:nvPr/>
        </p:nvSpPr>
        <p:spPr>
          <a:xfrm>
            <a:off x="7931754" y="3294220"/>
            <a:ext cx="991868"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Verdana"/>
                <a:ea typeface="+mn-ea"/>
                <a:cs typeface="+mn-cs"/>
              </a:rPr>
              <a:t>Audits</a:t>
            </a:r>
          </a:p>
        </p:txBody>
      </p:sp>
      <p:sp>
        <p:nvSpPr>
          <p:cNvPr id="81" name="Rectangle: Rounded Corners 80">
            <a:extLst>
              <a:ext uri="{FF2B5EF4-FFF2-40B4-BE49-F238E27FC236}">
                <a16:creationId xmlns:a16="http://schemas.microsoft.com/office/drawing/2014/main" id="{046EDAA6-673A-4FE9-85B5-BB7238763D41}"/>
              </a:ext>
            </a:extLst>
          </p:cNvPr>
          <p:cNvSpPr/>
          <p:nvPr/>
        </p:nvSpPr>
        <p:spPr>
          <a:xfrm>
            <a:off x="7931754" y="3704977"/>
            <a:ext cx="991868"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Verdana"/>
                <a:ea typeface="+mn-ea"/>
                <a:cs typeface="+mn-cs"/>
              </a:rPr>
              <a:t>Legal</a:t>
            </a:r>
          </a:p>
        </p:txBody>
      </p:sp>
      <p:sp>
        <p:nvSpPr>
          <p:cNvPr id="82" name="Rectangle: Rounded Corners 81">
            <a:extLst>
              <a:ext uri="{FF2B5EF4-FFF2-40B4-BE49-F238E27FC236}">
                <a16:creationId xmlns:a16="http://schemas.microsoft.com/office/drawing/2014/main" id="{1BBA6EFD-42FB-482C-BC94-CCF61CBDA649}"/>
              </a:ext>
            </a:extLst>
          </p:cNvPr>
          <p:cNvSpPr/>
          <p:nvPr/>
        </p:nvSpPr>
        <p:spPr>
          <a:xfrm>
            <a:off x="7931754" y="4115734"/>
            <a:ext cx="991868"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Verdana"/>
                <a:ea typeface="+mn-ea"/>
                <a:cs typeface="+mn-cs"/>
              </a:rPr>
              <a:t>HR</a:t>
            </a:r>
          </a:p>
        </p:txBody>
      </p:sp>
      <p:sp>
        <p:nvSpPr>
          <p:cNvPr id="83" name="Rectangle: Rounded Corners 82">
            <a:extLst>
              <a:ext uri="{FF2B5EF4-FFF2-40B4-BE49-F238E27FC236}">
                <a16:creationId xmlns:a16="http://schemas.microsoft.com/office/drawing/2014/main" id="{C782716A-80AE-4409-933F-A5682B018457}"/>
              </a:ext>
            </a:extLst>
          </p:cNvPr>
          <p:cNvSpPr/>
          <p:nvPr/>
        </p:nvSpPr>
        <p:spPr>
          <a:xfrm>
            <a:off x="7931754" y="4526491"/>
            <a:ext cx="991868"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Verdana"/>
                <a:ea typeface="+mn-ea"/>
                <a:cs typeface="+mn-cs"/>
              </a:rPr>
              <a:t>Finance and invoicing</a:t>
            </a:r>
          </a:p>
        </p:txBody>
      </p:sp>
      <p:sp>
        <p:nvSpPr>
          <p:cNvPr id="84" name="Rectangle: Rounded Corners 83">
            <a:extLst>
              <a:ext uri="{FF2B5EF4-FFF2-40B4-BE49-F238E27FC236}">
                <a16:creationId xmlns:a16="http://schemas.microsoft.com/office/drawing/2014/main" id="{0EF5805E-5AB8-421F-8AA4-5D86AB6A94C5}"/>
              </a:ext>
            </a:extLst>
          </p:cNvPr>
          <p:cNvSpPr/>
          <p:nvPr/>
        </p:nvSpPr>
        <p:spPr>
          <a:xfrm>
            <a:off x="7931754" y="4937248"/>
            <a:ext cx="991868"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Verdana"/>
                <a:ea typeface="+mn-ea"/>
                <a:cs typeface="+mn-cs"/>
              </a:rPr>
              <a:t>Admin and facility</a:t>
            </a:r>
          </a:p>
        </p:txBody>
      </p:sp>
      <p:sp>
        <p:nvSpPr>
          <p:cNvPr id="85" name="Rectangle: Rounded Corners 84">
            <a:extLst>
              <a:ext uri="{FF2B5EF4-FFF2-40B4-BE49-F238E27FC236}">
                <a16:creationId xmlns:a16="http://schemas.microsoft.com/office/drawing/2014/main" id="{36A00707-4277-4F0D-A19F-5E8B3C980979}"/>
              </a:ext>
            </a:extLst>
          </p:cNvPr>
          <p:cNvSpPr/>
          <p:nvPr/>
        </p:nvSpPr>
        <p:spPr>
          <a:xfrm>
            <a:off x="7931754" y="5348005"/>
            <a:ext cx="991868"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Verdana"/>
                <a:ea typeface="+mn-ea"/>
                <a:cs typeface="+mn-cs"/>
              </a:rPr>
              <a:t>Quality</a:t>
            </a:r>
          </a:p>
        </p:txBody>
      </p:sp>
      <p:sp>
        <p:nvSpPr>
          <p:cNvPr id="86" name="Rectangle: Rounded Corners 85">
            <a:extLst>
              <a:ext uri="{FF2B5EF4-FFF2-40B4-BE49-F238E27FC236}">
                <a16:creationId xmlns:a16="http://schemas.microsoft.com/office/drawing/2014/main" id="{4FA203EB-92AE-44EF-AF47-15F3DF2B9ECE}"/>
              </a:ext>
            </a:extLst>
          </p:cNvPr>
          <p:cNvSpPr/>
          <p:nvPr/>
        </p:nvSpPr>
        <p:spPr>
          <a:xfrm>
            <a:off x="7931754" y="5758762"/>
            <a:ext cx="991868"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Verdana"/>
                <a:ea typeface="+mn-ea"/>
                <a:cs typeface="+mn-cs"/>
              </a:rPr>
              <a:t>Information Security</a:t>
            </a:r>
          </a:p>
        </p:txBody>
      </p:sp>
      <p:sp>
        <p:nvSpPr>
          <p:cNvPr id="87" name="Rectangle: Rounded Corners 86">
            <a:extLst>
              <a:ext uri="{FF2B5EF4-FFF2-40B4-BE49-F238E27FC236}">
                <a16:creationId xmlns:a16="http://schemas.microsoft.com/office/drawing/2014/main" id="{61E4B42C-E521-4034-B014-2B6F754711AC}"/>
              </a:ext>
            </a:extLst>
          </p:cNvPr>
          <p:cNvSpPr/>
          <p:nvPr/>
        </p:nvSpPr>
        <p:spPr>
          <a:xfrm>
            <a:off x="7931754" y="6169523"/>
            <a:ext cx="991868"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Verdana"/>
                <a:ea typeface="+mn-ea"/>
                <a:cs typeface="+mn-cs"/>
              </a:rPr>
              <a:t>New Projects/ RTB</a:t>
            </a:r>
          </a:p>
        </p:txBody>
      </p:sp>
      <p:sp>
        <p:nvSpPr>
          <p:cNvPr id="89" name="Rectangle 88">
            <a:extLst>
              <a:ext uri="{FF2B5EF4-FFF2-40B4-BE49-F238E27FC236}">
                <a16:creationId xmlns:a16="http://schemas.microsoft.com/office/drawing/2014/main" id="{37618E7E-8AD5-4BAD-866D-D42D42FD6D4B}"/>
              </a:ext>
            </a:extLst>
          </p:cNvPr>
          <p:cNvSpPr>
            <a:spLocks/>
          </p:cNvSpPr>
          <p:nvPr/>
        </p:nvSpPr>
        <p:spPr>
          <a:xfrm>
            <a:off x="9117333" y="1547800"/>
            <a:ext cx="3021022" cy="3389448"/>
          </a:xfrm>
          <a:prstGeom prst="rect">
            <a:avLst/>
          </a:prstGeom>
          <a:solidFill>
            <a:schemeClr val="bg1">
              <a:lumMod val="95000"/>
            </a:schemeClr>
          </a:solidFill>
        </p:spPr>
        <p:txBody>
          <a:bodyPr wrap="square" lIns="36005" tIns="36005" rIns="36005" bIns="36005"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300"/>
              </a:spcAft>
              <a:buClr>
                <a:srgbClr val="4472C4">
                  <a:lumMod val="75000"/>
                </a:srgbClr>
              </a:buClr>
              <a:buSzPct val="120000"/>
              <a:buFontTx/>
              <a:buNone/>
              <a:tabLst/>
              <a:defRPr/>
            </a:pPr>
            <a:endParaRPr kumimoji="0" lang="en-US" sz="1050" b="1" i="0" u="none" strike="noStrike" kern="1200" cap="none" spc="0" normalizeH="0" baseline="0" noProof="0">
              <a:ln>
                <a:noFill/>
              </a:ln>
              <a:solidFill>
                <a:prstClr val="black"/>
              </a:solidFill>
              <a:effectLst/>
              <a:uLnTx/>
              <a:uFillTx/>
              <a:latin typeface="Verdana"/>
              <a:ea typeface="Segoe UI" panose="020B0502040204020203" pitchFamily="34" charset="0"/>
              <a:cs typeface="Arial" panose="020B0604020202020204" pitchFamily="34" charset="0"/>
            </a:endParaRPr>
          </a:p>
        </p:txBody>
      </p:sp>
      <p:sp>
        <p:nvSpPr>
          <p:cNvPr id="90" name="TextBox 89">
            <a:extLst>
              <a:ext uri="{FF2B5EF4-FFF2-40B4-BE49-F238E27FC236}">
                <a16:creationId xmlns:a16="http://schemas.microsoft.com/office/drawing/2014/main" id="{E44D164C-6A36-4692-96E1-0F38ABC3212C}"/>
              </a:ext>
            </a:extLst>
          </p:cNvPr>
          <p:cNvSpPr txBox="1"/>
          <p:nvPr/>
        </p:nvSpPr>
        <p:spPr>
          <a:xfrm>
            <a:off x="9108790" y="1294797"/>
            <a:ext cx="3035882" cy="272375"/>
          </a:xfrm>
          <a:prstGeom prst="round2SameRect">
            <a:avLst/>
          </a:prstGeom>
          <a:solidFill>
            <a:schemeClr val="tx2"/>
          </a:solidFill>
          <a:ln w="12700">
            <a:noFill/>
            <a:prstDash val="sysDash"/>
          </a:ln>
        </p:spPr>
        <p:txBody>
          <a:bodyPr wrap="square" lIns="45684" tIns="45684" rIns="45684" bIns="4568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Verdana"/>
                <a:ea typeface="+mn-ea"/>
                <a:cs typeface="+mn-cs"/>
              </a:rPr>
              <a:t>Key Highlights and Benefits</a:t>
            </a:r>
          </a:p>
        </p:txBody>
      </p:sp>
      <p:sp>
        <p:nvSpPr>
          <p:cNvPr id="91" name="Rectangle 90">
            <a:extLst>
              <a:ext uri="{FF2B5EF4-FFF2-40B4-BE49-F238E27FC236}">
                <a16:creationId xmlns:a16="http://schemas.microsoft.com/office/drawing/2014/main" id="{A0EC6B75-36A7-40FE-932E-56ED5104A250}"/>
              </a:ext>
            </a:extLst>
          </p:cNvPr>
          <p:cNvSpPr/>
          <p:nvPr/>
        </p:nvSpPr>
        <p:spPr>
          <a:xfrm>
            <a:off x="925353" y="6176514"/>
            <a:ext cx="6873564"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Business Change Management</a:t>
            </a:r>
          </a:p>
        </p:txBody>
      </p:sp>
      <p:sp>
        <p:nvSpPr>
          <p:cNvPr id="92" name="Rectangle 91">
            <a:extLst>
              <a:ext uri="{FF2B5EF4-FFF2-40B4-BE49-F238E27FC236}">
                <a16:creationId xmlns:a16="http://schemas.microsoft.com/office/drawing/2014/main" id="{48DEC2E6-7F3D-4AB4-948E-292A2DE4D35D}"/>
              </a:ext>
            </a:extLst>
          </p:cNvPr>
          <p:cNvSpPr/>
          <p:nvPr/>
        </p:nvSpPr>
        <p:spPr>
          <a:xfrm>
            <a:off x="936700" y="6404533"/>
            <a:ext cx="6873564"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External Advisory</a:t>
            </a:r>
          </a:p>
        </p:txBody>
      </p:sp>
      <p:sp>
        <p:nvSpPr>
          <p:cNvPr id="3" name="TextBox 2">
            <a:extLst>
              <a:ext uri="{FF2B5EF4-FFF2-40B4-BE49-F238E27FC236}">
                <a16:creationId xmlns:a16="http://schemas.microsoft.com/office/drawing/2014/main" id="{05C84CF1-37E7-49AA-A9A7-A7F55A3718AC}"/>
              </a:ext>
            </a:extLst>
          </p:cNvPr>
          <p:cNvSpPr txBox="1"/>
          <p:nvPr/>
        </p:nvSpPr>
        <p:spPr>
          <a:xfrm>
            <a:off x="9120336" y="1632570"/>
            <a:ext cx="2970629" cy="33085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End to end ownership of service delivery and IT by Capgemini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Business Transformation aided by superior technology platform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Robust frameworks to achieve desired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Significant cost rationalization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Faster Go To Market and Product launches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Easier on-boarding of other pension funds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Improved customer satisfaction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4098209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pgemini_Client-stories_Cybersecurity-assessment-of-a-multinational-bank">
            <a:extLst>
              <a:ext uri="{FF2B5EF4-FFF2-40B4-BE49-F238E27FC236}">
                <a16:creationId xmlns:a16="http://schemas.microsoft.com/office/drawing/2014/main" id="{1A3C291C-1E5B-0A99-8068-ED684939D2E4}"/>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F1962CF-EF97-412C-B792-066A1C9D2733}"/>
              </a:ext>
              <a:ext uri="{C183D7F6-B498-43B3-948B-1728B52AA6E4}">
                <adec:decorative xmlns:adec="http://schemas.microsoft.com/office/drawing/2017/decorative" val="1"/>
              </a:ext>
            </a:extLst>
          </p:cNvPr>
          <p:cNvSpPr/>
          <p:nvPr/>
        </p:nvSpPr>
        <p:spPr bwMode="white">
          <a:xfrm>
            <a:off x="1624995" y="0"/>
            <a:ext cx="4563421" cy="6859720"/>
          </a:xfrm>
          <a:prstGeom prst="rect">
            <a:avLst/>
          </a:prstGeom>
          <a:solidFill>
            <a:srgbClr val="272936">
              <a:alpha val="7813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49" b="0" i="0" u="none" strike="noStrike" kern="1200" cap="none" spc="0" normalizeH="0" baseline="0" noProof="0">
              <a:ln>
                <a:noFill/>
              </a:ln>
              <a:solidFill>
                <a:prstClr val="black"/>
              </a:solidFill>
              <a:effectLst/>
              <a:uLnTx/>
              <a:uFillTx/>
              <a:latin typeface="Ubuntu Medium"/>
              <a:ea typeface="+mn-ea"/>
              <a:cs typeface="+mn-cs"/>
            </a:endParaRPr>
          </a:p>
        </p:txBody>
      </p:sp>
      <p:sp>
        <p:nvSpPr>
          <p:cNvPr id="11" name="object 5">
            <a:extLst>
              <a:ext uri="{FF2B5EF4-FFF2-40B4-BE49-F238E27FC236}">
                <a16:creationId xmlns:a16="http://schemas.microsoft.com/office/drawing/2014/main" id="{14918BB1-58F4-42AC-859A-E60DF368D314}"/>
              </a:ext>
            </a:extLst>
          </p:cNvPr>
          <p:cNvSpPr txBox="1">
            <a:spLocks noGrp="1"/>
          </p:cNvSpPr>
          <p:nvPr>
            <p:ph type="title" idx="4294967295"/>
          </p:nvPr>
        </p:nvSpPr>
        <p:spPr>
          <a:xfrm>
            <a:off x="2008055" y="310891"/>
            <a:ext cx="3946178" cy="3414972"/>
          </a:xfrm>
          <a:prstGeom prst="rect">
            <a:avLst/>
          </a:prstGeom>
          <a:noFill/>
          <a:ln>
            <a:noFill/>
            <a:prstDash/>
          </a:ln>
          <a:effectLst/>
        </p:spPr>
        <p:txBody>
          <a:bodyPr rot="0" spcFirstLastPara="0" vertOverflow="overflow" horzOverflow="overflow" vert="horz" wrap="square" lIns="0" tIns="90105" rIns="0" bIns="0" numCol="1" spcCol="0" rtlCol="0" fromWordArt="0" anchor="b" anchorCtr="0" forceAA="0" compatLnSpc="1">
            <a:prstTxWarp prst="textNoShape">
              <a:avLst/>
            </a:prstTxWarp>
            <a:spAutoFit/>
          </a:bodyPr>
          <a:lstStyle>
            <a:lvl1pPr marL="0" marR="0" indent="0" algn="l" defTabSz="1507846" rtl="0" eaLnBrk="1" fontAlgn="auto" latinLnBrk="0" hangingPunct="1">
              <a:lnSpc>
                <a:spcPct val="90000"/>
              </a:lnSpc>
              <a:spcBef>
                <a:spcPct val="0"/>
              </a:spcBef>
              <a:spcAft>
                <a:spcPts val="0"/>
              </a:spcAft>
              <a:buClrTx/>
              <a:buSzTx/>
              <a:buFontTx/>
              <a:buNone/>
              <a:tabLst/>
              <a:defRPr kumimoji="0" lang="en-US" sz="2950" b="0" i="0" u="none" strike="noStrike" kern="1200" cap="all" spc="0" normalizeH="0" baseline="0" noProof="0">
                <a:ln>
                  <a:noFill/>
                </a:ln>
                <a:solidFill>
                  <a:schemeClr val="bg1"/>
                </a:solidFill>
                <a:effectLst/>
                <a:uLnTx/>
                <a:uFillTx/>
                <a:latin typeface="Ubuntu Light"/>
                <a:ea typeface="+mj-ea"/>
                <a:cs typeface="Ubuntu Light"/>
              </a:defRPr>
            </a:lvl1pPr>
          </a:lstStyle>
          <a:p>
            <a:pPr marL="7701" marR="3081" lvl="0" indent="0" algn="l" defTabSz="1507846"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6" normalizeH="0" baseline="0" noProof="0">
                <a:ln>
                  <a:noFill/>
                </a:ln>
                <a:solidFill>
                  <a:schemeClr val="bg1"/>
                </a:solidFill>
                <a:effectLst/>
                <a:uLnTx/>
                <a:uFillTx/>
                <a:latin typeface="Ubuntu Light"/>
                <a:ea typeface="+mj-ea"/>
                <a:cs typeface="Ubuntu Light"/>
              </a:rPr>
              <a:t>Use case – partnering with a leading insurer for a new product launch</a:t>
            </a:r>
            <a:endParaRPr kumimoji="0" lang="en-US" sz="3600" b="0" i="0" u="none" strike="noStrike" kern="1200" cap="all" spc="0" normalizeH="0" baseline="0" noProof="0">
              <a:ln>
                <a:noFill/>
              </a:ln>
              <a:solidFill>
                <a:schemeClr val="accent2"/>
              </a:solidFill>
              <a:effectLst/>
              <a:uLnTx/>
              <a:uFillTx/>
              <a:latin typeface="Ubuntu Light"/>
              <a:ea typeface="+mj-ea"/>
              <a:cs typeface="Ubuntu Light"/>
            </a:endParaRPr>
          </a:p>
        </p:txBody>
      </p:sp>
    </p:spTree>
    <p:extLst>
      <p:ext uri="{BB962C8B-B14F-4D97-AF65-F5344CB8AC3E}">
        <p14:creationId xmlns:p14="http://schemas.microsoft.com/office/powerpoint/2010/main" val="332105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Object 46" hidden="1">
            <a:extLst>
              <a:ext uri="{FF2B5EF4-FFF2-40B4-BE49-F238E27FC236}">
                <a16:creationId xmlns:a16="http://schemas.microsoft.com/office/drawing/2014/main" id="{D96086FD-DC50-529B-0CEA-FB0E7653391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47" name="Object 46" hidden="1">
                        <a:extLst>
                          <a:ext uri="{FF2B5EF4-FFF2-40B4-BE49-F238E27FC236}">
                            <a16:creationId xmlns:a16="http://schemas.microsoft.com/office/drawing/2014/main" id="{D96086FD-DC50-529B-0CEA-FB0E7653391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250577" y="174925"/>
            <a:ext cx="10947772" cy="716711"/>
          </a:xfrm>
        </p:spPr>
        <p:txBody>
          <a:bodyPr vert="horz" anchor="ctr"/>
          <a:lstStyle/>
          <a:p>
            <a:r>
              <a:rPr lang="en-US"/>
              <a:t>use case : our journey launching a new product </a:t>
            </a:r>
            <a:br>
              <a:rPr lang="en-US"/>
            </a:br>
            <a:r>
              <a:rPr lang="en-US"/>
              <a:t>(FAMILY PROTECT) – </a:t>
            </a:r>
            <a:r>
              <a:rPr lang="en-US" i="1"/>
              <a:t>OUR SOLUTION AND OUTCOME</a:t>
            </a:r>
            <a:endParaRPr lang="de-DE" i="1"/>
          </a:p>
        </p:txBody>
      </p:sp>
      <p:sp>
        <p:nvSpPr>
          <p:cNvPr id="3" name="Rounded Rectangle 87">
            <a:extLst>
              <a:ext uri="{FF2B5EF4-FFF2-40B4-BE49-F238E27FC236}">
                <a16:creationId xmlns:a16="http://schemas.microsoft.com/office/drawing/2014/main" id="{F61208FC-0906-5183-E3D4-2655E3E491EA}"/>
              </a:ext>
            </a:extLst>
          </p:cNvPr>
          <p:cNvSpPr>
            <a:spLocks/>
          </p:cNvSpPr>
          <p:nvPr/>
        </p:nvSpPr>
        <p:spPr>
          <a:xfrm>
            <a:off x="174601" y="4360603"/>
            <a:ext cx="1599770" cy="648000"/>
          </a:xfrm>
          <a:prstGeom prst="roundRect">
            <a:avLst>
              <a:gd name="adj" fmla="val 0"/>
            </a:avLst>
          </a:prstGeom>
          <a:solidFill>
            <a:schemeClr val="accent6">
              <a:lumMod val="20000"/>
              <a:lumOff val="80000"/>
            </a:schemeClr>
          </a:solidFill>
          <a:ln w="9525" cap="flat" cmpd="sng" algn="ctr">
            <a:solidFill>
              <a:schemeClr val="accent6">
                <a:lumMod val="75000"/>
              </a:schemeClr>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4596B">
                    <a:lumMod val="75000"/>
                  </a:srgbClr>
                </a:solidFill>
                <a:effectLst/>
                <a:uLnTx/>
                <a:uFillTx/>
                <a:latin typeface="Ubuntu Medium"/>
                <a:ea typeface="+mn-ea"/>
                <a:cs typeface="+mn-cs"/>
              </a:rPr>
              <a:t>Languages: </a:t>
            </a:r>
            <a:r>
              <a:rPr kumimoji="0" lang="en-US" sz="900" b="0" i="0" u="none" strike="noStrike" kern="1200" cap="none" spc="0" normalizeH="0" baseline="0" noProof="0">
                <a:ln>
                  <a:noFill/>
                </a:ln>
                <a:solidFill>
                  <a:srgbClr val="14596B">
                    <a:lumMod val="75000"/>
                  </a:srgbClr>
                </a:solidFill>
                <a:effectLst/>
                <a:uLnTx/>
                <a:uFillTx/>
                <a:latin typeface="Ubuntu Medium"/>
                <a:ea typeface="+mn-ea"/>
                <a:cs typeface="+mn-cs"/>
              </a:rPr>
              <a:t>French, Flemish/ Dutch, German, Italian, Spanish</a:t>
            </a:r>
          </a:p>
        </p:txBody>
      </p:sp>
      <p:sp>
        <p:nvSpPr>
          <p:cNvPr id="4" name="Rounded Rectangle 88">
            <a:extLst>
              <a:ext uri="{FF2B5EF4-FFF2-40B4-BE49-F238E27FC236}">
                <a16:creationId xmlns:a16="http://schemas.microsoft.com/office/drawing/2014/main" id="{0758CB97-4161-37A9-F306-451AA701181A}"/>
              </a:ext>
            </a:extLst>
          </p:cNvPr>
          <p:cNvSpPr>
            <a:spLocks/>
          </p:cNvSpPr>
          <p:nvPr/>
        </p:nvSpPr>
        <p:spPr>
          <a:xfrm>
            <a:off x="174601" y="2408537"/>
            <a:ext cx="1599770" cy="648000"/>
          </a:xfrm>
          <a:prstGeom prst="roundRect">
            <a:avLst>
              <a:gd name="adj" fmla="val 0"/>
            </a:avLst>
          </a:prstGeom>
          <a:solidFill>
            <a:schemeClr val="accent6">
              <a:lumMod val="20000"/>
              <a:lumOff val="80000"/>
            </a:schemeClr>
          </a:solidFill>
          <a:ln w="9525" cap="flat" cmpd="sng" algn="ctr">
            <a:solidFill>
              <a:schemeClr val="accent6">
                <a:lumMod val="75000"/>
              </a:schemeClr>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4596B">
                    <a:lumMod val="75000"/>
                  </a:srgbClr>
                </a:solidFill>
                <a:effectLst/>
                <a:uLnTx/>
                <a:uFillTx/>
                <a:latin typeface="Ubuntu Medium"/>
                <a:ea typeface="+mn-ea"/>
                <a:cs typeface="+mn-cs"/>
              </a:rPr>
              <a:t>Delivery Center</a:t>
            </a:r>
            <a:r>
              <a:rPr kumimoji="0" lang="en-US" sz="1000" b="0" i="0" u="none" strike="noStrike" kern="1200" cap="none" spc="0" normalizeH="0" baseline="0" noProof="0">
                <a:ln>
                  <a:noFill/>
                </a:ln>
                <a:solidFill>
                  <a:srgbClr val="14596B">
                    <a:lumMod val="75000"/>
                  </a:srgbClr>
                </a:solidFill>
                <a:effectLst/>
                <a:uLnTx/>
                <a:uFillTx/>
                <a:latin typeface="Ubuntu Medium"/>
                <a:ea typeface="+mn-ea"/>
                <a:cs typeface="+mn-cs"/>
              </a:rPr>
              <a:t>: Krakow</a:t>
            </a:r>
          </a:p>
        </p:txBody>
      </p:sp>
      <p:sp>
        <p:nvSpPr>
          <p:cNvPr id="5" name="Rounded Rectangle 89">
            <a:extLst>
              <a:ext uri="{FF2B5EF4-FFF2-40B4-BE49-F238E27FC236}">
                <a16:creationId xmlns:a16="http://schemas.microsoft.com/office/drawing/2014/main" id="{687F8C0E-3C8B-4C5C-A516-AAC5AF02C41A}"/>
              </a:ext>
            </a:extLst>
          </p:cNvPr>
          <p:cNvSpPr>
            <a:spLocks/>
          </p:cNvSpPr>
          <p:nvPr/>
        </p:nvSpPr>
        <p:spPr>
          <a:xfrm>
            <a:off x="174601" y="3384570"/>
            <a:ext cx="1599770" cy="648000"/>
          </a:xfrm>
          <a:prstGeom prst="roundRect">
            <a:avLst>
              <a:gd name="adj" fmla="val 0"/>
            </a:avLst>
          </a:prstGeom>
          <a:solidFill>
            <a:schemeClr val="accent6">
              <a:lumMod val="20000"/>
              <a:lumOff val="80000"/>
            </a:schemeClr>
          </a:solidFill>
          <a:ln w="9525" cap="flat" cmpd="sng" algn="ctr">
            <a:solidFill>
              <a:schemeClr val="accent6">
                <a:lumMod val="75000"/>
              </a:schemeClr>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4596B">
                    <a:lumMod val="75000"/>
                  </a:srgbClr>
                </a:solidFill>
                <a:effectLst/>
                <a:uLnTx/>
                <a:uFillTx/>
                <a:latin typeface="Ubuntu Medium"/>
                <a:ea typeface="+mn-ea"/>
                <a:cs typeface="+mn-cs"/>
              </a:rPr>
              <a:t>FTEs: </a:t>
            </a:r>
            <a:r>
              <a:rPr kumimoji="0" lang="en-US" sz="1000" b="0" i="0" u="none" strike="noStrike" kern="1200" cap="none" spc="0" normalizeH="0" baseline="0" noProof="0">
                <a:ln>
                  <a:noFill/>
                </a:ln>
                <a:solidFill>
                  <a:srgbClr val="14596B">
                    <a:lumMod val="75000"/>
                  </a:srgbClr>
                </a:solidFill>
                <a:effectLst/>
                <a:uLnTx/>
                <a:uFillTx/>
                <a:latin typeface="Ubuntu Medium"/>
                <a:ea typeface="+mn-ea"/>
                <a:cs typeface="+mn-cs"/>
              </a:rPr>
              <a:t>30</a:t>
            </a:r>
          </a:p>
        </p:txBody>
      </p:sp>
      <p:sp>
        <p:nvSpPr>
          <p:cNvPr id="6" name="Chevron 90">
            <a:extLst>
              <a:ext uri="{FF2B5EF4-FFF2-40B4-BE49-F238E27FC236}">
                <a16:creationId xmlns:a16="http://schemas.microsoft.com/office/drawing/2014/main" id="{5B7158D4-4F00-6E58-7859-317F3B8D6764}"/>
              </a:ext>
            </a:extLst>
          </p:cNvPr>
          <p:cNvSpPr/>
          <p:nvPr/>
        </p:nvSpPr>
        <p:spPr>
          <a:xfrm rot="5400000">
            <a:off x="828531" y="3084233"/>
            <a:ext cx="247135" cy="281135"/>
          </a:xfrm>
          <a:prstGeom prst="chevron">
            <a:avLst/>
          </a:prstGeom>
          <a:solidFill>
            <a:schemeClr val="accent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0" cap="none" spc="0" normalizeH="0" baseline="0" noProof="0">
              <a:ln>
                <a:noFill/>
              </a:ln>
              <a:solidFill>
                <a:srgbClr val="998F86"/>
              </a:solidFill>
              <a:effectLst/>
              <a:uLnTx/>
              <a:uFillTx/>
              <a:latin typeface="Ubuntu Medium"/>
              <a:ea typeface="+mn-ea"/>
              <a:cs typeface="+mn-cs"/>
            </a:endParaRPr>
          </a:p>
        </p:txBody>
      </p:sp>
      <p:sp>
        <p:nvSpPr>
          <p:cNvPr id="7" name="Chevron 91">
            <a:extLst>
              <a:ext uri="{FF2B5EF4-FFF2-40B4-BE49-F238E27FC236}">
                <a16:creationId xmlns:a16="http://schemas.microsoft.com/office/drawing/2014/main" id="{F4DFF09B-63A8-FFB9-6A89-5CB7BE36D0A4}"/>
              </a:ext>
            </a:extLst>
          </p:cNvPr>
          <p:cNvSpPr/>
          <p:nvPr/>
        </p:nvSpPr>
        <p:spPr>
          <a:xfrm rot="5400000">
            <a:off x="828531" y="4068322"/>
            <a:ext cx="247135" cy="281135"/>
          </a:xfrm>
          <a:prstGeom prst="chevron">
            <a:avLst/>
          </a:prstGeom>
          <a:solidFill>
            <a:schemeClr val="accent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0" cap="none" spc="0" normalizeH="0" baseline="0" noProof="0">
              <a:ln>
                <a:noFill/>
              </a:ln>
              <a:solidFill>
                <a:srgbClr val="998F86"/>
              </a:solidFill>
              <a:effectLst/>
              <a:uLnTx/>
              <a:uFillTx/>
              <a:latin typeface="Ubuntu Medium"/>
              <a:ea typeface="+mn-ea"/>
              <a:cs typeface="+mn-cs"/>
            </a:endParaRPr>
          </a:p>
        </p:txBody>
      </p:sp>
      <p:sp>
        <p:nvSpPr>
          <p:cNvPr id="8" name="Rectangle 7">
            <a:extLst>
              <a:ext uri="{FF2B5EF4-FFF2-40B4-BE49-F238E27FC236}">
                <a16:creationId xmlns:a16="http://schemas.microsoft.com/office/drawing/2014/main" id="{EF2E273B-DDE7-B253-80C4-B18397AE58A3}"/>
              </a:ext>
            </a:extLst>
          </p:cNvPr>
          <p:cNvSpPr/>
          <p:nvPr/>
        </p:nvSpPr>
        <p:spPr>
          <a:xfrm>
            <a:off x="174601" y="5304842"/>
            <a:ext cx="6495635" cy="1189865"/>
          </a:xfrm>
          <a:prstGeom prst="rect">
            <a:avLst/>
          </a:prstGeom>
          <a:solidFill>
            <a:schemeClr val="bg1">
              <a:lumMod val="9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lumMod val="50000"/>
                </a:srgbClr>
              </a:solidFill>
              <a:effectLst/>
              <a:uLnTx/>
              <a:uFillTx/>
              <a:latin typeface="Ubuntu Medium"/>
              <a:ea typeface="+mn-ea"/>
              <a:cs typeface="+mn-cs"/>
            </a:endParaRPr>
          </a:p>
        </p:txBody>
      </p:sp>
      <p:sp>
        <p:nvSpPr>
          <p:cNvPr id="9" name="Espace réservé du contenu 2">
            <a:extLst>
              <a:ext uri="{FF2B5EF4-FFF2-40B4-BE49-F238E27FC236}">
                <a16:creationId xmlns:a16="http://schemas.microsoft.com/office/drawing/2014/main" id="{B7588900-AE6B-879F-0249-C44994EB2FEF}"/>
              </a:ext>
            </a:extLst>
          </p:cNvPr>
          <p:cNvSpPr txBox="1">
            <a:spLocks/>
          </p:cNvSpPr>
          <p:nvPr/>
        </p:nvSpPr>
        <p:spPr>
          <a:xfrm>
            <a:off x="174600" y="5357621"/>
            <a:ext cx="6495636" cy="976418"/>
          </a:xfrm>
          <a:prstGeom prst="rect">
            <a:avLst/>
          </a:prstGeom>
          <a:noFill/>
          <a:ln>
            <a:noFill/>
          </a:ln>
        </p:spPr>
        <p:txBody>
          <a:bodyPr vert="horz" lIns="182880" tIns="31552" rIns="31552" bIns="31552" rtlCol="0" anchor="t">
            <a:noAutofit/>
          </a:bodyPr>
          <a:lstStyle>
            <a:lvl1pPr marL="158614" indent="-158614" algn="l" defTabSz="872667" rtl="0" eaLnBrk="1" latinLnBrk="0" hangingPunct="1">
              <a:spcBef>
                <a:spcPts val="0"/>
              </a:spcBef>
              <a:buClr>
                <a:schemeClr val="accent5"/>
              </a:buClr>
              <a:buFont typeface="Wingdings" pitchFamily="2" charset="2"/>
              <a:buChar char="§"/>
              <a:defRPr sz="1600" b="0" kern="1200">
                <a:solidFill>
                  <a:schemeClr val="bg2">
                    <a:lumMod val="50000"/>
                  </a:schemeClr>
                </a:solidFill>
                <a:latin typeface="Arial"/>
                <a:ea typeface="+mn-ea"/>
                <a:cs typeface="Arial"/>
              </a:defRPr>
            </a:lvl1pPr>
            <a:lvl2pPr marL="339392" indent="-172727" algn="l" defTabSz="872667" rtl="0" eaLnBrk="1" latinLnBrk="0" hangingPunct="1">
              <a:spcBef>
                <a:spcPts val="0"/>
              </a:spcBef>
              <a:buClr>
                <a:schemeClr val="accent3"/>
              </a:buClr>
              <a:buFont typeface="Wingdings" pitchFamily="2" charset="2"/>
              <a:buChar char="§"/>
              <a:defRPr sz="1400" kern="1200">
                <a:solidFill>
                  <a:schemeClr val="bg2">
                    <a:lumMod val="50000"/>
                  </a:schemeClr>
                </a:solidFill>
                <a:latin typeface="Arial"/>
                <a:ea typeface="+mn-ea"/>
                <a:cs typeface="Arial"/>
              </a:defRPr>
            </a:lvl2pPr>
            <a:lvl3pPr marL="512119" indent="-157575" algn="l" defTabSz="872667" rtl="0" eaLnBrk="1" latinLnBrk="0" hangingPunct="1">
              <a:spcBef>
                <a:spcPts val="0"/>
              </a:spcBef>
              <a:buClr>
                <a:schemeClr val="accent2"/>
              </a:buClr>
              <a:buFont typeface="Arial" pitchFamily="34" charset="0"/>
              <a:buChar char="•"/>
              <a:defRPr sz="1200" kern="1200">
                <a:solidFill>
                  <a:schemeClr val="bg2">
                    <a:lumMod val="50000"/>
                  </a:schemeClr>
                </a:solidFill>
                <a:latin typeface="Arial"/>
                <a:ea typeface="+mn-ea"/>
                <a:cs typeface="Arial"/>
              </a:defRPr>
            </a:lvl3pPr>
            <a:lvl4pPr marL="678784" indent="-157575" algn="l" defTabSz="872667" rtl="0" eaLnBrk="1" latinLnBrk="0" hangingPunct="1">
              <a:spcBef>
                <a:spcPts val="0"/>
              </a:spcBef>
              <a:buClr>
                <a:schemeClr val="bg2"/>
              </a:buClr>
              <a:buFont typeface="Arial" pitchFamily="34" charset="0"/>
              <a:buChar char="–"/>
              <a:defRPr sz="1100" kern="1200">
                <a:solidFill>
                  <a:schemeClr val="bg2">
                    <a:lumMod val="50000"/>
                  </a:schemeClr>
                </a:solidFill>
                <a:latin typeface="Arial"/>
                <a:ea typeface="+mn-ea"/>
                <a:cs typeface="Arial"/>
              </a:defRPr>
            </a:lvl4pPr>
            <a:lvl5pPr marL="1536259" indent="-184836" algn="l" defTabSz="872667" rtl="0" eaLnBrk="1" latinLnBrk="0" hangingPunct="1">
              <a:spcBef>
                <a:spcPts val="0"/>
              </a:spcBef>
              <a:buClr>
                <a:srgbClr val="B1B1B1"/>
              </a:buClr>
              <a:buFont typeface="Arial" pitchFamily="34" charset="0"/>
              <a:buChar char="–"/>
              <a:defRPr sz="1700" kern="1200">
                <a:solidFill>
                  <a:srgbClr val="494949"/>
                </a:solidFill>
                <a:latin typeface="+mn-lt"/>
                <a:ea typeface="+mn-ea"/>
                <a:cs typeface="+mn-cs"/>
              </a:defRPr>
            </a:lvl5pPr>
            <a:lvl6pPr marL="2399835" indent="-218167" algn="l" defTabSz="872667"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836168" indent="-218167" algn="l" defTabSz="872667"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72502" indent="-218167" algn="l" defTabSz="872667"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708835" indent="-218167" algn="l" defTabSz="872667"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180963" marR="0" lvl="1" indent="-180963" algn="ctr" defTabSz="872667" rtl="0" eaLnBrk="1" fontAlgn="auto" latinLnBrk="0" hangingPunct="1">
              <a:lnSpc>
                <a:spcPct val="100000"/>
              </a:lnSpc>
              <a:spcBef>
                <a:spcPts val="600"/>
              </a:spcBef>
              <a:spcAft>
                <a:spcPts val="0"/>
              </a:spcAft>
              <a:buClr>
                <a:srgbClr val="0F878A"/>
              </a:buClr>
              <a:buSzTx/>
              <a:buFont typeface="Wingdings" pitchFamily="2" charset="2"/>
              <a:buNone/>
              <a:tabLst/>
              <a:defRPr/>
            </a:pPr>
            <a:r>
              <a:rPr kumimoji="0" lang="en-US" sz="1000" b="1" i="0" u="none" strike="noStrike" kern="1200" cap="none" spc="0" normalizeH="0" baseline="0" noProof="0">
                <a:ln>
                  <a:noFill/>
                </a:ln>
                <a:solidFill>
                  <a:srgbClr val="0F878A"/>
                </a:solidFill>
                <a:effectLst/>
                <a:uLnTx/>
                <a:uFillTx/>
                <a:latin typeface="Ubuntu Medium"/>
                <a:ea typeface="+mn-ea"/>
                <a:cs typeface="Arial"/>
              </a:rPr>
              <a:t>Continuous Improvement and focus on process automation </a:t>
            </a:r>
          </a:p>
          <a:p>
            <a:pPr marL="363538" marR="0" lvl="1" indent="-182563" algn="l" defTabSz="914400" rtl="0" eaLnBrk="1" fontAlgn="auto" latinLnBrk="0" hangingPunct="1">
              <a:lnSpc>
                <a:spcPct val="100000"/>
              </a:lnSpc>
              <a:spcBef>
                <a:spcPts val="600"/>
              </a:spcBef>
              <a:spcAft>
                <a:spcPts val="0"/>
              </a:spcAft>
              <a:buClr>
                <a:srgbClr val="009BCC"/>
              </a:buClr>
              <a:buSzTx/>
              <a:buFont typeface="Wingdings" pitchFamily="2" charset="2"/>
              <a:buChar char="§"/>
              <a:tabLst>
                <a:tab pos="6452390" algn="r"/>
              </a:tabLst>
              <a:defRPr/>
            </a:pPr>
            <a:r>
              <a:rPr kumimoji="0" lang="en-US" sz="1000" b="1" i="0" u="none" strike="noStrike" kern="0" cap="none" spc="0" normalizeH="0" baseline="0" noProof="0">
                <a:ln>
                  <a:noFill/>
                </a:ln>
                <a:solidFill>
                  <a:srgbClr val="000000">
                    <a:lumMod val="50000"/>
                  </a:srgbClr>
                </a:solidFill>
                <a:effectLst/>
                <a:uLnTx/>
                <a:uFillTx/>
                <a:latin typeface="Ubuntu Medium"/>
                <a:ea typeface="MS PGothic" pitchFamily="34" charset="-128"/>
                <a:cs typeface="Arial" pitchFamily="34" charset="0"/>
              </a:rPr>
              <a:t>Over 150 improvement </a:t>
            </a:r>
            <a:r>
              <a:rPr kumimoji="0" lang="en-US" sz="1000" b="0" i="0" u="none" strike="noStrike" kern="0" cap="none" spc="0" normalizeH="0" baseline="0" noProof="0">
                <a:ln>
                  <a:noFill/>
                </a:ln>
                <a:solidFill>
                  <a:srgbClr val="000000">
                    <a:lumMod val="50000"/>
                  </a:srgbClr>
                </a:solidFill>
                <a:effectLst/>
                <a:uLnTx/>
                <a:uFillTx/>
                <a:latin typeface="Ubuntu Medium"/>
                <a:ea typeface="MS PGothic" pitchFamily="34" charset="-128"/>
                <a:cs typeface="Arial" pitchFamily="34" charset="0"/>
              </a:rPr>
              <a:t>initiatives implemented to enhance the service performance</a:t>
            </a:r>
          </a:p>
          <a:p>
            <a:pPr marL="363538" marR="0" lvl="1" indent="-182563" algn="l" defTabSz="914400" rtl="0" eaLnBrk="1" fontAlgn="auto" latinLnBrk="0" hangingPunct="1">
              <a:lnSpc>
                <a:spcPct val="100000"/>
              </a:lnSpc>
              <a:spcBef>
                <a:spcPts val="600"/>
              </a:spcBef>
              <a:spcAft>
                <a:spcPts val="0"/>
              </a:spcAft>
              <a:buClr>
                <a:srgbClr val="009BCC"/>
              </a:buClr>
              <a:buSzTx/>
              <a:buFont typeface="Wingdings" pitchFamily="2" charset="2"/>
              <a:buChar char="§"/>
              <a:tabLst>
                <a:tab pos="6452390" algn="r"/>
              </a:tabLst>
              <a:defRPr/>
            </a:pPr>
            <a:r>
              <a:rPr kumimoji="0" lang="en-US" sz="1000" b="1" i="0" u="none" strike="noStrike" kern="0" cap="none" spc="0" normalizeH="0" baseline="0" noProof="0">
                <a:ln>
                  <a:noFill/>
                </a:ln>
                <a:solidFill>
                  <a:srgbClr val="000000">
                    <a:lumMod val="50000"/>
                  </a:srgbClr>
                </a:solidFill>
                <a:effectLst/>
                <a:uLnTx/>
                <a:uFillTx/>
                <a:latin typeface="Ubuntu Medium"/>
                <a:ea typeface="MS PGothic" pitchFamily="34" charset="-128"/>
                <a:cs typeface="Arial" pitchFamily="34" charset="0"/>
              </a:rPr>
              <a:t>80% time reduction</a:t>
            </a:r>
            <a:r>
              <a:rPr kumimoji="0" lang="en-US" sz="1000" b="0" i="0" u="none" strike="noStrike" kern="0" cap="none" spc="0" normalizeH="0" baseline="0" noProof="0">
                <a:ln>
                  <a:noFill/>
                </a:ln>
                <a:solidFill>
                  <a:srgbClr val="000000">
                    <a:lumMod val="50000"/>
                  </a:srgbClr>
                </a:solidFill>
                <a:effectLst/>
                <a:uLnTx/>
                <a:uFillTx/>
                <a:latin typeface="Ubuntu Medium"/>
                <a:ea typeface="MS PGothic" pitchFamily="34" charset="-128"/>
                <a:cs typeface="Arial" pitchFamily="34" charset="0"/>
              </a:rPr>
              <a:t> in process reporting  due to elimination of manual effort</a:t>
            </a:r>
          </a:p>
          <a:p>
            <a:pPr marL="363538" marR="0" lvl="1" indent="-182563" algn="l" defTabSz="914400" rtl="0" eaLnBrk="1" fontAlgn="auto" latinLnBrk="0" hangingPunct="1">
              <a:lnSpc>
                <a:spcPct val="100000"/>
              </a:lnSpc>
              <a:spcBef>
                <a:spcPts val="600"/>
              </a:spcBef>
              <a:spcAft>
                <a:spcPts val="0"/>
              </a:spcAft>
              <a:buClr>
                <a:srgbClr val="009BCC"/>
              </a:buClr>
              <a:buSzTx/>
              <a:buFont typeface="Wingdings" pitchFamily="2" charset="2"/>
              <a:buChar char="§"/>
              <a:tabLst>
                <a:tab pos="6452390" algn="r"/>
              </a:tabLst>
              <a:defRPr/>
            </a:pPr>
            <a:r>
              <a:rPr kumimoji="0" lang="en-US" sz="1000" b="1" i="0" u="none" strike="noStrike" kern="0" cap="none" spc="0" normalizeH="0" baseline="0" noProof="0">
                <a:ln>
                  <a:noFill/>
                </a:ln>
                <a:solidFill>
                  <a:srgbClr val="000000">
                    <a:lumMod val="50000"/>
                  </a:srgbClr>
                </a:solidFill>
                <a:effectLst/>
                <a:uLnTx/>
                <a:uFillTx/>
                <a:latin typeface="Ubuntu Medium"/>
                <a:ea typeface="MS PGothic" pitchFamily="34" charset="-128"/>
                <a:cs typeface="Arial" pitchFamily="34" charset="0"/>
              </a:rPr>
              <a:t>Exceptional increase in polices </a:t>
            </a:r>
            <a:r>
              <a:rPr kumimoji="0" lang="en-US" sz="1000" b="0" i="0" u="none" strike="noStrike" kern="0" cap="none" spc="0" normalizeH="0" baseline="0" noProof="0">
                <a:ln>
                  <a:noFill/>
                </a:ln>
                <a:solidFill>
                  <a:srgbClr val="000000">
                    <a:lumMod val="50000"/>
                  </a:srgbClr>
                </a:solidFill>
                <a:effectLst/>
                <a:uLnTx/>
                <a:uFillTx/>
                <a:latin typeface="Ubuntu Medium"/>
                <a:ea typeface="MS PGothic" pitchFamily="34" charset="-128"/>
                <a:cs typeface="Arial" pitchFamily="34" charset="0"/>
              </a:rPr>
              <a:t>maintained per FTE</a:t>
            </a:r>
          </a:p>
          <a:p>
            <a:pPr marL="536265" marR="0" lvl="2" indent="-182563" algn="l" defTabSz="914400" rtl="0" eaLnBrk="1" fontAlgn="auto" latinLnBrk="0" hangingPunct="1">
              <a:lnSpc>
                <a:spcPct val="100000"/>
              </a:lnSpc>
              <a:spcBef>
                <a:spcPts val="600"/>
              </a:spcBef>
              <a:spcAft>
                <a:spcPts val="0"/>
              </a:spcAft>
              <a:buClr>
                <a:srgbClr val="009BCC"/>
              </a:buClr>
              <a:buSzTx/>
              <a:buFont typeface="Courier New" pitchFamily="49" charset="0"/>
              <a:buChar char="o"/>
              <a:tabLst>
                <a:tab pos="6452390" algn="r"/>
              </a:tabLst>
              <a:defRPr/>
            </a:pPr>
            <a:r>
              <a:rPr kumimoji="0" lang="en-US" sz="1000" b="0" i="0" u="none" strike="noStrike" kern="0" cap="none" spc="0" normalizeH="0" baseline="0" noProof="0">
                <a:ln>
                  <a:noFill/>
                </a:ln>
                <a:solidFill>
                  <a:srgbClr val="000000">
                    <a:lumMod val="50000"/>
                  </a:srgbClr>
                </a:solidFill>
                <a:effectLst/>
                <a:uLnTx/>
                <a:uFillTx/>
                <a:latin typeface="Ubuntu Medium"/>
                <a:ea typeface="MS PGothic" pitchFamily="34" charset="-128"/>
                <a:cs typeface="Arial" pitchFamily="34" charset="0"/>
              </a:rPr>
              <a:t>From over 600 per FTE in 2012 </a:t>
            </a:r>
            <a:r>
              <a:rPr kumimoji="0" lang="en-US" sz="1000" b="1" i="0" u="none" strike="noStrike" kern="0" cap="none" spc="0" normalizeH="0" baseline="0" noProof="0">
                <a:ln>
                  <a:noFill/>
                </a:ln>
                <a:solidFill>
                  <a:srgbClr val="000000">
                    <a:lumMod val="50000"/>
                  </a:srgbClr>
                </a:solidFill>
                <a:effectLst/>
                <a:uLnTx/>
                <a:uFillTx/>
                <a:latin typeface="Ubuntu Medium"/>
                <a:ea typeface="MS PGothic" pitchFamily="34" charset="-128"/>
                <a:cs typeface="Arial" pitchFamily="34" charset="0"/>
              </a:rPr>
              <a:t>till over 5000 per </a:t>
            </a:r>
            <a:r>
              <a:rPr kumimoji="0" lang="en-US" sz="1000" b="0" i="0" u="none" strike="noStrike" kern="0" cap="none" spc="0" normalizeH="0" baseline="0" noProof="0">
                <a:ln>
                  <a:noFill/>
                </a:ln>
                <a:solidFill>
                  <a:srgbClr val="000000">
                    <a:lumMod val="50000"/>
                  </a:srgbClr>
                </a:solidFill>
                <a:effectLst/>
                <a:uLnTx/>
                <a:uFillTx/>
                <a:latin typeface="Ubuntu Medium"/>
                <a:ea typeface="MS PGothic" pitchFamily="34" charset="-128"/>
                <a:cs typeface="Arial" pitchFamily="34" charset="0"/>
              </a:rPr>
              <a:t>FTE in 2015</a:t>
            </a:r>
          </a:p>
        </p:txBody>
      </p:sp>
      <p:sp>
        <p:nvSpPr>
          <p:cNvPr id="10" name="Rounded Rectangle 22">
            <a:extLst>
              <a:ext uri="{FF2B5EF4-FFF2-40B4-BE49-F238E27FC236}">
                <a16:creationId xmlns:a16="http://schemas.microsoft.com/office/drawing/2014/main" id="{BD116616-8205-08C3-4A71-816310B2C3AA}"/>
              </a:ext>
            </a:extLst>
          </p:cNvPr>
          <p:cNvSpPr>
            <a:spLocks/>
          </p:cNvSpPr>
          <p:nvPr/>
        </p:nvSpPr>
        <p:spPr>
          <a:xfrm>
            <a:off x="174601" y="1432504"/>
            <a:ext cx="1599770" cy="648000"/>
          </a:xfrm>
          <a:prstGeom prst="roundRect">
            <a:avLst>
              <a:gd name="adj" fmla="val 0"/>
            </a:avLst>
          </a:prstGeom>
          <a:solidFill>
            <a:schemeClr val="accent6">
              <a:lumMod val="20000"/>
              <a:lumOff val="80000"/>
            </a:schemeClr>
          </a:solidFill>
          <a:ln w="9525" cap="flat" cmpd="sng" algn="ctr">
            <a:solidFill>
              <a:schemeClr val="accent6">
                <a:lumMod val="75000"/>
              </a:schemeClr>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4596B">
                    <a:lumMod val="75000"/>
                  </a:srgbClr>
                </a:solidFill>
                <a:effectLst/>
                <a:uLnTx/>
                <a:uFillTx/>
                <a:latin typeface="Ubuntu Medium"/>
                <a:ea typeface="+mn-ea"/>
                <a:cs typeface="+mn-cs"/>
              </a:rPr>
              <a:t>Geographies: </a:t>
            </a:r>
            <a:r>
              <a:rPr kumimoji="0" lang="en-US" sz="1000" b="0" i="0" u="none" strike="noStrike" kern="1200" cap="none" spc="0" normalizeH="0" baseline="0" noProof="0">
                <a:ln>
                  <a:noFill/>
                </a:ln>
                <a:solidFill>
                  <a:srgbClr val="14596B">
                    <a:lumMod val="75000"/>
                  </a:srgbClr>
                </a:solidFill>
                <a:effectLst/>
                <a:uLnTx/>
                <a:uFillTx/>
                <a:latin typeface="Ubuntu Medium"/>
                <a:ea typeface="+mn-ea"/>
                <a:cs typeface="+mn-cs"/>
              </a:rPr>
              <a:t>Belgium, France, Spain and Italy</a:t>
            </a:r>
          </a:p>
        </p:txBody>
      </p:sp>
      <p:sp>
        <p:nvSpPr>
          <p:cNvPr id="11" name="Chevron 25">
            <a:extLst>
              <a:ext uri="{FF2B5EF4-FFF2-40B4-BE49-F238E27FC236}">
                <a16:creationId xmlns:a16="http://schemas.microsoft.com/office/drawing/2014/main" id="{4F3900D5-9729-8777-EAA2-61DC40D4A9E1}"/>
              </a:ext>
            </a:extLst>
          </p:cNvPr>
          <p:cNvSpPr/>
          <p:nvPr/>
        </p:nvSpPr>
        <p:spPr>
          <a:xfrm rot="5400000">
            <a:off x="828531" y="2111448"/>
            <a:ext cx="247135" cy="281135"/>
          </a:xfrm>
          <a:prstGeom prst="chevron">
            <a:avLst/>
          </a:prstGeom>
          <a:solidFill>
            <a:schemeClr val="accent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0" cap="none" spc="0" normalizeH="0" baseline="0" noProof="0">
              <a:ln>
                <a:noFill/>
              </a:ln>
              <a:solidFill>
                <a:srgbClr val="998F86"/>
              </a:solidFill>
              <a:effectLst/>
              <a:uLnTx/>
              <a:uFillTx/>
              <a:latin typeface="Ubuntu Medium"/>
              <a:ea typeface="+mn-ea"/>
              <a:cs typeface="+mn-cs"/>
            </a:endParaRPr>
          </a:p>
        </p:txBody>
      </p:sp>
      <p:sp>
        <p:nvSpPr>
          <p:cNvPr id="12" name="Right Arrow 27">
            <a:extLst>
              <a:ext uri="{FF2B5EF4-FFF2-40B4-BE49-F238E27FC236}">
                <a16:creationId xmlns:a16="http://schemas.microsoft.com/office/drawing/2014/main" id="{F36960C4-B967-C86E-AF5F-5031F17FE4C0}"/>
              </a:ext>
            </a:extLst>
          </p:cNvPr>
          <p:cNvSpPr/>
          <p:nvPr/>
        </p:nvSpPr>
        <p:spPr>
          <a:xfrm>
            <a:off x="2438406" y="2377958"/>
            <a:ext cx="1114425" cy="15240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err="1">
              <a:ln>
                <a:noFill/>
              </a:ln>
              <a:solidFill>
                <a:srgbClr val="000000">
                  <a:lumMod val="50000"/>
                </a:srgbClr>
              </a:solidFill>
              <a:effectLst/>
              <a:uLnTx/>
              <a:uFillTx/>
              <a:latin typeface="Ubuntu Medium"/>
              <a:ea typeface="+mn-ea"/>
              <a:cs typeface="+mn-cs"/>
            </a:endParaRPr>
          </a:p>
        </p:txBody>
      </p:sp>
      <p:sp>
        <p:nvSpPr>
          <p:cNvPr id="13" name="Right Arrow 28">
            <a:extLst>
              <a:ext uri="{FF2B5EF4-FFF2-40B4-BE49-F238E27FC236}">
                <a16:creationId xmlns:a16="http://schemas.microsoft.com/office/drawing/2014/main" id="{A22D9EA3-540B-0E0B-3D82-232FB2022D42}"/>
              </a:ext>
            </a:extLst>
          </p:cNvPr>
          <p:cNvSpPr/>
          <p:nvPr/>
        </p:nvSpPr>
        <p:spPr>
          <a:xfrm>
            <a:off x="2438406" y="3142142"/>
            <a:ext cx="1114425" cy="15240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err="1">
              <a:ln>
                <a:noFill/>
              </a:ln>
              <a:solidFill>
                <a:srgbClr val="000000">
                  <a:lumMod val="50000"/>
                </a:srgbClr>
              </a:solidFill>
              <a:effectLst/>
              <a:uLnTx/>
              <a:uFillTx/>
              <a:latin typeface="Ubuntu Medium"/>
              <a:ea typeface="+mn-ea"/>
              <a:cs typeface="+mn-cs"/>
            </a:endParaRPr>
          </a:p>
        </p:txBody>
      </p:sp>
      <p:sp>
        <p:nvSpPr>
          <p:cNvPr id="15" name="Right Arrow 34">
            <a:extLst>
              <a:ext uri="{FF2B5EF4-FFF2-40B4-BE49-F238E27FC236}">
                <a16:creationId xmlns:a16="http://schemas.microsoft.com/office/drawing/2014/main" id="{E8D9A5BB-22E1-7E75-AD80-FE847A7504C1}"/>
              </a:ext>
            </a:extLst>
          </p:cNvPr>
          <p:cNvSpPr/>
          <p:nvPr/>
        </p:nvSpPr>
        <p:spPr>
          <a:xfrm>
            <a:off x="2438406" y="3921354"/>
            <a:ext cx="1114425" cy="15240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err="1">
              <a:ln>
                <a:noFill/>
              </a:ln>
              <a:solidFill>
                <a:srgbClr val="000000">
                  <a:lumMod val="50000"/>
                </a:srgbClr>
              </a:solidFill>
              <a:effectLst/>
              <a:uLnTx/>
              <a:uFillTx/>
              <a:latin typeface="Ubuntu Medium"/>
              <a:ea typeface="+mn-ea"/>
              <a:cs typeface="+mn-cs"/>
            </a:endParaRPr>
          </a:p>
        </p:txBody>
      </p:sp>
      <p:sp>
        <p:nvSpPr>
          <p:cNvPr id="16" name="Right Arrow 35">
            <a:extLst>
              <a:ext uri="{FF2B5EF4-FFF2-40B4-BE49-F238E27FC236}">
                <a16:creationId xmlns:a16="http://schemas.microsoft.com/office/drawing/2014/main" id="{2C6A6C69-29CD-9FBE-FC8C-F9C6C4FBD74A}"/>
              </a:ext>
            </a:extLst>
          </p:cNvPr>
          <p:cNvSpPr/>
          <p:nvPr/>
        </p:nvSpPr>
        <p:spPr>
          <a:xfrm>
            <a:off x="2438406" y="4696550"/>
            <a:ext cx="1114425" cy="15240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err="1">
              <a:ln>
                <a:noFill/>
              </a:ln>
              <a:solidFill>
                <a:srgbClr val="000000">
                  <a:lumMod val="50000"/>
                </a:srgbClr>
              </a:solidFill>
              <a:effectLst/>
              <a:uLnTx/>
              <a:uFillTx/>
              <a:latin typeface="Ubuntu Medium"/>
              <a:ea typeface="+mn-ea"/>
              <a:cs typeface="+mn-cs"/>
            </a:endParaRPr>
          </a:p>
        </p:txBody>
      </p:sp>
      <p:sp>
        <p:nvSpPr>
          <p:cNvPr id="17" name="Right Arrow 36">
            <a:extLst>
              <a:ext uri="{FF2B5EF4-FFF2-40B4-BE49-F238E27FC236}">
                <a16:creationId xmlns:a16="http://schemas.microsoft.com/office/drawing/2014/main" id="{58B3D07B-7249-4BD6-91BA-6E61C1B39FDF}"/>
              </a:ext>
            </a:extLst>
          </p:cNvPr>
          <p:cNvSpPr/>
          <p:nvPr/>
        </p:nvSpPr>
        <p:spPr>
          <a:xfrm>
            <a:off x="2438406" y="1613774"/>
            <a:ext cx="1114425" cy="15240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err="1">
              <a:ln>
                <a:noFill/>
              </a:ln>
              <a:solidFill>
                <a:srgbClr val="000000">
                  <a:lumMod val="50000"/>
                </a:srgbClr>
              </a:solidFill>
              <a:effectLst/>
              <a:uLnTx/>
              <a:uFillTx/>
              <a:latin typeface="Ubuntu Medium"/>
              <a:ea typeface="+mn-ea"/>
              <a:cs typeface="+mn-cs"/>
            </a:endParaRPr>
          </a:p>
        </p:txBody>
      </p:sp>
      <p:grpSp>
        <p:nvGrpSpPr>
          <p:cNvPr id="18" name="Group 17">
            <a:extLst>
              <a:ext uri="{FF2B5EF4-FFF2-40B4-BE49-F238E27FC236}">
                <a16:creationId xmlns:a16="http://schemas.microsoft.com/office/drawing/2014/main" id="{C5E1A9F6-2719-1011-79EE-5EDEC555EB2D}"/>
              </a:ext>
            </a:extLst>
          </p:cNvPr>
          <p:cNvGrpSpPr/>
          <p:nvPr/>
        </p:nvGrpSpPr>
        <p:grpSpPr>
          <a:xfrm>
            <a:off x="2769560" y="4582250"/>
            <a:ext cx="440371" cy="439319"/>
            <a:chOff x="1178879" y="3367686"/>
            <a:chExt cx="557784" cy="557784"/>
          </a:xfrm>
          <a:solidFill>
            <a:schemeClr val="accent6"/>
          </a:solidFill>
        </p:grpSpPr>
        <p:sp>
          <p:nvSpPr>
            <p:cNvPr id="19" name="Oval 18">
              <a:extLst>
                <a:ext uri="{FF2B5EF4-FFF2-40B4-BE49-F238E27FC236}">
                  <a16:creationId xmlns:a16="http://schemas.microsoft.com/office/drawing/2014/main" id="{602DC12F-B954-9744-B153-4A9DA3A29260}"/>
                </a:ext>
              </a:extLst>
            </p:cNvPr>
            <p:cNvSpPr/>
            <p:nvPr/>
          </p:nvSpPr>
          <p:spPr bwMode="gray">
            <a:xfrm>
              <a:off x="1178879" y="3367686"/>
              <a:ext cx="557784" cy="557784"/>
            </a:xfrm>
            <a:prstGeom prst="ellipse">
              <a:avLst/>
            </a:prstGeom>
            <a:grpFill/>
            <a:ln>
              <a:no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0A3D"/>
                </a:solidFill>
                <a:effectLst/>
                <a:uLnTx/>
                <a:uFillTx/>
                <a:latin typeface="Ubuntu Medium"/>
                <a:ea typeface="+mn-ea"/>
                <a:cs typeface="+mn-cs"/>
              </a:endParaRPr>
            </a:p>
          </p:txBody>
        </p:sp>
        <p:grpSp>
          <p:nvGrpSpPr>
            <p:cNvPr id="20" name="Group 19">
              <a:extLst>
                <a:ext uri="{FF2B5EF4-FFF2-40B4-BE49-F238E27FC236}">
                  <a16:creationId xmlns:a16="http://schemas.microsoft.com/office/drawing/2014/main" id="{25E4E176-DFBB-CC6C-1F19-DE49315DDCC4}"/>
                </a:ext>
              </a:extLst>
            </p:cNvPr>
            <p:cNvGrpSpPr/>
            <p:nvPr/>
          </p:nvGrpSpPr>
          <p:grpSpPr>
            <a:xfrm>
              <a:off x="1320529" y="3490632"/>
              <a:ext cx="274485" cy="311893"/>
              <a:chOff x="5889168" y="4459296"/>
              <a:chExt cx="228073" cy="259156"/>
            </a:xfrm>
            <a:grpFill/>
          </p:grpSpPr>
          <p:sp>
            <p:nvSpPr>
              <p:cNvPr id="21" name="Freeform 1617">
                <a:extLst>
                  <a:ext uri="{FF2B5EF4-FFF2-40B4-BE49-F238E27FC236}">
                    <a16:creationId xmlns:a16="http://schemas.microsoft.com/office/drawing/2014/main" id="{D1A2753C-4B0D-341A-3DE0-C1BEA01C83E5}"/>
                  </a:ext>
                </a:extLst>
              </p:cNvPr>
              <p:cNvSpPr>
                <a:spLocks/>
              </p:cNvSpPr>
              <p:nvPr/>
            </p:nvSpPr>
            <p:spPr bwMode="auto">
              <a:xfrm>
                <a:off x="5889168" y="4459296"/>
                <a:ext cx="172784" cy="248790"/>
              </a:xfrm>
              <a:custGeom>
                <a:avLst/>
                <a:gdLst>
                  <a:gd name="T0" fmla="*/ 38485 w 99"/>
                  <a:gd name="T1" fmla="*/ 114300 h 143"/>
                  <a:gd name="T2" fmla="*/ 17639 w 99"/>
                  <a:gd name="T3" fmla="*/ 114300 h 143"/>
                  <a:gd name="T4" fmla="*/ 17639 w 99"/>
                  <a:gd name="T5" fmla="*/ 114300 h 143"/>
                  <a:gd name="T6" fmla="*/ 13630 w 99"/>
                  <a:gd name="T7" fmla="*/ 113501 h 143"/>
                  <a:gd name="T8" fmla="*/ 10423 w 99"/>
                  <a:gd name="T9" fmla="*/ 112701 h 143"/>
                  <a:gd name="T10" fmla="*/ 8018 w 99"/>
                  <a:gd name="T11" fmla="*/ 111103 h 143"/>
                  <a:gd name="T12" fmla="*/ 4811 w 99"/>
                  <a:gd name="T13" fmla="*/ 109504 h 143"/>
                  <a:gd name="T14" fmla="*/ 3207 w 99"/>
                  <a:gd name="T15" fmla="*/ 106307 h 143"/>
                  <a:gd name="T16" fmla="*/ 1604 w 99"/>
                  <a:gd name="T17" fmla="*/ 103909 h 143"/>
                  <a:gd name="T18" fmla="*/ 802 w 99"/>
                  <a:gd name="T19" fmla="*/ 100712 h 143"/>
                  <a:gd name="T20" fmla="*/ 0 w 99"/>
                  <a:gd name="T21" fmla="*/ 96715 h 143"/>
                  <a:gd name="T22" fmla="*/ 0 w 99"/>
                  <a:gd name="T23" fmla="*/ 17585 h 143"/>
                  <a:gd name="T24" fmla="*/ 0 w 99"/>
                  <a:gd name="T25" fmla="*/ 17585 h 143"/>
                  <a:gd name="T26" fmla="*/ 802 w 99"/>
                  <a:gd name="T27" fmla="*/ 14387 h 143"/>
                  <a:gd name="T28" fmla="*/ 1604 w 99"/>
                  <a:gd name="T29" fmla="*/ 11190 h 143"/>
                  <a:gd name="T30" fmla="*/ 3207 w 99"/>
                  <a:gd name="T31" fmla="*/ 7993 h 143"/>
                  <a:gd name="T32" fmla="*/ 4811 w 99"/>
                  <a:gd name="T33" fmla="*/ 5595 h 143"/>
                  <a:gd name="T34" fmla="*/ 8018 w 99"/>
                  <a:gd name="T35" fmla="*/ 3197 h 143"/>
                  <a:gd name="T36" fmla="*/ 10423 w 99"/>
                  <a:gd name="T37" fmla="*/ 2398 h 143"/>
                  <a:gd name="T38" fmla="*/ 13630 w 99"/>
                  <a:gd name="T39" fmla="*/ 1599 h 143"/>
                  <a:gd name="T40" fmla="*/ 17639 w 99"/>
                  <a:gd name="T41" fmla="*/ 0 h 143"/>
                  <a:gd name="T42" fmla="*/ 61736 w 99"/>
                  <a:gd name="T43" fmla="*/ 0 h 143"/>
                  <a:gd name="T44" fmla="*/ 61736 w 99"/>
                  <a:gd name="T45" fmla="*/ 0 h 143"/>
                  <a:gd name="T46" fmla="*/ 65745 w 99"/>
                  <a:gd name="T47" fmla="*/ 1599 h 143"/>
                  <a:gd name="T48" fmla="*/ 68150 w 99"/>
                  <a:gd name="T49" fmla="*/ 2398 h 143"/>
                  <a:gd name="T50" fmla="*/ 71357 w 99"/>
                  <a:gd name="T51" fmla="*/ 3197 h 143"/>
                  <a:gd name="T52" fmla="*/ 74564 w 99"/>
                  <a:gd name="T53" fmla="*/ 5595 h 143"/>
                  <a:gd name="T54" fmla="*/ 76168 w 99"/>
                  <a:gd name="T55" fmla="*/ 7993 h 143"/>
                  <a:gd name="T56" fmla="*/ 78573 w 99"/>
                  <a:gd name="T57" fmla="*/ 11190 h 143"/>
                  <a:gd name="T58" fmla="*/ 79375 w 99"/>
                  <a:gd name="T59" fmla="*/ 14387 h 143"/>
                  <a:gd name="T60" fmla="*/ 79375 w 99"/>
                  <a:gd name="T61" fmla="*/ 17585 h 143"/>
                  <a:gd name="T62" fmla="*/ 79375 w 99"/>
                  <a:gd name="T63" fmla="*/ 69539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9"/>
                  <a:gd name="T97" fmla="*/ 0 h 143"/>
                  <a:gd name="T98" fmla="*/ 99 w 99"/>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9" h="143">
                    <a:moveTo>
                      <a:pt x="48" y="143"/>
                    </a:moveTo>
                    <a:lnTo>
                      <a:pt x="22" y="143"/>
                    </a:lnTo>
                    <a:lnTo>
                      <a:pt x="17" y="142"/>
                    </a:lnTo>
                    <a:lnTo>
                      <a:pt x="13" y="141"/>
                    </a:lnTo>
                    <a:lnTo>
                      <a:pt x="10" y="139"/>
                    </a:lnTo>
                    <a:lnTo>
                      <a:pt x="6" y="137"/>
                    </a:lnTo>
                    <a:lnTo>
                      <a:pt x="4" y="133"/>
                    </a:lnTo>
                    <a:lnTo>
                      <a:pt x="2" y="130"/>
                    </a:lnTo>
                    <a:lnTo>
                      <a:pt x="1" y="126"/>
                    </a:lnTo>
                    <a:lnTo>
                      <a:pt x="0" y="121"/>
                    </a:lnTo>
                    <a:lnTo>
                      <a:pt x="0" y="22"/>
                    </a:lnTo>
                    <a:lnTo>
                      <a:pt x="1" y="18"/>
                    </a:lnTo>
                    <a:lnTo>
                      <a:pt x="2" y="14"/>
                    </a:lnTo>
                    <a:lnTo>
                      <a:pt x="4" y="10"/>
                    </a:lnTo>
                    <a:lnTo>
                      <a:pt x="6" y="7"/>
                    </a:lnTo>
                    <a:lnTo>
                      <a:pt x="10" y="4"/>
                    </a:lnTo>
                    <a:lnTo>
                      <a:pt x="13" y="3"/>
                    </a:lnTo>
                    <a:lnTo>
                      <a:pt x="17" y="2"/>
                    </a:lnTo>
                    <a:lnTo>
                      <a:pt x="22" y="0"/>
                    </a:lnTo>
                    <a:lnTo>
                      <a:pt x="77" y="0"/>
                    </a:lnTo>
                    <a:lnTo>
                      <a:pt x="82" y="2"/>
                    </a:lnTo>
                    <a:lnTo>
                      <a:pt x="85" y="3"/>
                    </a:lnTo>
                    <a:lnTo>
                      <a:pt x="89" y="4"/>
                    </a:lnTo>
                    <a:lnTo>
                      <a:pt x="93" y="7"/>
                    </a:lnTo>
                    <a:lnTo>
                      <a:pt x="95" y="10"/>
                    </a:lnTo>
                    <a:lnTo>
                      <a:pt x="98" y="14"/>
                    </a:lnTo>
                    <a:lnTo>
                      <a:pt x="99" y="18"/>
                    </a:lnTo>
                    <a:lnTo>
                      <a:pt x="99" y="22"/>
                    </a:lnTo>
                    <a:lnTo>
                      <a:pt x="99" y="87"/>
                    </a:lnTo>
                  </a:path>
                </a:pathLst>
              </a:custGeom>
              <a:grpFill/>
              <a:ln w="15875">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Medium"/>
                  <a:ea typeface="+mn-ea"/>
                  <a:cs typeface="+mn-cs"/>
                </a:endParaRPr>
              </a:p>
            </p:txBody>
          </p:sp>
          <p:sp>
            <p:nvSpPr>
              <p:cNvPr id="22" name="Line 1618">
                <a:extLst>
                  <a:ext uri="{FF2B5EF4-FFF2-40B4-BE49-F238E27FC236}">
                    <a16:creationId xmlns:a16="http://schemas.microsoft.com/office/drawing/2014/main" id="{983E2DDC-8298-967A-D654-E5617D962148}"/>
                  </a:ext>
                </a:extLst>
              </p:cNvPr>
              <p:cNvSpPr>
                <a:spLocks noChangeShapeType="1"/>
              </p:cNvSpPr>
              <p:nvPr/>
            </p:nvSpPr>
            <p:spPr bwMode="auto">
              <a:xfrm>
                <a:off x="5927179" y="4521494"/>
                <a:ext cx="96759" cy="3457"/>
              </a:xfrm>
              <a:prstGeom prst="line">
                <a:avLst/>
              </a:prstGeom>
              <a:grpFill/>
              <a:ln w="15875">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Medium"/>
                  <a:ea typeface="+mn-ea"/>
                  <a:cs typeface="+mn-cs"/>
                </a:endParaRPr>
              </a:p>
            </p:txBody>
          </p:sp>
          <p:sp>
            <p:nvSpPr>
              <p:cNvPr id="23" name="Line 1619">
                <a:extLst>
                  <a:ext uri="{FF2B5EF4-FFF2-40B4-BE49-F238E27FC236}">
                    <a16:creationId xmlns:a16="http://schemas.microsoft.com/office/drawing/2014/main" id="{C538C062-8D19-0DAF-4BFF-880F8573A52D}"/>
                  </a:ext>
                </a:extLst>
              </p:cNvPr>
              <p:cNvSpPr>
                <a:spLocks noChangeShapeType="1"/>
              </p:cNvSpPr>
              <p:nvPr/>
            </p:nvSpPr>
            <p:spPr bwMode="auto">
              <a:xfrm>
                <a:off x="5927179" y="4556048"/>
                <a:ext cx="96759" cy="3457"/>
              </a:xfrm>
              <a:prstGeom prst="line">
                <a:avLst/>
              </a:prstGeom>
              <a:grpFill/>
              <a:ln w="15875">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Medium"/>
                  <a:ea typeface="+mn-ea"/>
                  <a:cs typeface="+mn-cs"/>
                </a:endParaRPr>
              </a:p>
            </p:txBody>
          </p:sp>
          <p:sp>
            <p:nvSpPr>
              <p:cNvPr id="24" name="Line 1620">
                <a:extLst>
                  <a:ext uri="{FF2B5EF4-FFF2-40B4-BE49-F238E27FC236}">
                    <a16:creationId xmlns:a16="http://schemas.microsoft.com/office/drawing/2014/main" id="{39604601-D490-5159-1A95-C7C5E4F4430B}"/>
                  </a:ext>
                </a:extLst>
              </p:cNvPr>
              <p:cNvSpPr>
                <a:spLocks noChangeShapeType="1"/>
              </p:cNvSpPr>
              <p:nvPr/>
            </p:nvSpPr>
            <p:spPr bwMode="auto">
              <a:xfrm>
                <a:off x="5927179" y="4594057"/>
                <a:ext cx="96759" cy="3457"/>
              </a:xfrm>
              <a:prstGeom prst="line">
                <a:avLst/>
              </a:prstGeom>
              <a:grpFill/>
              <a:ln w="15875">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Medium"/>
                  <a:ea typeface="+mn-ea"/>
                  <a:cs typeface="+mn-cs"/>
                </a:endParaRPr>
              </a:p>
            </p:txBody>
          </p:sp>
          <p:sp>
            <p:nvSpPr>
              <p:cNvPr id="25" name="Freeform 1621">
                <a:extLst>
                  <a:ext uri="{FF2B5EF4-FFF2-40B4-BE49-F238E27FC236}">
                    <a16:creationId xmlns:a16="http://schemas.microsoft.com/office/drawing/2014/main" id="{1D8AA8B5-4FBA-27BB-553A-FEBFD1BD28B5}"/>
                  </a:ext>
                </a:extLst>
              </p:cNvPr>
              <p:cNvSpPr>
                <a:spLocks/>
              </p:cNvSpPr>
              <p:nvPr/>
            </p:nvSpPr>
            <p:spPr bwMode="auto">
              <a:xfrm>
                <a:off x="6006660" y="4614789"/>
                <a:ext cx="110581" cy="103663"/>
              </a:xfrm>
              <a:custGeom>
                <a:avLst/>
                <a:gdLst>
                  <a:gd name="T0" fmla="*/ 0 w 65"/>
                  <a:gd name="T1" fmla="*/ 27445 h 59"/>
                  <a:gd name="T2" fmla="*/ 16412 w 65"/>
                  <a:gd name="T3" fmla="*/ 47625 h 59"/>
                  <a:gd name="T4" fmla="*/ 50800 w 65"/>
                  <a:gd name="T5" fmla="*/ 0 h 59"/>
                  <a:gd name="T6" fmla="*/ 0 60000 65536"/>
                  <a:gd name="T7" fmla="*/ 0 60000 65536"/>
                  <a:gd name="T8" fmla="*/ 0 60000 65536"/>
                  <a:gd name="T9" fmla="*/ 0 w 65"/>
                  <a:gd name="T10" fmla="*/ 0 h 59"/>
                  <a:gd name="T11" fmla="*/ 65 w 65"/>
                  <a:gd name="T12" fmla="*/ 59 h 59"/>
                </a:gdLst>
                <a:ahLst/>
                <a:cxnLst>
                  <a:cxn ang="T6">
                    <a:pos x="T0" y="T1"/>
                  </a:cxn>
                  <a:cxn ang="T7">
                    <a:pos x="T2" y="T3"/>
                  </a:cxn>
                  <a:cxn ang="T8">
                    <a:pos x="T4" y="T5"/>
                  </a:cxn>
                </a:cxnLst>
                <a:rect l="T9" t="T10" r="T11" b="T12"/>
                <a:pathLst>
                  <a:path w="65" h="59">
                    <a:moveTo>
                      <a:pt x="0" y="34"/>
                    </a:moveTo>
                    <a:lnTo>
                      <a:pt x="21" y="59"/>
                    </a:lnTo>
                    <a:lnTo>
                      <a:pt x="65" y="0"/>
                    </a:lnTo>
                  </a:path>
                </a:pathLst>
              </a:custGeom>
              <a:grpFill/>
              <a:ln w="15875">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Medium"/>
                  <a:ea typeface="+mn-ea"/>
                  <a:cs typeface="+mn-cs"/>
                </a:endParaRPr>
              </a:p>
            </p:txBody>
          </p:sp>
          <p:sp>
            <p:nvSpPr>
              <p:cNvPr id="26" name="Line 1622">
                <a:extLst>
                  <a:ext uri="{FF2B5EF4-FFF2-40B4-BE49-F238E27FC236}">
                    <a16:creationId xmlns:a16="http://schemas.microsoft.com/office/drawing/2014/main" id="{EA3D5887-0F7C-8986-BACB-46D210B71392}"/>
                  </a:ext>
                </a:extLst>
              </p:cNvPr>
              <p:cNvSpPr>
                <a:spLocks noChangeShapeType="1"/>
              </p:cNvSpPr>
              <p:nvPr/>
            </p:nvSpPr>
            <p:spPr bwMode="auto">
              <a:xfrm>
                <a:off x="5927179" y="4628611"/>
                <a:ext cx="96759" cy="3457"/>
              </a:xfrm>
              <a:prstGeom prst="line">
                <a:avLst/>
              </a:prstGeom>
              <a:grpFill/>
              <a:ln w="15875">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Medium"/>
                  <a:ea typeface="+mn-ea"/>
                  <a:cs typeface="+mn-cs"/>
                </a:endParaRPr>
              </a:p>
            </p:txBody>
          </p:sp>
        </p:grpSp>
      </p:grpSp>
      <p:grpSp>
        <p:nvGrpSpPr>
          <p:cNvPr id="27" name="Group 26">
            <a:extLst>
              <a:ext uri="{FF2B5EF4-FFF2-40B4-BE49-F238E27FC236}">
                <a16:creationId xmlns:a16="http://schemas.microsoft.com/office/drawing/2014/main" id="{3A126135-01E2-41E6-3F3D-188278762BC5}"/>
              </a:ext>
            </a:extLst>
          </p:cNvPr>
          <p:cNvGrpSpPr/>
          <p:nvPr/>
        </p:nvGrpSpPr>
        <p:grpSpPr>
          <a:xfrm>
            <a:off x="2769560" y="3801339"/>
            <a:ext cx="440371" cy="439319"/>
            <a:chOff x="1178879" y="2814995"/>
            <a:chExt cx="557784" cy="557784"/>
          </a:xfrm>
          <a:solidFill>
            <a:schemeClr val="accent6"/>
          </a:solidFill>
        </p:grpSpPr>
        <p:sp>
          <p:nvSpPr>
            <p:cNvPr id="28" name="Oval 27">
              <a:extLst>
                <a:ext uri="{FF2B5EF4-FFF2-40B4-BE49-F238E27FC236}">
                  <a16:creationId xmlns:a16="http://schemas.microsoft.com/office/drawing/2014/main" id="{AB2709DB-8DC2-99F1-457C-77506525008D}"/>
                </a:ext>
              </a:extLst>
            </p:cNvPr>
            <p:cNvSpPr/>
            <p:nvPr/>
          </p:nvSpPr>
          <p:spPr bwMode="gray">
            <a:xfrm>
              <a:off x="1178879" y="2814995"/>
              <a:ext cx="557784" cy="557784"/>
            </a:xfrm>
            <a:prstGeom prst="ellipse">
              <a:avLst/>
            </a:prstGeom>
            <a:grpFill/>
            <a:ln>
              <a:no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0A3D"/>
                </a:solidFill>
                <a:effectLst/>
                <a:uLnTx/>
                <a:uFillTx/>
                <a:latin typeface="Ubuntu Medium"/>
                <a:ea typeface="+mn-ea"/>
                <a:cs typeface="+mn-cs"/>
              </a:endParaRPr>
            </a:p>
          </p:txBody>
        </p:sp>
        <p:pic>
          <p:nvPicPr>
            <p:cNvPr id="29" name="Picture 28">
              <a:extLst>
                <a:ext uri="{FF2B5EF4-FFF2-40B4-BE49-F238E27FC236}">
                  <a16:creationId xmlns:a16="http://schemas.microsoft.com/office/drawing/2014/main" id="{18BC1E82-B37D-C279-8F31-745DAA8CB437}"/>
                </a:ext>
              </a:extLst>
            </p:cNvPr>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5081" y="2912339"/>
              <a:ext cx="385380" cy="363097"/>
            </a:xfrm>
            <a:prstGeom prst="rect">
              <a:avLst/>
            </a:prstGeom>
            <a:grpFill/>
          </p:spPr>
        </p:pic>
      </p:grpSp>
      <p:grpSp>
        <p:nvGrpSpPr>
          <p:cNvPr id="30" name="Group 29">
            <a:extLst>
              <a:ext uri="{FF2B5EF4-FFF2-40B4-BE49-F238E27FC236}">
                <a16:creationId xmlns:a16="http://schemas.microsoft.com/office/drawing/2014/main" id="{CE2C939D-13D3-ECCC-07C3-B0D7466E6A9D}"/>
              </a:ext>
            </a:extLst>
          </p:cNvPr>
          <p:cNvGrpSpPr/>
          <p:nvPr/>
        </p:nvGrpSpPr>
        <p:grpSpPr>
          <a:xfrm>
            <a:off x="2769560" y="1470899"/>
            <a:ext cx="440371" cy="439319"/>
            <a:chOff x="1169354" y="843561"/>
            <a:chExt cx="557784" cy="557784"/>
          </a:xfrm>
          <a:solidFill>
            <a:schemeClr val="accent6"/>
          </a:solidFill>
        </p:grpSpPr>
        <p:sp>
          <p:nvSpPr>
            <p:cNvPr id="31" name="Oval 30">
              <a:extLst>
                <a:ext uri="{FF2B5EF4-FFF2-40B4-BE49-F238E27FC236}">
                  <a16:creationId xmlns:a16="http://schemas.microsoft.com/office/drawing/2014/main" id="{231C78E2-96F1-3EED-9801-B9BD8895D4D7}"/>
                </a:ext>
              </a:extLst>
            </p:cNvPr>
            <p:cNvSpPr/>
            <p:nvPr/>
          </p:nvSpPr>
          <p:spPr bwMode="gray">
            <a:xfrm>
              <a:off x="1169354" y="843561"/>
              <a:ext cx="557784" cy="557784"/>
            </a:xfrm>
            <a:prstGeom prst="ellipse">
              <a:avLst/>
            </a:prstGeom>
            <a:grpFill/>
            <a:ln>
              <a:no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0A3D"/>
                </a:solidFill>
                <a:effectLst/>
                <a:uLnTx/>
                <a:uFillTx/>
                <a:latin typeface="Ubuntu Medium"/>
                <a:ea typeface="+mn-ea"/>
                <a:cs typeface="+mn-cs"/>
              </a:endParaRPr>
            </a:p>
          </p:txBody>
        </p:sp>
        <p:grpSp>
          <p:nvGrpSpPr>
            <p:cNvPr id="32" name="Group 59">
              <a:extLst>
                <a:ext uri="{FF2B5EF4-FFF2-40B4-BE49-F238E27FC236}">
                  <a16:creationId xmlns:a16="http://schemas.microsoft.com/office/drawing/2014/main" id="{00030F5F-D1E6-C6B0-C4E8-6F012F9E8435}"/>
                </a:ext>
              </a:extLst>
            </p:cNvPr>
            <p:cNvGrpSpPr>
              <a:grpSpLocks/>
            </p:cNvGrpSpPr>
            <p:nvPr/>
          </p:nvGrpSpPr>
          <p:grpSpPr bwMode="auto">
            <a:xfrm>
              <a:off x="1249410" y="971550"/>
              <a:ext cx="388890" cy="307109"/>
              <a:chOff x="1013214" y="5285140"/>
              <a:chExt cx="317923" cy="228058"/>
            </a:xfrm>
            <a:grpFill/>
          </p:grpSpPr>
          <p:sp>
            <p:nvSpPr>
              <p:cNvPr id="33" name="Freeform 1681">
                <a:extLst>
                  <a:ext uri="{FF2B5EF4-FFF2-40B4-BE49-F238E27FC236}">
                    <a16:creationId xmlns:a16="http://schemas.microsoft.com/office/drawing/2014/main" id="{BAD782EA-1C96-0E50-215F-D66C0D492F9D}"/>
                  </a:ext>
                </a:extLst>
              </p:cNvPr>
              <p:cNvSpPr>
                <a:spLocks/>
              </p:cNvSpPr>
              <p:nvPr/>
            </p:nvSpPr>
            <p:spPr bwMode="auto">
              <a:xfrm>
                <a:off x="1051328" y="5285140"/>
                <a:ext cx="279809" cy="190048"/>
              </a:xfrm>
              <a:custGeom>
                <a:avLst/>
                <a:gdLst>
                  <a:gd name="T0" fmla="*/ 110218 w 161"/>
                  <a:gd name="T1" fmla="*/ 23598 h 111"/>
                  <a:gd name="T2" fmla="*/ 110218 w 161"/>
                  <a:gd name="T3" fmla="*/ 23598 h 111"/>
                  <a:gd name="T4" fmla="*/ 93446 w 161"/>
                  <a:gd name="T5" fmla="*/ 18878 h 111"/>
                  <a:gd name="T6" fmla="*/ 83063 w 161"/>
                  <a:gd name="T7" fmla="*/ 13372 h 111"/>
                  <a:gd name="T8" fmla="*/ 70284 w 161"/>
                  <a:gd name="T9" fmla="*/ 8653 h 111"/>
                  <a:gd name="T10" fmla="*/ 70284 w 161"/>
                  <a:gd name="T11" fmla="*/ 8653 h 111"/>
                  <a:gd name="T12" fmla="*/ 62297 w 161"/>
                  <a:gd name="T13" fmla="*/ 4720 h 111"/>
                  <a:gd name="T14" fmla="*/ 55109 w 161"/>
                  <a:gd name="T15" fmla="*/ 3146 h 111"/>
                  <a:gd name="T16" fmla="*/ 47122 w 161"/>
                  <a:gd name="T17" fmla="*/ 1573 h 111"/>
                  <a:gd name="T18" fmla="*/ 39934 w 161"/>
                  <a:gd name="T19" fmla="*/ 0 h 111"/>
                  <a:gd name="T20" fmla="*/ 34343 w 161"/>
                  <a:gd name="T21" fmla="*/ 0 h 111"/>
                  <a:gd name="T22" fmla="*/ 28753 w 161"/>
                  <a:gd name="T23" fmla="*/ 1573 h 111"/>
                  <a:gd name="T24" fmla="*/ 17571 w 161"/>
                  <a:gd name="T25" fmla="*/ 3933 h 111"/>
                  <a:gd name="T26" fmla="*/ 9584 w 161"/>
                  <a:gd name="T27" fmla="*/ 7079 h 111"/>
                  <a:gd name="T28" fmla="*/ 4792 w 161"/>
                  <a:gd name="T29" fmla="*/ 11012 h 111"/>
                  <a:gd name="T30" fmla="*/ 0 w 161"/>
                  <a:gd name="T31" fmla="*/ 14945 h 111"/>
                  <a:gd name="T32" fmla="*/ 0 w 161"/>
                  <a:gd name="T33" fmla="*/ 73154 h 111"/>
                  <a:gd name="T34" fmla="*/ 0 w 161"/>
                  <a:gd name="T35" fmla="*/ 73154 h 111"/>
                  <a:gd name="T36" fmla="*/ 4792 w 161"/>
                  <a:gd name="T37" fmla="*/ 71581 h 111"/>
                  <a:gd name="T38" fmla="*/ 11980 w 161"/>
                  <a:gd name="T39" fmla="*/ 70008 h 111"/>
                  <a:gd name="T40" fmla="*/ 19967 w 161"/>
                  <a:gd name="T41" fmla="*/ 69221 h 111"/>
                  <a:gd name="T42" fmla="*/ 30350 w 161"/>
                  <a:gd name="T43" fmla="*/ 68435 h 111"/>
                  <a:gd name="T44" fmla="*/ 40733 w 161"/>
                  <a:gd name="T45" fmla="*/ 69221 h 111"/>
                  <a:gd name="T46" fmla="*/ 53512 w 161"/>
                  <a:gd name="T47" fmla="*/ 72368 h 111"/>
                  <a:gd name="T48" fmla="*/ 67089 w 161"/>
                  <a:gd name="T49" fmla="*/ 77087 h 111"/>
                  <a:gd name="T50" fmla="*/ 67089 w 161"/>
                  <a:gd name="T51" fmla="*/ 77087 h 111"/>
                  <a:gd name="T52" fmla="*/ 79868 w 161"/>
                  <a:gd name="T53" fmla="*/ 81807 h 111"/>
                  <a:gd name="T54" fmla="*/ 91849 w 161"/>
                  <a:gd name="T55" fmla="*/ 85740 h 111"/>
                  <a:gd name="T56" fmla="*/ 102231 w 161"/>
                  <a:gd name="T57" fmla="*/ 87313 h 111"/>
                  <a:gd name="T58" fmla="*/ 111017 w 161"/>
                  <a:gd name="T59" fmla="*/ 87313 h 111"/>
                  <a:gd name="T60" fmla="*/ 119004 w 161"/>
                  <a:gd name="T61" fmla="*/ 87313 h 111"/>
                  <a:gd name="T62" fmla="*/ 123796 w 161"/>
                  <a:gd name="T63" fmla="*/ 87313 h 111"/>
                  <a:gd name="T64" fmla="*/ 128588 w 161"/>
                  <a:gd name="T65" fmla="*/ 86526 h 111"/>
                  <a:gd name="T66" fmla="*/ 128588 w 161"/>
                  <a:gd name="T67" fmla="*/ 24385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1"/>
                  <a:gd name="T103" fmla="*/ 0 h 111"/>
                  <a:gd name="T104" fmla="*/ 161 w 161"/>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1" h="111">
                    <a:moveTo>
                      <a:pt x="138" y="30"/>
                    </a:moveTo>
                    <a:lnTo>
                      <a:pt x="138" y="30"/>
                    </a:lnTo>
                    <a:lnTo>
                      <a:pt x="117" y="24"/>
                    </a:lnTo>
                    <a:lnTo>
                      <a:pt x="104" y="17"/>
                    </a:lnTo>
                    <a:lnTo>
                      <a:pt x="88" y="11"/>
                    </a:lnTo>
                    <a:lnTo>
                      <a:pt x="78" y="6"/>
                    </a:lnTo>
                    <a:lnTo>
                      <a:pt x="69" y="4"/>
                    </a:lnTo>
                    <a:lnTo>
                      <a:pt x="59" y="2"/>
                    </a:lnTo>
                    <a:lnTo>
                      <a:pt x="50" y="0"/>
                    </a:lnTo>
                    <a:lnTo>
                      <a:pt x="43" y="0"/>
                    </a:lnTo>
                    <a:lnTo>
                      <a:pt x="36" y="2"/>
                    </a:lnTo>
                    <a:lnTo>
                      <a:pt x="22" y="5"/>
                    </a:lnTo>
                    <a:lnTo>
                      <a:pt x="12" y="9"/>
                    </a:lnTo>
                    <a:lnTo>
                      <a:pt x="6" y="14"/>
                    </a:lnTo>
                    <a:lnTo>
                      <a:pt x="0" y="19"/>
                    </a:lnTo>
                    <a:lnTo>
                      <a:pt x="0" y="93"/>
                    </a:lnTo>
                    <a:lnTo>
                      <a:pt x="6" y="91"/>
                    </a:lnTo>
                    <a:lnTo>
                      <a:pt x="15" y="89"/>
                    </a:lnTo>
                    <a:lnTo>
                      <a:pt x="25" y="88"/>
                    </a:lnTo>
                    <a:lnTo>
                      <a:pt x="38" y="87"/>
                    </a:lnTo>
                    <a:lnTo>
                      <a:pt x="51" y="88"/>
                    </a:lnTo>
                    <a:lnTo>
                      <a:pt x="67" y="92"/>
                    </a:lnTo>
                    <a:lnTo>
                      <a:pt x="84" y="98"/>
                    </a:lnTo>
                    <a:lnTo>
                      <a:pt x="100" y="104"/>
                    </a:lnTo>
                    <a:lnTo>
                      <a:pt x="115" y="109"/>
                    </a:lnTo>
                    <a:lnTo>
                      <a:pt x="128" y="111"/>
                    </a:lnTo>
                    <a:lnTo>
                      <a:pt x="139" y="111"/>
                    </a:lnTo>
                    <a:lnTo>
                      <a:pt x="149" y="111"/>
                    </a:lnTo>
                    <a:lnTo>
                      <a:pt x="155" y="111"/>
                    </a:lnTo>
                    <a:lnTo>
                      <a:pt x="161" y="110"/>
                    </a:lnTo>
                    <a:lnTo>
                      <a:pt x="161" y="31"/>
                    </a:lnTo>
                  </a:path>
                </a:pathLst>
              </a:custGeom>
              <a:grpFill/>
              <a:ln w="19050" cap="rnd">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Ubuntu Medium"/>
                  <a:ea typeface="+mn-ea"/>
                  <a:cs typeface="+mn-cs"/>
                </a:endParaRPr>
              </a:p>
            </p:txBody>
          </p:sp>
          <p:sp>
            <p:nvSpPr>
              <p:cNvPr id="34" name="Freeform 1682">
                <a:extLst>
                  <a:ext uri="{FF2B5EF4-FFF2-40B4-BE49-F238E27FC236}">
                    <a16:creationId xmlns:a16="http://schemas.microsoft.com/office/drawing/2014/main" id="{CEF37563-4E99-302A-CC94-6A723569EA3F}"/>
                  </a:ext>
                </a:extLst>
              </p:cNvPr>
              <p:cNvSpPr>
                <a:spLocks/>
              </p:cNvSpPr>
              <p:nvPr/>
            </p:nvSpPr>
            <p:spPr bwMode="auto">
              <a:xfrm>
                <a:off x="1013214" y="5340764"/>
                <a:ext cx="279810" cy="172434"/>
              </a:xfrm>
              <a:custGeom>
                <a:avLst/>
                <a:gdLst>
                  <a:gd name="T0" fmla="*/ 8731 w 162"/>
                  <a:gd name="T1" fmla="*/ 0 h 100"/>
                  <a:gd name="T2" fmla="*/ 8731 w 162"/>
                  <a:gd name="T3" fmla="*/ 0 h 100"/>
                  <a:gd name="T4" fmla="*/ 2381 w 162"/>
                  <a:gd name="T5" fmla="*/ 4763 h 100"/>
                  <a:gd name="T6" fmla="*/ 0 w 162"/>
                  <a:gd name="T7" fmla="*/ 7144 h 100"/>
                  <a:gd name="T8" fmla="*/ 794 w 162"/>
                  <a:gd name="T9" fmla="*/ 69850 h 100"/>
                  <a:gd name="T10" fmla="*/ 794 w 162"/>
                  <a:gd name="T11" fmla="*/ 69850 h 100"/>
                  <a:gd name="T12" fmla="*/ 6350 w 162"/>
                  <a:gd name="T13" fmla="*/ 68263 h 100"/>
                  <a:gd name="T14" fmla="*/ 11906 w 162"/>
                  <a:gd name="T15" fmla="*/ 65881 h 100"/>
                  <a:gd name="T16" fmla="*/ 19844 w 162"/>
                  <a:gd name="T17" fmla="*/ 63500 h 100"/>
                  <a:gd name="T18" fmla="*/ 29369 w 162"/>
                  <a:gd name="T19" fmla="*/ 61913 h 100"/>
                  <a:gd name="T20" fmla="*/ 40481 w 162"/>
                  <a:gd name="T21" fmla="*/ 61119 h 100"/>
                  <a:gd name="T22" fmla="*/ 53181 w 162"/>
                  <a:gd name="T23" fmla="*/ 61913 h 100"/>
                  <a:gd name="T24" fmla="*/ 66675 w 162"/>
                  <a:gd name="T25" fmla="*/ 65088 h 100"/>
                  <a:gd name="T26" fmla="*/ 66675 w 162"/>
                  <a:gd name="T27" fmla="*/ 65088 h 100"/>
                  <a:gd name="T28" fmla="*/ 92075 w 162"/>
                  <a:gd name="T29" fmla="*/ 72231 h 100"/>
                  <a:gd name="T30" fmla="*/ 111919 w 162"/>
                  <a:gd name="T31" fmla="*/ 76994 h 100"/>
                  <a:gd name="T32" fmla="*/ 128588 w 162"/>
                  <a:gd name="T33" fmla="*/ 79375 h 100"/>
                  <a:gd name="T34" fmla="*/ 128588 w 162"/>
                  <a:gd name="T35" fmla="*/ 72231 h 1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2"/>
                  <a:gd name="T55" fmla="*/ 0 h 100"/>
                  <a:gd name="T56" fmla="*/ 162 w 162"/>
                  <a:gd name="T57" fmla="*/ 100 h 1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2" h="100">
                    <a:moveTo>
                      <a:pt x="11" y="0"/>
                    </a:moveTo>
                    <a:lnTo>
                      <a:pt x="11" y="0"/>
                    </a:lnTo>
                    <a:lnTo>
                      <a:pt x="3" y="6"/>
                    </a:lnTo>
                    <a:lnTo>
                      <a:pt x="0" y="9"/>
                    </a:lnTo>
                    <a:lnTo>
                      <a:pt x="1" y="88"/>
                    </a:lnTo>
                    <a:lnTo>
                      <a:pt x="8" y="86"/>
                    </a:lnTo>
                    <a:lnTo>
                      <a:pt x="15" y="83"/>
                    </a:lnTo>
                    <a:lnTo>
                      <a:pt x="25" y="80"/>
                    </a:lnTo>
                    <a:lnTo>
                      <a:pt x="37" y="78"/>
                    </a:lnTo>
                    <a:lnTo>
                      <a:pt x="51" y="77"/>
                    </a:lnTo>
                    <a:lnTo>
                      <a:pt x="67" y="78"/>
                    </a:lnTo>
                    <a:lnTo>
                      <a:pt x="84" y="82"/>
                    </a:lnTo>
                    <a:lnTo>
                      <a:pt x="116" y="91"/>
                    </a:lnTo>
                    <a:lnTo>
                      <a:pt x="141" y="97"/>
                    </a:lnTo>
                    <a:lnTo>
                      <a:pt x="162" y="100"/>
                    </a:lnTo>
                    <a:lnTo>
                      <a:pt x="162" y="91"/>
                    </a:lnTo>
                  </a:path>
                </a:pathLst>
              </a:custGeom>
              <a:grpFill/>
              <a:ln w="19050" cap="rnd">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Ubuntu Medium"/>
                  <a:ea typeface="+mn-ea"/>
                  <a:cs typeface="+mn-cs"/>
                </a:endParaRPr>
              </a:p>
            </p:txBody>
          </p:sp>
          <p:sp>
            <p:nvSpPr>
              <p:cNvPr id="35" name="Freeform 1683">
                <a:extLst>
                  <a:ext uri="{FF2B5EF4-FFF2-40B4-BE49-F238E27FC236}">
                    <a16:creationId xmlns:a16="http://schemas.microsoft.com/office/drawing/2014/main" id="{75C060EA-45D5-2D2E-CA44-88C932DBA02D}"/>
                  </a:ext>
                </a:extLst>
              </p:cNvPr>
              <p:cNvSpPr>
                <a:spLocks/>
              </p:cNvSpPr>
              <p:nvPr/>
            </p:nvSpPr>
            <p:spPr bwMode="auto">
              <a:xfrm>
                <a:off x="1172176" y="5340764"/>
                <a:ext cx="41832" cy="68603"/>
              </a:xfrm>
              <a:custGeom>
                <a:avLst/>
                <a:gdLst>
                  <a:gd name="T0" fmla="*/ 18256 w 24"/>
                  <a:gd name="T1" fmla="*/ 5292 h 42"/>
                  <a:gd name="T2" fmla="*/ 18256 w 24"/>
                  <a:gd name="T3" fmla="*/ 5292 h 42"/>
                  <a:gd name="T4" fmla="*/ 14288 w 24"/>
                  <a:gd name="T5" fmla="*/ 2268 h 42"/>
                  <a:gd name="T6" fmla="*/ 10319 w 24"/>
                  <a:gd name="T7" fmla="*/ 0 h 42"/>
                  <a:gd name="T8" fmla="*/ 8731 w 24"/>
                  <a:gd name="T9" fmla="*/ 0 h 42"/>
                  <a:gd name="T10" fmla="*/ 6350 w 24"/>
                  <a:gd name="T11" fmla="*/ 756 h 42"/>
                  <a:gd name="T12" fmla="*/ 6350 w 24"/>
                  <a:gd name="T13" fmla="*/ 756 h 42"/>
                  <a:gd name="T14" fmla="*/ 3969 w 24"/>
                  <a:gd name="T15" fmla="*/ 2268 h 42"/>
                  <a:gd name="T16" fmla="*/ 2381 w 24"/>
                  <a:gd name="T17" fmla="*/ 3780 h 42"/>
                  <a:gd name="T18" fmla="*/ 1588 w 24"/>
                  <a:gd name="T19" fmla="*/ 5292 h 42"/>
                  <a:gd name="T20" fmla="*/ 1588 w 24"/>
                  <a:gd name="T21" fmla="*/ 7560 h 42"/>
                  <a:gd name="T22" fmla="*/ 2381 w 24"/>
                  <a:gd name="T23" fmla="*/ 11339 h 42"/>
                  <a:gd name="T24" fmla="*/ 5556 w 24"/>
                  <a:gd name="T25" fmla="*/ 12851 h 42"/>
                  <a:gd name="T26" fmla="*/ 5556 w 24"/>
                  <a:gd name="T27" fmla="*/ 12851 h 42"/>
                  <a:gd name="T28" fmla="*/ 15081 w 24"/>
                  <a:gd name="T29" fmla="*/ 17387 h 42"/>
                  <a:gd name="T30" fmla="*/ 18256 w 24"/>
                  <a:gd name="T31" fmla="*/ 19655 h 42"/>
                  <a:gd name="T32" fmla="*/ 19050 w 24"/>
                  <a:gd name="T33" fmla="*/ 23435 h 42"/>
                  <a:gd name="T34" fmla="*/ 19050 w 24"/>
                  <a:gd name="T35" fmla="*/ 23435 h 42"/>
                  <a:gd name="T36" fmla="*/ 18256 w 24"/>
                  <a:gd name="T37" fmla="*/ 26458 h 42"/>
                  <a:gd name="T38" fmla="*/ 15875 w 24"/>
                  <a:gd name="T39" fmla="*/ 29482 h 42"/>
                  <a:gd name="T40" fmla="*/ 13494 w 24"/>
                  <a:gd name="T41" fmla="*/ 31750 h 42"/>
                  <a:gd name="T42" fmla="*/ 10319 w 24"/>
                  <a:gd name="T43" fmla="*/ 31750 h 42"/>
                  <a:gd name="T44" fmla="*/ 6350 w 24"/>
                  <a:gd name="T45" fmla="*/ 30238 h 42"/>
                  <a:gd name="T46" fmla="*/ 3969 w 24"/>
                  <a:gd name="T47" fmla="*/ 28726 h 42"/>
                  <a:gd name="T48" fmla="*/ 794 w 24"/>
                  <a:gd name="T49" fmla="*/ 26458 h 42"/>
                  <a:gd name="T50" fmla="*/ 0 w 24"/>
                  <a:gd name="T51" fmla="*/ 2419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
                  <a:gd name="T79" fmla="*/ 0 h 42"/>
                  <a:gd name="T80" fmla="*/ 24 w 24"/>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 h="42">
                    <a:moveTo>
                      <a:pt x="23" y="7"/>
                    </a:moveTo>
                    <a:lnTo>
                      <a:pt x="23" y="7"/>
                    </a:lnTo>
                    <a:lnTo>
                      <a:pt x="18" y="3"/>
                    </a:lnTo>
                    <a:lnTo>
                      <a:pt x="13" y="0"/>
                    </a:lnTo>
                    <a:lnTo>
                      <a:pt x="11" y="0"/>
                    </a:lnTo>
                    <a:lnTo>
                      <a:pt x="8" y="1"/>
                    </a:lnTo>
                    <a:lnTo>
                      <a:pt x="5" y="3"/>
                    </a:lnTo>
                    <a:lnTo>
                      <a:pt x="3" y="5"/>
                    </a:lnTo>
                    <a:lnTo>
                      <a:pt x="2" y="7"/>
                    </a:lnTo>
                    <a:lnTo>
                      <a:pt x="2" y="10"/>
                    </a:lnTo>
                    <a:lnTo>
                      <a:pt x="3" y="15"/>
                    </a:lnTo>
                    <a:lnTo>
                      <a:pt x="7" y="17"/>
                    </a:lnTo>
                    <a:lnTo>
                      <a:pt x="19" y="23"/>
                    </a:lnTo>
                    <a:lnTo>
                      <a:pt x="23" y="26"/>
                    </a:lnTo>
                    <a:lnTo>
                      <a:pt x="24" y="31"/>
                    </a:lnTo>
                    <a:lnTo>
                      <a:pt x="23" y="35"/>
                    </a:lnTo>
                    <a:lnTo>
                      <a:pt x="20" y="39"/>
                    </a:lnTo>
                    <a:lnTo>
                      <a:pt x="17" y="42"/>
                    </a:lnTo>
                    <a:lnTo>
                      <a:pt x="13" y="42"/>
                    </a:lnTo>
                    <a:lnTo>
                      <a:pt x="8" y="40"/>
                    </a:lnTo>
                    <a:lnTo>
                      <a:pt x="5" y="38"/>
                    </a:lnTo>
                    <a:lnTo>
                      <a:pt x="1" y="35"/>
                    </a:lnTo>
                    <a:lnTo>
                      <a:pt x="0" y="32"/>
                    </a:lnTo>
                  </a:path>
                </a:pathLst>
              </a:custGeom>
              <a:grpFill/>
              <a:ln w="19050" cap="rnd">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Ubuntu Medium"/>
                  <a:ea typeface="+mn-ea"/>
                  <a:cs typeface="+mn-cs"/>
                </a:endParaRPr>
              </a:p>
            </p:txBody>
          </p:sp>
          <p:sp>
            <p:nvSpPr>
              <p:cNvPr id="36" name="Line 1684">
                <a:extLst>
                  <a:ext uri="{FF2B5EF4-FFF2-40B4-BE49-F238E27FC236}">
                    <a16:creationId xmlns:a16="http://schemas.microsoft.com/office/drawing/2014/main" id="{06CF8655-89E7-6A44-41FA-8A727A6BC76A}"/>
                  </a:ext>
                </a:extLst>
              </p:cNvPr>
              <p:cNvSpPr>
                <a:spLocks noChangeShapeType="1"/>
              </p:cNvSpPr>
              <p:nvPr/>
            </p:nvSpPr>
            <p:spPr bwMode="auto">
              <a:xfrm flipH="1">
                <a:off x="1196345" y="5333347"/>
                <a:ext cx="6507" cy="93633"/>
              </a:xfrm>
              <a:prstGeom prst="line">
                <a:avLst/>
              </a:prstGeom>
              <a:grpFill/>
              <a:ln w="19050" cap="rnd">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Ubuntu Medium"/>
                  <a:ea typeface="+mn-ea"/>
                  <a:cs typeface="+mn-cs"/>
                </a:endParaRPr>
              </a:p>
            </p:txBody>
          </p:sp>
          <p:sp>
            <p:nvSpPr>
              <p:cNvPr id="37" name="Line 1685">
                <a:extLst>
                  <a:ext uri="{FF2B5EF4-FFF2-40B4-BE49-F238E27FC236}">
                    <a16:creationId xmlns:a16="http://schemas.microsoft.com/office/drawing/2014/main" id="{BF0DAE87-590D-FA76-89B5-7DF8A065CDB9}"/>
                  </a:ext>
                </a:extLst>
              </p:cNvPr>
              <p:cNvSpPr>
                <a:spLocks noChangeShapeType="1"/>
              </p:cNvSpPr>
              <p:nvPr/>
            </p:nvSpPr>
            <p:spPr bwMode="auto">
              <a:xfrm flipH="1">
                <a:off x="1186119" y="5329639"/>
                <a:ext cx="3718" cy="89925"/>
              </a:xfrm>
              <a:prstGeom prst="line">
                <a:avLst/>
              </a:prstGeom>
              <a:grpFill/>
              <a:ln w="19050" cap="rnd">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Ubuntu Medium"/>
                  <a:ea typeface="+mn-ea"/>
                  <a:cs typeface="+mn-cs"/>
                </a:endParaRPr>
              </a:p>
            </p:txBody>
          </p:sp>
          <p:sp>
            <p:nvSpPr>
              <p:cNvPr id="38" name="Freeform 1686">
                <a:extLst>
                  <a:ext uri="{FF2B5EF4-FFF2-40B4-BE49-F238E27FC236}">
                    <a16:creationId xmlns:a16="http://schemas.microsoft.com/office/drawing/2014/main" id="{4E0519A2-76BF-2E8C-9119-F6E712856682}"/>
                  </a:ext>
                </a:extLst>
              </p:cNvPr>
              <p:cNvSpPr>
                <a:spLocks/>
              </p:cNvSpPr>
              <p:nvPr/>
            </p:nvSpPr>
            <p:spPr bwMode="auto">
              <a:xfrm>
                <a:off x="1065272" y="5402877"/>
                <a:ext cx="65072" cy="10198"/>
              </a:xfrm>
              <a:custGeom>
                <a:avLst/>
                <a:gdLst>
                  <a:gd name="T0" fmla="*/ 0 w 38"/>
                  <a:gd name="T1" fmla="*/ 4763 h 6"/>
                  <a:gd name="T2" fmla="*/ 0 w 38"/>
                  <a:gd name="T3" fmla="*/ 4763 h 6"/>
                  <a:gd name="T4" fmla="*/ 2381 w 38"/>
                  <a:gd name="T5" fmla="*/ 3175 h 6"/>
                  <a:gd name="T6" fmla="*/ 8731 w 38"/>
                  <a:gd name="T7" fmla="*/ 794 h 6"/>
                  <a:gd name="T8" fmla="*/ 12700 w 38"/>
                  <a:gd name="T9" fmla="*/ 0 h 6"/>
                  <a:gd name="T10" fmla="*/ 17463 w 38"/>
                  <a:gd name="T11" fmla="*/ 0 h 6"/>
                  <a:gd name="T12" fmla="*/ 23019 w 38"/>
                  <a:gd name="T13" fmla="*/ 0 h 6"/>
                  <a:gd name="T14" fmla="*/ 30163 w 38"/>
                  <a:gd name="T15" fmla="*/ 1588 h 6"/>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6"/>
                  <a:gd name="T26" fmla="*/ 38 w 3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6">
                    <a:moveTo>
                      <a:pt x="0" y="6"/>
                    </a:moveTo>
                    <a:lnTo>
                      <a:pt x="0" y="6"/>
                    </a:lnTo>
                    <a:lnTo>
                      <a:pt x="3" y="4"/>
                    </a:lnTo>
                    <a:lnTo>
                      <a:pt x="11" y="1"/>
                    </a:lnTo>
                    <a:lnTo>
                      <a:pt x="16" y="0"/>
                    </a:lnTo>
                    <a:lnTo>
                      <a:pt x="22" y="0"/>
                    </a:lnTo>
                    <a:lnTo>
                      <a:pt x="29" y="0"/>
                    </a:lnTo>
                    <a:lnTo>
                      <a:pt x="38" y="2"/>
                    </a:lnTo>
                  </a:path>
                </a:pathLst>
              </a:custGeom>
              <a:grpFill/>
              <a:ln w="19050" cap="rnd">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Ubuntu Medium"/>
                  <a:ea typeface="+mn-ea"/>
                  <a:cs typeface="+mn-cs"/>
                </a:endParaRPr>
              </a:p>
            </p:txBody>
          </p:sp>
          <p:sp>
            <p:nvSpPr>
              <p:cNvPr id="39" name="Freeform 1687">
                <a:extLst>
                  <a:ext uri="{FF2B5EF4-FFF2-40B4-BE49-F238E27FC236}">
                    <a16:creationId xmlns:a16="http://schemas.microsoft.com/office/drawing/2014/main" id="{F9B88022-6514-A00E-79D9-1867079F590F}"/>
                  </a:ext>
                </a:extLst>
              </p:cNvPr>
              <p:cNvSpPr>
                <a:spLocks/>
              </p:cNvSpPr>
              <p:nvPr/>
            </p:nvSpPr>
            <p:spPr bwMode="auto">
              <a:xfrm>
                <a:off x="1075497" y="5319441"/>
                <a:ext cx="66001" cy="17615"/>
              </a:xfrm>
              <a:custGeom>
                <a:avLst/>
                <a:gdLst>
                  <a:gd name="T0" fmla="*/ 0 w 36"/>
                  <a:gd name="T1" fmla="*/ 7938 h 10"/>
                  <a:gd name="T2" fmla="*/ 0 w 36"/>
                  <a:gd name="T3" fmla="*/ 7938 h 10"/>
                  <a:gd name="T4" fmla="*/ 6703 w 36"/>
                  <a:gd name="T5" fmla="*/ 3175 h 10"/>
                  <a:gd name="T6" fmla="*/ 14244 w 36"/>
                  <a:gd name="T7" fmla="*/ 794 h 10"/>
                  <a:gd name="T8" fmla="*/ 20947 w 36"/>
                  <a:gd name="T9" fmla="*/ 0 h 10"/>
                  <a:gd name="T10" fmla="*/ 30163 w 36"/>
                  <a:gd name="T11" fmla="*/ 794 h 10"/>
                  <a:gd name="T12" fmla="*/ 0 60000 65536"/>
                  <a:gd name="T13" fmla="*/ 0 60000 65536"/>
                  <a:gd name="T14" fmla="*/ 0 60000 65536"/>
                  <a:gd name="T15" fmla="*/ 0 60000 65536"/>
                  <a:gd name="T16" fmla="*/ 0 60000 65536"/>
                  <a:gd name="T17" fmla="*/ 0 60000 65536"/>
                  <a:gd name="T18" fmla="*/ 0 w 36"/>
                  <a:gd name="T19" fmla="*/ 0 h 10"/>
                  <a:gd name="T20" fmla="*/ 36 w 36"/>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6" h="10">
                    <a:moveTo>
                      <a:pt x="0" y="10"/>
                    </a:moveTo>
                    <a:lnTo>
                      <a:pt x="0" y="10"/>
                    </a:lnTo>
                    <a:lnTo>
                      <a:pt x="8" y="4"/>
                    </a:lnTo>
                    <a:lnTo>
                      <a:pt x="17" y="1"/>
                    </a:lnTo>
                    <a:lnTo>
                      <a:pt x="25" y="0"/>
                    </a:lnTo>
                    <a:lnTo>
                      <a:pt x="36" y="1"/>
                    </a:lnTo>
                  </a:path>
                </a:pathLst>
              </a:custGeom>
              <a:grpFill/>
              <a:ln w="19050" cap="rnd">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Ubuntu Medium"/>
                  <a:ea typeface="+mn-ea"/>
                  <a:cs typeface="+mn-cs"/>
                </a:endParaRPr>
              </a:p>
            </p:txBody>
          </p:sp>
          <p:sp>
            <p:nvSpPr>
              <p:cNvPr id="40" name="Freeform 1688">
                <a:extLst>
                  <a:ext uri="{FF2B5EF4-FFF2-40B4-BE49-F238E27FC236}">
                    <a16:creationId xmlns:a16="http://schemas.microsoft.com/office/drawing/2014/main" id="{C7E8E723-2013-4BC0-D946-94BDACF9BCF8}"/>
                  </a:ext>
                </a:extLst>
              </p:cNvPr>
              <p:cNvSpPr>
                <a:spLocks/>
              </p:cNvSpPr>
              <p:nvPr/>
            </p:nvSpPr>
            <p:spPr bwMode="auto">
              <a:xfrm>
                <a:off x="1234459" y="5354670"/>
                <a:ext cx="76227" cy="12979"/>
              </a:xfrm>
              <a:custGeom>
                <a:avLst/>
                <a:gdLst>
                  <a:gd name="T0" fmla="*/ 0 w 45"/>
                  <a:gd name="T1" fmla="*/ 0 h 8"/>
                  <a:gd name="T2" fmla="*/ 0 w 45"/>
                  <a:gd name="T3" fmla="*/ 0 h 8"/>
                  <a:gd name="T4" fmla="*/ 4657 w 45"/>
                  <a:gd name="T5" fmla="*/ 1588 h 8"/>
                  <a:gd name="T6" fmla="*/ 11642 w 45"/>
                  <a:gd name="T7" fmla="*/ 3175 h 8"/>
                  <a:gd name="T8" fmla="*/ 21731 w 45"/>
                  <a:gd name="T9" fmla="*/ 6350 h 8"/>
                  <a:gd name="T10" fmla="*/ 21731 w 45"/>
                  <a:gd name="T11" fmla="*/ 6350 h 8"/>
                  <a:gd name="T12" fmla="*/ 27164 w 45"/>
                  <a:gd name="T13" fmla="*/ 6350 h 8"/>
                  <a:gd name="T14" fmla="*/ 31044 w 45"/>
                  <a:gd name="T15" fmla="*/ 6350 h 8"/>
                  <a:gd name="T16" fmla="*/ 34925 w 45"/>
                  <a:gd name="T17" fmla="*/ 635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8"/>
                  <a:gd name="T29" fmla="*/ 45 w 45"/>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8">
                    <a:moveTo>
                      <a:pt x="0" y="0"/>
                    </a:moveTo>
                    <a:lnTo>
                      <a:pt x="0" y="0"/>
                    </a:lnTo>
                    <a:lnTo>
                      <a:pt x="6" y="2"/>
                    </a:lnTo>
                    <a:lnTo>
                      <a:pt x="15" y="4"/>
                    </a:lnTo>
                    <a:lnTo>
                      <a:pt x="28" y="8"/>
                    </a:lnTo>
                    <a:lnTo>
                      <a:pt x="35" y="8"/>
                    </a:lnTo>
                    <a:lnTo>
                      <a:pt x="40" y="8"/>
                    </a:lnTo>
                    <a:lnTo>
                      <a:pt x="45" y="8"/>
                    </a:lnTo>
                  </a:path>
                </a:pathLst>
              </a:custGeom>
              <a:grpFill/>
              <a:ln w="19050" cap="rnd">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Ubuntu Medium"/>
                  <a:ea typeface="+mn-ea"/>
                  <a:cs typeface="+mn-cs"/>
                </a:endParaRPr>
              </a:p>
            </p:txBody>
          </p:sp>
          <p:sp>
            <p:nvSpPr>
              <p:cNvPr id="41" name="Freeform 1689">
                <a:extLst>
                  <a:ext uri="{FF2B5EF4-FFF2-40B4-BE49-F238E27FC236}">
                    <a16:creationId xmlns:a16="http://schemas.microsoft.com/office/drawing/2014/main" id="{FB9A3A37-0D77-63C5-F392-7E574382ABB0}"/>
                  </a:ext>
                </a:extLst>
              </p:cNvPr>
              <p:cNvSpPr>
                <a:spLocks/>
              </p:cNvSpPr>
              <p:nvPr/>
            </p:nvSpPr>
            <p:spPr bwMode="auto">
              <a:xfrm>
                <a:off x="1230740" y="5437179"/>
                <a:ext cx="76227" cy="10197"/>
              </a:xfrm>
              <a:custGeom>
                <a:avLst/>
                <a:gdLst>
                  <a:gd name="T0" fmla="*/ 0 w 44"/>
                  <a:gd name="T1" fmla="*/ 0 h 7"/>
                  <a:gd name="T2" fmla="*/ 0 w 44"/>
                  <a:gd name="T3" fmla="*/ 0 h 7"/>
                  <a:gd name="T4" fmla="*/ 3969 w 44"/>
                  <a:gd name="T5" fmla="*/ 2722 h 7"/>
                  <a:gd name="T6" fmla="*/ 8731 w 44"/>
                  <a:gd name="T7" fmla="*/ 4083 h 7"/>
                  <a:gd name="T8" fmla="*/ 15081 w 44"/>
                  <a:gd name="T9" fmla="*/ 4763 h 7"/>
                  <a:gd name="T10" fmla="*/ 15081 w 44"/>
                  <a:gd name="T11" fmla="*/ 4763 h 7"/>
                  <a:gd name="T12" fmla="*/ 22225 w 44"/>
                  <a:gd name="T13" fmla="*/ 4763 h 7"/>
                  <a:gd name="T14" fmla="*/ 26988 w 44"/>
                  <a:gd name="T15" fmla="*/ 4763 h 7"/>
                  <a:gd name="T16" fmla="*/ 34925 w 44"/>
                  <a:gd name="T17" fmla="*/ 4083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7"/>
                  <a:gd name="T29" fmla="*/ 44 w 4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7">
                    <a:moveTo>
                      <a:pt x="0" y="0"/>
                    </a:moveTo>
                    <a:lnTo>
                      <a:pt x="0" y="0"/>
                    </a:lnTo>
                    <a:lnTo>
                      <a:pt x="5" y="4"/>
                    </a:lnTo>
                    <a:lnTo>
                      <a:pt x="11" y="6"/>
                    </a:lnTo>
                    <a:lnTo>
                      <a:pt x="19" y="7"/>
                    </a:lnTo>
                    <a:lnTo>
                      <a:pt x="28" y="7"/>
                    </a:lnTo>
                    <a:lnTo>
                      <a:pt x="34" y="7"/>
                    </a:lnTo>
                    <a:lnTo>
                      <a:pt x="44" y="6"/>
                    </a:lnTo>
                  </a:path>
                </a:pathLst>
              </a:custGeom>
              <a:grpFill/>
              <a:ln w="19050" cap="rnd">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Ubuntu Medium"/>
                  <a:ea typeface="+mn-ea"/>
                  <a:cs typeface="+mn-cs"/>
                </a:endParaRPr>
              </a:p>
            </p:txBody>
          </p:sp>
        </p:grpSp>
      </p:grpSp>
      <p:sp>
        <p:nvSpPr>
          <p:cNvPr id="42" name="Round Same Side Corner Rectangle 61">
            <a:extLst>
              <a:ext uri="{FF2B5EF4-FFF2-40B4-BE49-F238E27FC236}">
                <a16:creationId xmlns:a16="http://schemas.microsoft.com/office/drawing/2014/main" id="{CCB50CEF-2BC8-F9CC-2435-574D05E91381}"/>
              </a:ext>
            </a:extLst>
          </p:cNvPr>
          <p:cNvSpPr/>
          <p:nvPr/>
        </p:nvSpPr>
        <p:spPr bwMode="auto">
          <a:xfrm>
            <a:off x="3585979" y="1480424"/>
            <a:ext cx="3077360" cy="400049"/>
          </a:xfrm>
          <a:prstGeom prst="round2SameRect">
            <a:avLst/>
          </a:prstGeom>
          <a:noFill/>
          <a:ln w="6350" cap="flat" cmpd="sng" algn="ctr">
            <a:solidFill>
              <a:schemeClr val="accent6"/>
            </a:solidFill>
            <a:prstDash val="solid"/>
          </a:ln>
          <a:effectLst/>
        </p:spPr>
        <p:txBody>
          <a:bodyPr lIns="34323" tIns="44623" rIns="34323" bIns="44623" anchor="ctr"/>
          <a:lstStyle/>
          <a:p>
            <a:pPr marL="119063" marR="0" lvl="1" indent="0" algn="l" defTabSz="914400" rtl="0" eaLnBrk="1" fontAlgn="auto" latinLnBrk="0" hangingPunct="1">
              <a:lnSpc>
                <a:spcPct val="100000"/>
              </a:lnSpc>
              <a:spcBef>
                <a:spcPts val="600"/>
              </a:spcBef>
              <a:spcAft>
                <a:spcPts val="0"/>
              </a:spcAft>
              <a:buClr>
                <a:srgbClr val="0F878A"/>
              </a:buClr>
              <a:buSzTx/>
              <a:buFontTx/>
              <a:buNone/>
              <a:tabLst/>
              <a:defRPr/>
            </a:pPr>
            <a:r>
              <a:rPr kumimoji="0" lang="en-US" sz="1200" b="1" i="0" u="none" strike="noStrike" kern="1200" cap="none" spc="0" normalizeH="0" baseline="0" noProof="0">
                <a:ln>
                  <a:noFill/>
                </a:ln>
                <a:solidFill>
                  <a:prstClr val="black"/>
                </a:solidFill>
                <a:effectLst/>
                <a:uLnTx/>
                <a:uFillTx/>
                <a:latin typeface="Ubuntu Medium"/>
                <a:ea typeface="+mn-ea"/>
                <a:cs typeface="+mn-cs"/>
              </a:rPr>
              <a:t>Transaction based pricing</a:t>
            </a:r>
          </a:p>
        </p:txBody>
      </p:sp>
      <p:sp>
        <p:nvSpPr>
          <p:cNvPr id="43" name="Round Same Side Corner Rectangle 62">
            <a:extLst>
              <a:ext uri="{FF2B5EF4-FFF2-40B4-BE49-F238E27FC236}">
                <a16:creationId xmlns:a16="http://schemas.microsoft.com/office/drawing/2014/main" id="{542673DF-9595-315F-19A3-89FC51D032F4}"/>
              </a:ext>
            </a:extLst>
          </p:cNvPr>
          <p:cNvSpPr/>
          <p:nvPr/>
        </p:nvSpPr>
        <p:spPr bwMode="auto">
          <a:xfrm>
            <a:off x="3585979" y="2252228"/>
            <a:ext cx="3084258" cy="400049"/>
          </a:xfrm>
          <a:prstGeom prst="round2SameRect">
            <a:avLst/>
          </a:prstGeom>
          <a:noFill/>
          <a:ln w="6350" cap="flat" cmpd="sng" algn="ctr">
            <a:solidFill>
              <a:schemeClr val="accent6"/>
            </a:solidFill>
            <a:prstDash val="solid"/>
          </a:ln>
          <a:effectLst/>
        </p:spPr>
        <p:txBody>
          <a:bodyPr lIns="34323" tIns="44623" rIns="34323" bIns="44623" anchor="ctr"/>
          <a:lstStyle/>
          <a:p>
            <a:pPr marL="117475" marR="0" lvl="1" indent="0" algn="l" defTabSz="914400" rtl="0" eaLnBrk="1" fontAlgn="auto" latinLnBrk="0" hangingPunct="1">
              <a:lnSpc>
                <a:spcPct val="100000"/>
              </a:lnSpc>
              <a:spcBef>
                <a:spcPts val="600"/>
              </a:spcBef>
              <a:spcAft>
                <a:spcPts val="0"/>
              </a:spcAft>
              <a:buClr>
                <a:srgbClr val="0F878A"/>
              </a:buClr>
              <a:buSzTx/>
              <a:buFontTx/>
              <a:buNone/>
              <a:tabLst/>
              <a:defRPr/>
            </a:pPr>
            <a:r>
              <a:rPr kumimoji="0" lang="en-US" sz="1200" b="0" i="0" u="none" strike="noStrike" kern="1200" cap="none" spc="0" normalizeH="0" baseline="0" noProof="0">
                <a:ln>
                  <a:noFill/>
                </a:ln>
                <a:solidFill>
                  <a:prstClr val="black"/>
                </a:solidFill>
                <a:effectLst/>
                <a:uLnTx/>
                <a:uFillTx/>
                <a:latin typeface="Ubuntu Medium"/>
                <a:ea typeface="+mn-ea"/>
                <a:cs typeface="+mn-cs"/>
              </a:rPr>
              <a:t>Defined </a:t>
            </a:r>
            <a:r>
              <a:rPr kumimoji="0" lang="en-US" sz="1200" b="1" i="0" u="none" strike="noStrike" kern="1200" cap="none" spc="0" normalizeH="0" baseline="0" noProof="0">
                <a:ln>
                  <a:noFill/>
                </a:ln>
                <a:solidFill>
                  <a:prstClr val="black"/>
                </a:solidFill>
                <a:effectLst/>
                <a:uLnTx/>
                <a:uFillTx/>
                <a:latin typeface="Ubuntu Medium"/>
                <a:ea typeface="+mn-ea"/>
                <a:cs typeface="+mn-cs"/>
              </a:rPr>
              <a:t>Service Levels and KPIs </a:t>
            </a:r>
            <a:r>
              <a:rPr kumimoji="0" lang="en-US" sz="1200" b="0" i="0" u="none" strike="noStrike" kern="1200" cap="none" spc="0" normalizeH="0" baseline="0" noProof="0">
                <a:ln>
                  <a:noFill/>
                </a:ln>
                <a:solidFill>
                  <a:prstClr val="black"/>
                </a:solidFill>
                <a:effectLst/>
                <a:uLnTx/>
                <a:uFillTx/>
                <a:latin typeface="Ubuntu Medium"/>
                <a:ea typeface="+mn-ea"/>
                <a:cs typeface="+mn-cs"/>
              </a:rPr>
              <a:t>measured on a regular basis</a:t>
            </a:r>
          </a:p>
        </p:txBody>
      </p:sp>
      <p:sp>
        <p:nvSpPr>
          <p:cNvPr id="44" name="Round Same Side Corner Rectangle 63">
            <a:extLst>
              <a:ext uri="{FF2B5EF4-FFF2-40B4-BE49-F238E27FC236}">
                <a16:creationId xmlns:a16="http://schemas.microsoft.com/office/drawing/2014/main" id="{9430EF16-4A85-8C2B-D9CB-2A29AAAAC60C}"/>
              </a:ext>
            </a:extLst>
          </p:cNvPr>
          <p:cNvSpPr/>
          <p:nvPr/>
        </p:nvSpPr>
        <p:spPr bwMode="auto">
          <a:xfrm>
            <a:off x="3585979" y="4590414"/>
            <a:ext cx="3088221" cy="400049"/>
          </a:xfrm>
          <a:prstGeom prst="round2SameRect">
            <a:avLst/>
          </a:prstGeom>
          <a:noFill/>
          <a:ln w="6350" cap="flat" cmpd="sng" algn="ctr">
            <a:solidFill>
              <a:schemeClr val="accent6"/>
            </a:solidFill>
            <a:prstDash val="solid"/>
          </a:ln>
          <a:effectLst/>
        </p:spPr>
        <p:txBody>
          <a:bodyPr lIns="34323" tIns="44623" rIns="34323" bIns="44623" anchor="ctr"/>
          <a:lstStyle/>
          <a:p>
            <a:pPr marL="119063" marR="0" lvl="2" indent="0" algn="l" defTabSz="119063" rtl="0" eaLnBrk="1" fontAlgn="auto" latinLnBrk="0" hangingPunct="1">
              <a:lnSpc>
                <a:spcPct val="100000"/>
              </a:lnSpc>
              <a:spcBef>
                <a:spcPts val="600"/>
              </a:spcBef>
              <a:spcAft>
                <a:spcPts val="0"/>
              </a:spcAft>
              <a:buClr>
                <a:srgbClr val="0F878A"/>
              </a:buClr>
              <a:buSzTx/>
              <a:buFontTx/>
              <a:buNone/>
              <a:tabLst/>
              <a:defRPr/>
            </a:pPr>
            <a:r>
              <a:rPr kumimoji="0" lang="en-US" sz="1200" b="1" i="0" u="none" strike="noStrike" kern="1200" cap="none" spc="0" normalizeH="0" baseline="0" noProof="0">
                <a:ln>
                  <a:noFill/>
                </a:ln>
                <a:solidFill>
                  <a:prstClr val="black"/>
                </a:solidFill>
                <a:effectLst/>
                <a:uLnTx/>
                <a:uFillTx/>
                <a:latin typeface="Ubuntu Medium"/>
                <a:ea typeface="+mn-ea"/>
                <a:cs typeface="+mn-cs"/>
              </a:rPr>
              <a:t>99% of SLAs</a:t>
            </a:r>
            <a:r>
              <a:rPr kumimoji="0" lang="en-US" sz="1200" b="0" i="0" u="none" strike="noStrike" kern="1200" cap="none" spc="0" normalizeH="0" baseline="0" noProof="0">
                <a:ln>
                  <a:noFill/>
                </a:ln>
                <a:solidFill>
                  <a:prstClr val="black"/>
                </a:solidFill>
                <a:effectLst/>
                <a:uLnTx/>
                <a:uFillTx/>
                <a:latin typeface="Ubuntu Medium"/>
                <a:ea typeface="+mn-ea"/>
                <a:cs typeface="+mn-cs"/>
              </a:rPr>
              <a:t> achieved above the target</a:t>
            </a:r>
          </a:p>
        </p:txBody>
      </p:sp>
      <p:sp>
        <p:nvSpPr>
          <p:cNvPr id="45" name="Round Same Side Corner Rectangle 64">
            <a:extLst>
              <a:ext uri="{FF2B5EF4-FFF2-40B4-BE49-F238E27FC236}">
                <a16:creationId xmlns:a16="http://schemas.microsoft.com/office/drawing/2014/main" id="{B49225DF-4343-ED87-0B72-75D461CA92FD}"/>
              </a:ext>
            </a:extLst>
          </p:cNvPr>
          <p:cNvSpPr/>
          <p:nvPr/>
        </p:nvSpPr>
        <p:spPr bwMode="auto">
          <a:xfrm>
            <a:off x="3585979" y="3818484"/>
            <a:ext cx="3084258" cy="400049"/>
          </a:xfrm>
          <a:prstGeom prst="round2SameRect">
            <a:avLst/>
          </a:prstGeom>
          <a:noFill/>
          <a:ln w="6350" cap="flat" cmpd="sng" algn="ctr">
            <a:solidFill>
              <a:schemeClr val="accent6"/>
            </a:solidFill>
            <a:prstDash val="solid"/>
          </a:ln>
          <a:effectLst/>
        </p:spPr>
        <p:txBody>
          <a:bodyPr lIns="34323" tIns="44623" rIns="34323" bIns="44623" anchor="ctr"/>
          <a:lstStyle/>
          <a:p>
            <a:pPr marL="117475" marR="0" lvl="1" indent="0" algn="l" defTabSz="914400" rtl="0" eaLnBrk="1" fontAlgn="auto" latinLnBrk="0" hangingPunct="1">
              <a:lnSpc>
                <a:spcPct val="100000"/>
              </a:lnSpc>
              <a:spcBef>
                <a:spcPts val="600"/>
              </a:spcBef>
              <a:spcAft>
                <a:spcPts val="0"/>
              </a:spcAft>
              <a:buClr>
                <a:srgbClr val="0F878A"/>
              </a:buClr>
              <a:buSzTx/>
              <a:buFontTx/>
              <a:buNone/>
              <a:tabLst/>
              <a:defRPr/>
            </a:pPr>
            <a:r>
              <a:rPr kumimoji="0" lang="en-US" sz="1200" b="0" i="0" u="none" strike="noStrike" kern="1200" cap="none" spc="0" normalizeH="0" baseline="0" noProof="0">
                <a:ln>
                  <a:noFill/>
                </a:ln>
                <a:solidFill>
                  <a:prstClr val="black"/>
                </a:solidFill>
                <a:effectLst/>
                <a:uLnTx/>
                <a:uFillTx/>
                <a:latin typeface="Ubuntu Medium"/>
                <a:ea typeface="+mn-ea"/>
                <a:cs typeface="+mn-cs"/>
              </a:rPr>
              <a:t>Focus on </a:t>
            </a:r>
            <a:r>
              <a:rPr kumimoji="0" lang="en-US" sz="1200" b="1" i="0" u="none" strike="noStrike" kern="1200" cap="none" spc="0" normalizeH="0" baseline="0" noProof="0">
                <a:ln>
                  <a:noFill/>
                </a:ln>
                <a:solidFill>
                  <a:prstClr val="black"/>
                </a:solidFill>
                <a:effectLst/>
                <a:uLnTx/>
                <a:uFillTx/>
                <a:latin typeface="Ubuntu Medium"/>
                <a:ea typeface="+mn-ea"/>
                <a:cs typeface="+mn-cs"/>
              </a:rPr>
              <a:t>continuous improvement</a:t>
            </a:r>
          </a:p>
        </p:txBody>
      </p:sp>
      <p:sp>
        <p:nvSpPr>
          <p:cNvPr id="46" name="Round Same Side Corner Rectangle 65">
            <a:extLst>
              <a:ext uri="{FF2B5EF4-FFF2-40B4-BE49-F238E27FC236}">
                <a16:creationId xmlns:a16="http://schemas.microsoft.com/office/drawing/2014/main" id="{7804649F-C155-7E9B-7284-71784EC10AE4}"/>
              </a:ext>
            </a:extLst>
          </p:cNvPr>
          <p:cNvSpPr/>
          <p:nvPr/>
        </p:nvSpPr>
        <p:spPr bwMode="auto">
          <a:xfrm>
            <a:off x="3585979" y="3024032"/>
            <a:ext cx="3084258" cy="400049"/>
          </a:xfrm>
          <a:prstGeom prst="round2SameRect">
            <a:avLst/>
          </a:prstGeom>
          <a:noFill/>
          <a:ln w="6350" cap="flat" cmpd="sng" algn="ctr">
            <a:solidFill>
              <a:schemeClr val="accent6"/>
            </a:solidFill>
            <a:prstDash val="solid"/>
          </a:ln>
          <a:effectLst/>
        </p:spPr>
        <p:txBody>
          <a:bodyPr lIns="34323" tIns="44623" rIns="34323" bIns="44623" anchor="ctr"/>
          <a:lstStyle/>
          <a:p>
            <a:pPr marL="117475" marR="0" lvl="1" indent="0" algn="l" defTabSz="914400" rtl="0" eaLnBrk="1" fontAlgn="auto" latinLnBrk="0" hangingPunct="1">
              <a:lnSpc>
                <a:spcPct val="100000"/>
              </a:lnSpc>
              <a:spcBef>
                <a:spcPts val="600"/>
              </a:spcBef>
              <a:spcAft>
                <a:spcPts val="0"/>
              </a:spcAft>
              <a:buClr>
                <a:srgbClr val="0F878A"/>
              </a:buClr>
              <a:buSzTx/>
              <a:buFontTx/>
              <a:buNone/>
              <a:tabLst/>
              <a:defRPr/>
            </a:pPr>
            <a:r>
              <a:rPr kumimoji="0" lang="en-US" sz="1200" b="1" i="0" u="none" strike="noStrike" kern="1200" cap="none" spc="0" normalizeH="0" baseline="0" noProof="0">
                <a:ln>
                  <a:noFill/>
                </a:ln>
                <a:solidFill>
                  <a:prstClr val="black"/>
                </a:solidFill>
                <a:effectLst/>
                <a:uLnTx/>
                <a:uFillTx/>
                <a:latin typeface="Ubuntu Medium"/>
                <a:ea typeface="+mn-ea"/>
                <a:cs typeface="+mn-cs"/>
              </a:rPr>
              <a:t>Security of data</a:t>
            </a:r>
            <a:r>
              <a:rPr kumimoji="0" lang="en-US" sz="1200" b="0" i="0" u="none" strike="noStrike" kern="1200" cap="none" spc="0" normalizeH="0" baseline="0" noProof="0">
                <a:ln>
                  <a:noFill/>
                </a:ln>
                <a:solidFill>
                  <a:prstClr val="black"/>
                </a:solidFill>
                <a:effectLst/>
                <a:uLnTx/>
                <a:uFillTx/>
                <a:latin typeface="Ubuntu Medium"/>
                <a:ea typeface="+mn-ea"/>
                <a:cs typeface="+mn-cs"/>
              </a:rPr>
              <a:t> and business continuity (ISO certifications and  regular audits)</a:t>
            </a:r>
          </a:p>
        </p:txBody>
      </p:sp>
      <p:grpSp>
        <p:nvGrpSpPr>
          <p:cNvPr id="48" name="Group 47">
            <a:extLst>
              <a:ext uri="{FF2B5EF4-FFF2-40B4-BE49-F238E27FC236}">
                <a16:creationId xmlns:a16="http://schemas.microsoft.com/office/drawing/2014/main" id="{AC78335A-3ABF-12B2-5417-64045DEF85CE}"/>
              </a:ext>
            </a:extLst>
          </p:cNvPr>
          <p:cNvGrpSpPr/>
          <p:nvPr/>
        </p:nvGrpSpPr>
        <p:grpSpPr>
          <a:xfrm>
            <a:off x="2769560" y="2240798"/>
            <a:ext cx="440371" cy="439319"/>
            <a:chOff x="1188404" y="1415061"/>
            <a:chExt cx="557784" cy="557784"/>
          </a:xfrm>
          <a:solidFill>
            <a:schemeClr val="accent6"/>
          </a:solidFill>
        </p:grpSpPr>
        <p:sp>
          <p:nvSpPr>
            <p:cNvPr id="49" name="Oval 48">
              <a:extLst>
                <a:ext uri="{FF2B5EF4-FFF2-40B4-BE49-F238E27FC236}">
                  <a16:creationId xmlns:a16="http://schemas.microsoft.com/office/drawing/2014/main" id="{F1448AA1-ADEB-2F03-4CF6-136E45631BC3}"/>
                </a:ext>
              </a:extLst>
            </p:cNvPr>
            <p:cNvSpPr/>
            <p:nvPr/>
          </p:nvSpPr>
          <p:spPr bwMode="gray">
            <a:xfrm>
              <a:off x="1188404" y="1415061"/>
              <a:ext cx="557784" cy="557784"/>
            </a:xfrm>
            <a:prstGeom prst="ellipse">
              <a:avLst/>
            </a:prstGeom>
            <a:grpFill/>
            <a:ln>
              <a:no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0A3D"/>
                </a:solidFill>
                <a:effectLst/>
                <a:uLnTx/>
                <a:uFillTx/>
                <a:latin typeface="Ubuntu Medium"/>
                <a:ea typeface="+mn-ea"/>
                <a:cs typeface="+mn-cs"/>
              </a:endParaRPr>
            </a:p>
          </p:txBody>
        </p:sp>
        <p:grpSp>
          <p:nvGrpSpPr>
            <p:cNvPr id="50" name="Group 337">
              <a:extLst>
                <a:ext uri="{FF2B5EF4-FFF2-40B4-BE49-F238E27FC236}">
                  <a16:creationId xmlns:a16="http://schemas.microsoft.com/office/drawing/2014/main" id="{D28908AE-4BEE-2AA0-D4D0-52A015C580AC}"/>
                </a:ext>
              </a:extLst>
            </p:cNvPr>
            <p:cNvGrpSpPr/>
            <p:nvPr/>
          </p:nvGrpSpPr>
          <p:grpSpPr>
            <a:xfrm>
              <a:off x="1291660" y="1597455"/>
              <a:ext cx="368324" cy="206566"/>
              <a:chOff x="6188349" y="5234942"/>
              <a:chExt cx="359633" cy="218500"/>
            </a:xfrm>
            <a:grpFill/>
          </p:grpSpPr>
          <p:sp>
            <p:nvSpPr>
              <p:cNvPr id="51" name="Line 45">
                <a:extLst>
                  <a:ext uri="{FF2B5EF4-FFF2-40B4-BE49-F238E27FC236}">
                    <a16:creationId xmlns:a16="http://schemas.microsoft.com/office/drawing/2014/main" id="{6E37C6CC-7E08-8D5E-E69D-499FB9F3DA0F}"/>
                  </a:ext>
                </a:extLst>
              </p:cNvPr>
              <p:cNvSpPr>
                <a:spLocks noChangeShapeType="1"/>
              </p:cNvSpPr>
              <p:nvPr/>
            </p:nvSpPr>
            <p:spPr bwMode="auto">
              <a:xfrm>
                <a:off x="6188349" y="5244875"/>
                <a:ext cx="4996" cy="203600"/>
              </a:xfrm>
              <a:prstGeom prst="line">
                <a:avLst/>
              </a:prstGeom>
              <a:grpFill/>
              <a:ln w="1905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Medium"/>
                  <a:ea typeface="+mn-ea"/>
                  <a:cs typeface="+mn-cs"/>
                </a:endParaRPr>
              </a:p>
            </p:txBody>
          </p:sp>
          <p:sp>
            <p:nvSpPr>
              <p:cNvPr id="52" name="Line 46">
                <a:extLst>
                  <a:ext uri="{FF2B5EF4-FFF2-40B4-BE49-F238E27FC236}">
                    <a16:creationId xmlns:a16="http://schemas.microsoft.com/office/drawing/2014/main" id="{9FB4E7B4-3098-B26B-CFD2-DD306B5BE0C1}"/>
                  </a:ext>
                </a:extLst>
              </p:cNvPr>
              <p:cNvSpPr>
                <a:spLocks noChangeShapeType="1"/>
              </p:cNvSpPr>
              <p:nvPr/>
            </p:nvSpPr>
            <p:spPr bwMode="auto">
              <a:xfrm>
                <a:off x="6193342" y="5448475"/>
                <a:ext cx="354640" cy="4967"/>
              </a:xfrm>
              <a:prstGeom prst="line">
                <a:avLst/>
              </a:prstGeom>
              <a:grpFill/>
              <a:ln w="1905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Medium"/>
                  <a:ea typeface="+mn-ea"/>
                  <a:cs typeface="+mn-cs"/>
                </a:endParaRPr>
              </a:p>
            </p:txBody>
          </p:sp>
          <p:sp>
            <p:nvSpPr>
              <p:cNvPr id="53" name="Freeform 47">
                <a:extLst>
                  <a:ext uri="{FF2B5EF4-FFF2-40B4-BE49-F238E27FC236}">
                    <a16:creationId xmlns:a16="http://schemas.microsoft.com/office/drawing/2014/main" id="{FD6F0D21-6394-1DEA-01E5-A492D8EBE554}"/>
                  </a:ext>
                </a:extLst>
              </p:cNvPr>
              <p:cNvSpPr>
                <a:spLocks/>
              </p:cNvSpPr>
              <p:nvPr/>
            </p:nvSpPr>
            <p:spPr bwMode="auto">
              <a:xfrm>
                <a:off x="6223312" y="5269705"/>
                <a:ext cx="239754" cy="153942"/>
              </a:xfrm>
              <a:custGeom>
                <a:avLst/>
                <a:gdLst>
                  <a:gd name="T0" fmla="*/ 0 w 95"/>
                  <a:gd name="T1" fmla="*/ 104105 h 63"/>
                  <a:gd name="T2" fmla="*/ 49207 w 95"/>
                  <a:gd name="T3" fmla="*/ 54531 h 63"/>
                  <a:gd name="T4" fmla="*/ 76356 w 95"/>
                  <a:gd name="T5" fmla="*/ 82623 h 63"/>
                  <a:gd name="T6" fmla="*/ 161196 w 95"/>
                  <a:gd name="T7" fmla="*/ 0 h 63"/>
                  <a:gd name="T8" fmla="*/ 0 60000 65536"/>
                  <a:gd name="T9" fmla="*/ 0 60000 65536"/>
                  <a:gd name="T10" fmla="*/ 0 60000 65536"/>
                  <a:gd name="T11" fmla="*/ 0 60000 65536"/>
                  <a:gd name="T12" fmla="*/ 0 w 95"/>
                  <a:gd name="T13" fmla="*/ 0 h 63"/>
                  <a:gd name="T14" fmla="*/ 95 w 95"/>
                  <a:gd name="T15" fmla="*/ 63 h 63"/>
                </a:gdLst>
                <a:ahLst/>
                <a:cxnLst>
                  <a:cxn ang="T8">
                    <a:pos x="T0" y="T1"/>
                  </a:cxn>
                  <a:cxn ang="T9">
                    <a:pos x="T2" y="T3"/>
                  </a:cxn>
                  <a:cxn ang="T10">
                    <a:pos x="T4" y="T5"/>
                  </a:cxn>
                  <a:cxn ang="T11">
                    <a:pos x="T6" y="T7"/>
                  </a:cxn>
                </a:cxnLst>
                <a:rect l="T12" t="T13" r="T14" b="T15"/>
                <a:pathLst>
                  <a:path w="95" h="63">
                    <a:moveTo>
                      <a:pt x="0" y="63"/>
                    </a:moveTo>
                    <a:lnTo>
                      <a:pt x="29" y="33"/>
                    </a:lnTo>
                    <a:lnTo>
                      <a:pt x="45" y="50"/>
                    </a:lnTo>
                    <a:lnTo>
                      <a:pt x="95" y="0"/>
                    </a:lnTo>
                  </a:path>
                </a:pathLst>
              </a:custGeom>
              <a:grpFill/>
              <a:ln w="1905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Medium"/>
                  <a:ea typeface="+mn-ea"/>
                  <a:cs typeface="+mn-cs"/>
                </a:endParaRPr>
              </a:p>
            </p:txBody>
          </p:sp>
          <p:sp>
            <p:nvSpPr>
              <p:cNvPr id="54" name="Freeform 48">
                <a:extLst>
                  <a:ext uri="{FF2B5EF4-FFF2-40B4-BE49-F238E27FC236}">
                    <a16:creationId xmlns:a16="http://schemas.microsoft.com/office/drawing/2014/main" id="{431BC2EF-CA38-EE6A-1FDD-6F2EC495E21F}"/>
                  </a:ext>
                </a:extLst>
              </p:cNvPr>
              <p:cNvSpPr>
                <a:spLocks/>
              </p:cNvSpPr>
              <p:nvPr/>
            </p:nvSpPr>
            <p:spPr bwMode="auto">
              <a:xfrm>
                <a:off x="6428105" y="5234942"/>
                <a:ext cx="64935" cy="74489"/>
              </a:xfrm>
              <a:custGeom>
                <a:avLst/>
                <a:gdLst>
                  <a:gd name="T0" fmla="*/ 0 w 27"/>
                  <a:gd name="T1" fmla="*/ 0 h 28"/>
                  <a:gd name="T2" fmla="*/ 43658 w 27"/>
                  <a:gd name="T3" fmla="*/ 0 h 28"/>
                  <a:gd name="T4" fmla="*/ 43658 w 27"/>
                  <a:gd name="T5" fmla="*/ 50374 h 28"/>
                  <a:gd name="T6" fmla="*/ 0 60000 65536"/>
                  <a:gd name="T7" fmla="*/ 0 60000 65536"/>
                  <a:gd name="T8" fmla="*/ 0 60000 65536"/>
                  <a:gd name="T9" fmla="*/ 0 w 27"/>
                  <a:gd name="T10" fmla="*/ 0 h 28"/>
                  <a:gd name="T11" fmla="*/ 27 w 27"/>
                  <a:gd name="T12" fmla="*/ 28 h 28"/>
                </a:gdLst>
                <a:ahLst/>
                <a:cxnLst>
                  <a:cxn ang="T6">
                    <a:pos x="T0" y="T1"/>
                  </a:cxn>
                  <a:cxn ang="T7">
                    <a:pos x="T2" y="T3"/>
                  </a:cxn>
                  <a:cxn ang="T8">
                    <a:pos x="T4" y="T5"/>
                  </a:cxn>
                </a:cxnLst>
                <a:rect l="T9" t="T10" r="T11" b="T12"/>
                <a:pathLst>
                  <a:path w="27" h="28">
                    <a:moveTo>
                      <a:pt x="0" y="0"/>
                    </a:moveTo>
                    <a:lnTo>
                      <a:pt x="27" y="0"/>
                    </a:lnTo>
                    <a:lnTo>
                      <a:pt x="27" y="28"/>
                    </a:lnTo>
                  </a:path>
                </a:pathLst>
              </a:custGeom>
              <a:grpFill/>
              <a:ln w="1905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Medium"/>
                  <a:ea typeface="+mn-ea"/>
                  <a:cs typeface="+mn-cs"/>
                </a:endParaRPr>
              </a:p>
            </p:txBody>
          </p:sp>
        </p:grpSp>
      </p:grpSp>
      <p:grpSp>
        <p:nvGrpSpPr>
          <p:cNvPr id="55" name="Group 54">
            <a:extLst>
              <a:ext uri="{FF2B5EF4-FFF2-40B4-BE49-F238E27FC236}">
                <a16:creationId xmlns:a16="http://schemas.microsoft.com/office/drawing/2014/main" id="{731566AE-2DCC-EE7C-FB4C-0ABEF2FDF174}"/>
              </a:ext>
            </a:extLst>
          </p:cNvPr>
          <p:cNvGrpSpPr/>
          <p:nvPr/>
        </p:nvGrpSpPr>
        <p:grpSpPr>
          <a:xfrm>
            <a:off x="2769560" y="3010697"/>
            <a:ext cx="440371" cy="439319"/>
            <a:chOff x="1159829" y="2015379"/>
            <a:chExt cx="557784" cy="557784"/>
          </a:xfrm>
          <a:solidFill>
            <a:schemeClr val="accent6"/>
          </a:solidFill>
        </p:grpSpPr>
        <p:sp>
          <p:nvSpPr>
            <p:cNvPr id="56" name="Oval 55">
              <a:extLst>
                <a:ext uri="{FF2B5EF4-FFF2-40B4-BE49-F238E27FC236}">
                  <a16:creationId xmlns:a16="http://schemas.microsoft.com/office/drawing/2014/main" id="{B7DCBC39-80E9-1248-7346-E41E3D5EF8E1}"/>
                </a:ext>
              </a:extLst>
            </p:cNvPr>
            <p:cNvSpPr/>
            <p:nvPr/>
          </p:nvSpPr>
          <p:spPr bwMode="gray">
            <a:xfrm>
              <a:off x="1159829" y="2015379"/>
              <a:ext cx="557784" cy="557784"/>
            </a:xfrm>
            <a:prstGeom prst="ellipse">
              <a:avLst/>
            </a:prstGeom>
            <a:grpFill/>
            <a:ln>
              <a:no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0A3D"/>
                </a:solidFill>
                <a:effectLst/>
                <a:uLnTx/>
                <a:uFillTx/>
                <a:latin typeface="Ubuntu Medium"/>
                <a:ea typeface="+mn-ea"/>
                <a:cs typeface="+mn-cs"/>
              </a:endParaRPr>
            </a:p>
          </p:txBody>
        </p:sp>
        <p:pic>
          <p:nvPicPr>
            <p:cNvPr id="57" name="Picture 56" descr="manage risk.png">
              <a:extLst>
                <a:ext uri="{FF2B5EF4-FFF2-40B4-BE49-F238E27FC236}">
                  <a16:creationId xmlns:a16="http://schemas.microsoft.com/office/drawing/2014/main" id="{DB8E6C34-6AD1-1A8E-7BD8-F273A6E2F8CE}"/>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9369" y="2161800"/>
              <a:ext cx="278705" cy="264942"/>
            </a:xfrm>
            <a:prstGeom prst="rect">
              <a:avLst/>
            </a:prstGeom>
            <a:grpFill/>
          </p:spPr>
        </p:pic>
      </p:grpSp>
      <p:sp>
        <p:nvSpPr>
          <p:cNvPr id="61" name="Rectangle 60">
            <a:extLst>
              <a:ext uri="{FF2B5EF4-FFF2-40B4-BE49-F238E27FC236}">
                <a16:creationId xmlns:a16="http://schemas.microsoft.com/office/drawing/2014/main" id="{04060FC8-AAD4-BDBD-D25A-40B4C9A81162}"/>
              </a:ext>
            </a:extLst>
          </p:cNvPr>
          <p:cNvSpPr/>
          <p:nvPr/>
        </p:nvSpPr>
        <p:spPr>
          <a:xfrm>
            <a:off x="1948305" y="1432505"/>
            <a:ext cx="401236" cy="35760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1" indent="0" algn="ctr" defTabSz="914400" rtl="0" eaLnBrk="1" fontAlgn="auto" latinLnBrk="0" hangingPunct="1">
              <a:lnSpc>
                <a:spcPct val="100000"/>
              </a:lnSpc>
              <a:spcBef>
                <a:spcPts val="600"/>
              </a:spcBef>
              <a:spcAft>
                <a:spcPts val="100"/>
              </a:spcAft>
              <a:buClr>
                <a:srgbClr val="0F878A"/>
              </a:buClr>
              <a:buSzTx/>
              <a:buFontTx/>
              <a:buNone/>
              <a:tabLst/>
              <a:defRPr/>
            </a:pPr>
            <a:r>
              <a:rPr kumimoji="0" lang="en-US" sz="1200" b="1" i="0" u="none" strike="noStrike" kern="1200" cap="none" spc="0" normalizeH="0" baseline="0" noProof="0">
                <a:ln>
                  <a:noFill/>
                </a:ln>
                <a:solidFill>
                  <a:srgbClr val="FFFFFF"/>
                </a:solidFill>
                <a:effectLst/>
                <a:uLnTx/>
                <a:uFillTx/>
                <a:latin typeface="Ubuntu Medium"/>
                <a:ea typeface="+mn-ea"/>
                <a:cs typeface="+mn-cs"/>
              </a:rPr>
              <a:t>Contract agreement assuring service excellence</a:t>
            </a:r>
          </a:p>
        </p:txBody>
      </p:sp>
      <p:pic>
        <p:nvPicPr>
          <p:cNvPr id="63" name="Picture 3">
            <a:extLst>
              <a:ext uri="{FF2B5EF4-FFF2-40B4-BE49-F238E27FC236}">
                <a16:creationId xmlns:a16="http://schemas.microsoft.com/office/drawing/2014/main" id="{6912734D-28FE-96B7-BE6E-25C44017B24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925087" y="1954152"/>
            <a:ext cx="2115728" cy="22102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3">
            <a:extLst>
              <a:ext uri="{FF2B5EF4-FFF2-40B4-BE49-F238E27FC236}">
                <a16:creationId xmlns:a16="http://schemas.microsoft.com/office/drawing/2014/main" id="{1FE8E3C7-8931-F7C9-B15D-0326DE685A6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925087" y="4222931"/>
            <a:ext cx="2115728" cy="2241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3">
            <a:extLst>
              <a:ext uri="{FF2B5EF4-FFF2-40B4-BE49-F238E27FC236}">
                <a16:creationId xmlns:a16="http://schemas.microsoft.com/office/drawing/2014/main" id="{FB5CF22A-F74D-6169-9B2A-1E2132FF918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9145571" y="1963697"/>
            <a:ext cx="2871827" cy="45009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Rectangle: Rounded Corners 65">
            <a:extLst>
              <a:ext uri="{FF2B5EF4-FFF2-40B4-BE49-F238E27FC236}">
                <a16:creationId xmlns:a16="http://schemas.microsoft.com/office/drawing/2014/main" id="{18B362D0-E1D8-486E-196B-A68C0882BF39}"/>
              </a:ext>
            </a:extLst>
          </p:cNvPr>
          <p:cNvSpPr/>
          <p:nvPr/>
        </p:nvSpPr>
        <p:spPr>
          <a:xfrm>
            <a:off x="6925087" y="1446930"/>
            <a:ext cx="5092311" cy="439319"/>
          </a:xfrm>
          <a:prstGeom prst="roundRect">
            <a:avLst/>
          </a:prstGeom>
          <a:solidFill>
            <a:schemeClr val="accent1">
              <a:lumMod val="75000"/>
            </a:schemeClr>
          </a:solidFill>
          <a:ln w="12700">
            <a:miter lim="400000"/>
          </a:ln>
        </p:spPr>
        <p:txBody>
          <a:bodyPr lIns="38100" tIns="38100" rIns="38100" bIns="381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Ubuntu"/>
                <a:ea typeface="+mn-ea"/>
                <a:cs typeface="+mn-cs"/>
              </a:rPr>
              <a:t>Sample command center reports</a:t>
            </a:r>
          </a:p>
        </p:txBody>
      </p:sp>
      <p:sp>
        <p:nvSpPr>
          <p:cNvPr id="67" name="Rectangle 66">
            <a:extLst>
              <a:ext uri="{FF2B5EF4-FFF2-40B4-BE49-F238E27FC236}">
                <a16:creationId xmlns:a16="http://schemas.microsoft.com/office/drawing/2014/main" id="{242FF7B8-092C-D10C-D46D-2E869518D5B0}"/>
              </a:ext>
            </a:extLst>
          </p:cNvPr>
          <p:cNvSpPr/>
          <p:nvPr/>
        </p:nvSpPr>
        <p:spPr>
          <a:xfrm>
            <a:off x="174600" y="1002535"/>
            <a:ext cx="11842797" cy="342722"/>
          </a:xfrm>
          <a:prstGeom prst="rect">
            <a:avLst/>
          </a:prstGeom>
          <a:solidFill>
            <a:schemeClr val="accent5"/>
          </a:solidFill>
          <a:ln w="12700">
            <a:miter lim="400000"/>
          </a:ln>
        </p:spPr>
        <p:txBody>
          <a:bodyPr lIns="38100" tIns="38100" rIns="38100" bIns="381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Ubuntu"/>
                <a:ea typeface="+mn-ea"/>
                <a:cs typeface="+mn-cs"/>
              </a:rPr>
              <a:t>Capgemini was </a:t>
            </a:r>
            <a:r>
              <a:rPr kumimoji="0" lang="nl-NL" sz="1200" b="1" i="0" u="none" strike="noStrike" kern="1200" cap="none" spc="0" normalizeH="0" baseline="0" noProof="0" err="1">
                <a:ln>
                  <a:noFill/>
                </a:ln>
                <a:solidFill>
                  <a:srgbClr val="FFFFFF"/>
                </a:solidFill>
                <a:effectLst>
                  <a:outerShdw blurRad="38100" dist="12700" dir="5400000" rotWithShape="0">
                    <a:srgbClr val="000000">
                      <a:alpha val="50000"/>
                    </a:srgbClr>
                  </a:outerShdw>
                </a:effectLst>
                <a:uLnTx/>
                <a:uFillTx/>
                <a:latin typeface="Ubuntu"/>
                <a:ea typeface="+mn-ea"/>
                <a:cs typeface="+mn-cs"/>
              </a:rPr>
              <a:t>chosen</a:t>
            </a:r>
            <a:r>
              <a:rPr kumimoji="0" lang="nl-NL" sz="12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Ubuntu"/>
                <a:ea typeface="+mn-ea"/>
                <a:cs typeface="+mn-cs"/>
              </a:rPr>
              <a:t> as </a:t>
            </a:r>
            <a:r>
              <a:rPr kumimoji="0" lang="nl-NL" sz="1200" b="1" i="0" u="none" strike="noStrike" kern="1200" cap="none" spc="0" normalizeH="0" baseline="0" noProof="0" err="1">
                <a:ln>
                  <a:noFill/>
                </a:ln>
                <a:solidFill>
                  <a:srgbClr val="FFFFFF"/>
                </a:solidFill>
                <a:effectLst>
                  <a:outerShdw blurRad="38100" dist="12700" dir="5400000" rotWithShape="0">
                    <a:srgbClr val="000000">
                      <a:alpha val="50000"/>
                    </a:srgbClr>
                  </a:outerShdw>
                </a:effectLst>
                <a:uLnTx/>
                <a:uFillTx/>
                <a:latin typeface="Ubuntu"/>
                <a:ea typeface="+mn-ea"/>
                <a:cs typeface="+mn-cs"/>
              </a:rPr>
              <a:t>the</a:t>
            </a:r>
            <a:r>
              <a:rPr kumimoji="0" lang="nl-NL" sz="12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Ubuntu"/>
                <a:ea typeface="+mn-ea"/>
                <a:cs typeface="+mn-cs"/>
              </a:rPr>
              <a:t> </a:t>
            </a:r>
            <a:r>
              <a:rPr kumimoji="0" lang="nl-NL" sz="1200" b="1" i="0" u="none" strike="noStrike" kern="1200" cap="none" spc="0" normalizeH="0" baseline="0" noProof="0" err="1">
                <a:ln>
                  <a:noFill/>
                </a:ln>
                <a:solidFill>
                  <a:srgbClr val="FFFFFF"/>
                </a:solidFill>
                <a:effectLst>
                  <a:outerShdw blurRad="38100" dist="12700" dir="5400000" rotWithShape="0">
                    <a:srgbClr val="000000">
                      <a:alpha val="50000"/>
                    </a:srgbClr>
                  </a:outerShdw>
                </a:effectLst>
                <a:uLnTx/>
                <a:uFillTx/>
                <a:latin typeface="Ubuntu"/>
                <a:ea typeface="+mn-ea"/>
                <a:cs typeface="+mn-cs"/>
              </a:rPr>
              <a:t>preferred</a:t>
            </a:r>
            <a:r>
              <a:rPr kumimoji="0" lang="nl-NL" sz="12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Ubuntu"/>
                <a:ea typeface="+mn-ea"/>
                <a:cs typeface="+mn-cs"/>
              </a:rPr>
              <a:t> partner to launch a new product and outsource back office operations (policy admin and claims) completely</a:t>
            </a:r>
          </a:p>
        </p:txBody>
      </p:sp>
      <p:grpSp>
        <p:nvGrpSpPr>
          <p:cNvPr id="14" name="Group 13">
            <a:extLst>
              <a:ext uri="{FF2B5EF4-FFF2-40B4-BE49-F238E27FC236}">
                <a16:creationId xmlns:a16="http://schemas.microsoft.com/office/drawing/2014/main" id="{13FB45F3-7D5C-BA7A-551F-719EEDC21D59}"/>
              </a:ext>
            </a:extLst>
          </p:cNvPr>
          <p:cNvGrpSpPr>
            <a:grpSpLocks noChangeAspect="1"/>
          </p:cNvGrpSpPr>
          <p:nvPr/>
        </p:nvGrpSpPr>
        <p:grpSpPr>
          <a:xfrm>
            <a:off x="10755023" y="130056"/>
            <a:ext cx="3325683" cy="599598"/>
            <a:chOff x="8647708" y="251977"/>
            <a:chExt cx="3325683" cy="716711"/>
          </a:xfrm>
        </p:grpSpPr>
        <p:cxnSp>
          <p:nvCxnSpPr>
            <p:cNvPr id="58" name="Straight Connector 57">
              <a:extLst>
                <a:ext uri="{FF2B5EF4-FFF2-40B4-BE49-F238E27FC236}">
                  <a16:creationId xmlns:a16="http://schemas.microsoft.com/office/drawing/2014/main" id="{84B6D20A-5DFB-5EEB-DCAF-0075DCA57DBC}"/>
                </a:ext>
              </a:extLst>
            </p:cNvPr>
            <p:cNvCxnSpPr>
              <a:cxnSpLocks/>
            </p:cNvCxnSpPr>
            <p:nvPr userDrawn="1"/>
          </p:nvCxnSpPr>
          <p:spPr>
            <a:xfrm>
              <a:off x="9968157"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9" name="Image 5" descr="Une image contenant texte&#10;&#10;Description générée automatiquement">
              <a:extLst>
                <a:ext uri="{FF2B5EF4-FFF2-40B4-BE49-F238E27FC236}">
                  <a16:creationId xmlns:a16="http://schemas.microsoft.com/office/drawing/2014/main" id="{CD4AC9EB-E8B8-84F8-4042-4326D6495DB0}"/>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647708" y="264360"/>
              <a:ext cx="1236678" cy="611451"/>
            </a:xfrm>
            <a:prstGeom prst="rect">
              <a:avLst/>
            </a:prstGeom>
          </p:spPr>
        </p:pic>
        <p:pic>
          <p:nvPicPr>
            <p:cNvPr id="60" name="Picture 12" descr="Seguros Monterrey New York Life - Logo">
              <a:extLst>
                <a:ext uri="{FF2B5EF4-FFF2-40B4-BE49-F238E27FC236}">
                  <a16:creationId xmlns:a16="http://schemas.microsoft.com/office/drawing/2014/main" id="{A56EB93B-4E15-A2E2-0B00-EB85C905338A}"/>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751124" y="400982"/>
              <a:ext cx="1222267" cy="272973"/>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Connector 61">
              <a:extLst>
                <a:ext uri="{FF2B5EF4-FFF2-40B4-BE49-F238E27FC236}">
                  <a16:creationId xmlns:a16="http://schemas.microsoft.com/office/drawing/2014/main" id="{5EB146CF-000A-A779-ECDD-753FDCD6C607}"/>
                </a:ext>
              </a:extLst>
            </p:cNvPr>
            <p:cNvCxnSpPr>
              <a:cxnSpLocks/>
            </p:cNvCxnSpPr>
            <p:nvPr userDrawn="1"/>
          </p:nvCxnSpPr>
          <p:spPr>
            <a:xfrm>
              <a:off x="10600346"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FBB33B11-AF03-1302-596D-FF83418E5848}"/>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b="-8502"/>
            <a:stretch/>
          </p:blipFill>
          <p:spPr>
            <a:xfrm>
              <a:off x="10068679" y="251977"/>
              <a:ext cx="463679" cy="716711"/>
            </a:xfrm>
            <a:prstGeom prst="rect">
              <a:avLst/>
            </a:prstGeom>
          </p:spPr>
        </p:pic>
      </p:grpSp>
    </p:spTree>
    <p:custDataLst>
      <p:tags r:id="rId1"/>
    </p:custDataLst>
    <p:extLst>
      <p:ext uri="{BB962C8B-B14F-4D97-AF65-F5344CB8AC3E}">
        <p14:creationId xmlns:p14="http://schemas.microsoft.com/office/powerpoint/2010/main" val="1378828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pgemini_Client-stories_Cybersecurity-assessment-of-a-multinational-bank">
            <a:extLst>
              <a:ext uri="{FF2B5EF4-FFF2-40B4-BE49-F238E27FC236}">
                <a16:creationId xmlns:a16="http://schemas.microsoft.com/office/drawing/2014/main" id="{1A3C291C-1E5B-0A99-8068-ED684939D2E4}"/>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F1962CF-EF97-412C-B792-066A1C9D2733}"/>
              </a:ext>
              <a:ext uri="{C183D7F6-B498-43B3-948B-1728B52AA6E4}">
                <adec:decorative xmlns:adec="http://schemas.microsoft.com/office/drawing/2017/decorative" val="1"/>
              </a:ext>
            </a:extLst>
          </p:cNvPr>
          <p:cNvSpPr/>
          <p:nvPr/>
        </p:nvSpPr>
        <p:spPr bwMode="white">
          <a:xfrm>
            <a:off x="1624995" y="0"/>
            <a:ext cx="4563421" cy="6859720"/>
          </a:xfrm>
          <a:prstGeom prst="rect">
            <a:avLst/>
          </a:prstGeom>
          <a:solidFill>
            <a:srgbClr val="272936">
              <a:alpha val="7813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49" b="0" i="0" u="none" strike="noStrike" kern="1200" cap="none" spc="0" normalizeH="0" baseline="0" noProof="0">
              <a:ln>
                <a:noFill/>
              </a:ln>
              <a:solidFill>
                <a:prstClr val="black"/>
              </a:solidFill>
              <a:effectLst/>
              <a:uLnTx/>
              <a:uFillTx/>
              <a:latin typeface="Ubuntu Medium"/>
              <a:ea typeface="+mn-ea"/>
              <a:cs typeface="+mn-cs"/>
            </a:endParaRPr>
          </a:p>
        </p:txBody>
      </p:sp>
      <p:sp>
        <p:nvSpPr>
          <p:cNvPr id="11" name="object 5">
            <a:extLst>
              <a:ext uri="{FF2B5EF4-FFF2-40B4-BE49-F238E27FC236}">
                <a16:creationId xmlns:a16="http://schemas.microsoft.com/office/drawing/2014/main" id="{14918BB1-58F4-42AC-859A-E60DF368D314}"/>
              </a:ext>
            </a:extLst>
          </p:cNvPr>
          <p:cNvSpPr txBox="1">
            <a:spLocks noGrp="1"/>
          </p:cNvSpPr>
          <p:nvPr>
            <p:ph type="title" idx="4294967295"/>
          </p:nvPr>
        </p:nvSpPr>
        <p:spPr>
          <a:xfrm>
            <a:off x="2008055" y="1972885"/>
            <a:ext cx="3946178" cy="1752978"/>
          </a:xfrm>
          <a:prstGeom prst="rect">
            <a:avLst/>
          </a:prstGeom>
          <a:noFill/>
          <a:ln>
            <a:noFill/>
            <a:prstDash/>
          </a:ln>
          <a:effectLst/>
        </p:spPr>
        <p:txBody>
          <a:bodyPr rot="0" spcFirstLastPara="0" vertOverflow="overflow" horzOverflow="overflow" vert="horz" wrap="square" lIns="0" tIns="90105" rIns="0" bIns="0" numCol="1" spcCol="0" rtlCol="0" fromWordArt="0" anchor="b" anchorCtr="0" forceAA="0" compatLnSpc="1">
            <a:prstTxWarp prst="textNoShape">
              <a:avLst/>
            </a:prstTxWarp>
            <a:spAutoFit/>
          </a:bodyPr>
          <a:lstStyle>
            <a:lvl1pPr marL="0" marR="0" indent="0" algn="l" defTabSz="1507846" rtl="0" eaLnBrk="1" fontAlgn="auto" latinLnBrk="0" hangingPunct="1">
              <a:lnSpc>
                <a:spcPct val="90000"/>
              </a:lnSpc>
              <a:spcBef>
                <a:spcPct val="0"/>
              </a:spcBef>
              <a:spcAft>
                <a:spcPts val="0"/>
              </a:spcAft>
              <a:buClrTx/>
              <a:buSzTx/>
              <a:buFontTx/>
              <a:buNone/>
              <a:tabLst/>
              <a:defRPr kumimoji="0" lang="en-US" sz="2950" b="0" i="0" u="none" strike="noStrike" kern="1200" cap="all" spc="0" normalizeH="0" baseline="0" noProof="0">
                <a:ln>
                  <a:noFill/>
                </a:ln>
                <a:solidFill>
                  <a:schemeClr val="bg1"/>
                </a:solidFill>
                <a:effectLst/>
                <a:uLnTx/>
                <a:uFillTx/>
                <a:latin typeface="Ubuntu Light"/>
                <a:ea typeface="+mj-ea"/>
                <a:cs typeface="Ubuntu Light"/>
              </a:defRPr>
            </a:lvl1pPr>
          </a:lstStyle>
          <a:p>
            <a:pPr marL="7701" marR="3081" lvl="0" indent="0" algn="l" defTabSz="1507846"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6" normalizeH="0" baseline="0" noProof="0">
                <a:ln>
                  <a:noFill/>
                </a:ln>
                <a:solidFill>
                  <a:schemeClr val="bg1"/>
                </a:solidFill>
                <a:effectLst/>
                <a:uLnTx/>
                <a:uFillTx/>
                <a:latin typeface="Ubuntu Light"/>
                <a:ea typeface="+mj-ea"/>
                <a:cs typeface="Ubuntu Light"/>
              </a:rPr>
              <a:t>Intelligent automation in insurance</a:t>
            </a:r>
            <a:endParaRPr kumimoji="0" lang="en-US" sz="3600" b="0" i="0" u="none" strike="noStrike" kern="1200" cap="all" spc="0" normalizeH="0" baseline="0" noProof="0">
              <a:ln>
                <a:noFill/>
              </a:ln>
              <a:solidFill>
                <a:schemeClr val="accent2"/>
              </a:solidFill>
              <a:effectLst/>
              <a:uLnTx/>
              <a:uFillTx/>
              <a:latin typeface="Ubuntu Light"/>
              <a:ea typeface="+mj-ea"/>
              <a:cs typeface="Ubuntu Light"/>
            </a:endParaRPr>
          </a:p>
        </p:txBody>
      </p:sp>
    </p:spTree>
    <p:extLst>
      <p:ext uri="{BB962C8B-B14F-4D97-AF65-F5344CB8AC3E}">
        <p14:creationId xmlns:p14="http://schemas.microsoft.com/office/powerpoint/2010/main" val="1872819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Rectangle: Top Corners Rounded 240">
            <a:extLst>
              <a:ext uri="{FF2B5EF4-FFF2-40B4-BE49-F238E27FC236}">
                <a16:creationId xmlns:a16="http://schemas.microsoft.com/office/drawing/2014/main" id="{06178F27-697A-4898-A8E1-D04E6ADE988D}"/>
              </a:ext>
            </a:extLst>
          </p:cNvPr>
          <p:cNvSpPr/>
          <p:nvPr/>
        </p:nvSpPr>
        <p:spPr>
          <a:xfrm rot="5400000">
            <a:off x="-278941" y="265861"/>
            <a:ext cx="3928659" cy="3361603"/>
          </a:xfrm>
          <a:prstGeom prst="round2SameRect">
            <a:avLst>
              <a:gd name="adj1" fmla="val 729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242" name="Title 1">
            <a:extLst>
              <a:ext uri="{FF2B5EF4-FFF2-40B4-BE49-F238E27FC236}">
                <a16:creationId xmlns:a16="http://schemas.microsoft.com/office/drawing/2014/main" id="{E0E14A88-081F-46EA-8C29-AF4B1AC15B96}"/>
              </a:ext>
            </a:extLst>
          </p:cNvPr>
          <p:cNvSpPr>
            <a:spLocks noGrp="1"/>
          </p:cNvSpPr>
          <p:nvPr>
            <p:ph type="title"/>
          </p:nvPr>
        </p:nvSpPr>
        <p:spPr>
          <a:xfrm>
            <a:off x="3506889" y="147828"/>
            <a:ext cx="7768136" cy="716711"/>
          </a:xfrm>
        </p:spPr>
        <p:txBody>
          <a:bodyPr vert="horz"/>
          <a:lstStyle/>
          <a:p>
            <a:r>
              <a:rPr lang="en-US"/>
              <a:t>Intelligent Process Automation</a:t>
            </a:r>
            <a:br>
              <a:rPr lang="en-US"/>
            </a:br>
            <a:r>
              <a:rPr lang="en-US" sz="1800">
                <a:solidFill>
                  <a:schemeClr val="accent2"/>
                </a:solidFill>
              </a:rPr>
              <a:t>Digitally Augmenting Processes at Scale</a:t>
            </a:r>
            <a:endParaRPr lang="en-US">
              <a:solidFill>
                <a:schemeClr val="accent2"/>
              </a:solidFill>
            </a:endParaRPr>
          </a:p>
        </p:txBody>
      </p:sp>
      <p:sp>
        <p:nvSpPr>
          <p:cNvPr id="243" name="Text Placeholder 6">
            <a:extLst>
              <a:ext uri="{FF2B5EF4-FFF2-40B4-BE49-F238E27FC236}">
                <a16:creationId xmlns:a16="http://schemas.microsoft.com/office/drawing/2014/main" id="{E26F7B0C-1789-444C-8D37-14D4470E85DD}"/>
              </a:ext>
            </a:extLst>
          </p:cNvPr>
          <p:cNvSpPr txBox="1">
            <a:spLocks/>
          </p:cNvSpPr>
          <p:nvPr/>
        </p:nvSpPr>
        <p:spPr>
          <a:xfrm>
            <a:off x="168931" y="4073196"/>
            <a:ext cx="3789106" cy="382038"/>
          </a:xfrm>
          <a:prstGeom prst="rect">
            <a:avLst/>
          </a:prstGeom>
          <a:solidFill>
            <a:schemeClr val="accent4"/>
          </a:solidFill>
        </p:spPr>
        <p:txBody>
          <a:bodyPr lIns="91440" tIns="0" rIns="0" bIns="0" anchor="ct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FFFFFF"/>
                </a:solidFill>
                <a:effectLst/>
                <a:uLnTx/>
                <a:uFillTx/>
                <a:latin typeface="Ubuntu" panose="020B0504030602030204" pitchFamily="34" charset="0"/>
                <a:ea typeface="+mn-ea"/>
                <a:cs typeface="+mn-cs"/>
              </a:rPr>
              <a:t>ENABLING THE DIGITALLY AUGMENTED WORKFORCE</a:t>
            </a:r>
          </a:p>
        </p:txBody>
      </p:sp>
      <p:sp>
        <p:nvSpPr>
          <p:cNvPr id="244" name="Text Placeholder 6">
            <a:extLst>
              <a:ext uri="{FF2B5EF4-FFF2-40B4-BE49-F238E27FC236}">
                <a16:creationId xmlns:a16="http://schemas.microsoft.com/office/drawing/2014/main" id="{83F1BD78-CE90-4D98-B2BC-CCDE4E66C695}"/>
              </a:ext>
            </a:extLst>
          </p:cNvPr>
          <p:cNvSpPr txBox="1">
            <a:spLocks/>
          </p:cNvSpPr>
          <p:nvPr/>
        </p:nvSpPr>
        <p:spPr>
          <a:xfrm>
            <a:off x="4256877" y="4073196"/>
            <a:ext cx="3621211" cy="382038"/>
          </a:xfrm>
          <a:prstGeom prst="rect">
            <a:avLst/>
          </a:prstGeom>
          <a:solidFill>
            <a:schemeClr val="accent4"/>
          </a:solidFill>
        </p:spPr>
        <p:txBody>
          <a:bodyPr lIns="91440" tIns="0" rIns="0" bIns="0" anchor="ctr"/>
          <a:lstStyle>
            <a:defPPr>
              <a:defRPr lang="pt-PT"/>
            </a:defPPr>
            <a:lvl1pPr indent="0">
              <a:lnSpc>
                <a:spcPct val="100000"/>
              </a:lnSpc>
              <a:spcBef>
                <a:spcPts val="0"/>
              </a:spcBef>
              <a:spcAft>
                <a:spcPts val="600"/>
              </a:spcAft>
              <a:buFont typeface="Arial" panose="020B0604020202020204" pitchFamily="34" charset="0"/>
              <a:buNone/>
              <a:defRPr sz="1100" baseline="0">
                <a:solidFill>
                  <a:schemeClr val="bg1"/>
                </a:solidFill>
                <a:latin typeface="Ubuntu" panose="020B0504030602030204" pitchFamily="34" charset="0"/>
              </a:defRPr>
            </a:lvl1pPr>
            <a:lvl2pPr marL="177800" indent="-177800">
              <a:lnSpc>
                <a:spcPct val="100000"/>
              </a:lnSpc>
              <a:spcBef>
                <a:spcPts val="0"/>
              </a:spcBef>
              <a:spcAft>
                <a:spcPts val="600"/>
              </a:spcAft>
              <a:buClr>
                <a:schemeClr val="accent1"/>
              </a:buClr>
              <a:buFont typeface="Wingdings" panose="05000000000000000000" pitchFamily="2" charset="2"/>
              <a:buChar char="§"/>
              <a:defRPr baseline="0">
                <a:latin typeface="Ubuntu" panose="020B0504030602030204" pitchFamily="34" charset="0"/>
              </a:defRPr>
            </a:lvl2pPr>
            <a:lvl3pPr marL="361950" indent="-184150">
              <a:lnSpc>
                <a:spcPct val="100000"/>
              </a:lnSpc>
              <a:spcBef>
                <a:spcPts val="0"/>
              </a:spcBef>
              <a:spcAft>
                <a:spcPts val="600"/>
              </a:spcAft>
              <a:buClr>
                <a:schemeClr val="accent2"/>
              </a:buClr>
              <a:buFont typeface="Arial" panose="020B0604020202020204" pitchFamily="34" charset="0"/>
              <a:buChar char="•"/>
              <a:defRPr sz="1600" baseline="0">
                <a:latin typeface="Ubuntu" panose="020B0504030602030204" pitchFamily="34" charset="0"/>
              </a:defRPr>
            </a:lvl3pPr>
            <a:lvl4pPr marL="539750" indent="-177800">
              <a:lnSpc>
                <a:spcPct val="100000"/>
              </a:lnSpc>
              <a:spcBef>
                <a:spcPts val="0"/>
              </a:spcBef>
              <a:spcAft>
                <a:spcPts val="600"/>
              </a:spcAft>
              <a:buClr>
                <a:schemeClr val="tx1"/>
              </a:buClr>
              <a:buFont typeface="Ubuntu" panose="020B0504030602030204" pitchFamily="34" charset="0"/>
              <a:buChar char="–"/>
              <a:defRPr sz="1400" baseline="0">
                <a:latin typeface="Ubuntu" panose="020B0504030602030204" pitchFamily="34" charset="0"/>
              </a:defRPr>
            </a:lvl4pPr>
            <a:lvl5pPr marL="717550" indent="-177800">
              <a:lnSpc>
                <a:spcPct val="100000"/>
              </a:lnSpc>
              <a:spcBef>
                <a:spcPts val="0"/>
              </a:spcBef>
              <a:spcAft>
                <a:spcPts val="600"/>
              </a:spcAft>
              <a:buClr>
                <a:schemeClr val="accent3"/>
              </a:buClr>
              <a:buFont typeface="Arial" panose="020B0604020202020204" pitchFamily="34" charset="0"/>
              <a:buChar char="•"/>
              <a:defRPr sz="1400" baseline="0">
                <a:latin typeface="Ubuntu" panose="020B0504030602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Ubuntu" panose="020B0504030602030204" pitchFamily="34" charset="0"/>
                <a:ea typeface="+mn-ea"/>
                <a:cs typeface="+mn-cs"/>
              </a:rPr>
              <a:t>IPA OFFERINGS &amp; PARTNERS </a:t>
            </a:r>
          </a:p>
        </p:txBody>
      </p:sp>
      <p:sp>
        <p:nvSpPr>
          <p:cNvPr id="245" name="Text Placeholder 6">
            <a:extLst>
              <a:ext uri="{FF2B5EF4-FFF2-40B4-BE49-F238E27FC236}">
                <a16:creationId xmlns:a16="http://schemas.microsoft.com/office/drawing/2014/main" id="{712C2A08-B7E8-4FF3-AD3E-3049A35D9BCE}"/>
              </a:ext>
            </a:extLst>
          </p:cNvPr>
          <p:cNvSpPr txBox="1">
            <a:spLocks/>
          </p:cNvSpPr>
          <p:nvPr/>
        </p:nvSpPr>
        <p:spPr>
          <a:xfrm>
            <a:off x="8176928" y="4073196"/>
            <a:ext cx="3607086" cy="382038"/>
          </a:xfrm>
          <a:prstGeom prst="rect">
            <a:avLst/>
          </a:prstGeom>
          <a:solidFill>
            <a:schemeClr val="accent4"/>
          </a:solidFill>
        </p:spPr>
        <p:txBody>
          <a:bodyPr lIns="91440" tIns="0" rIns="0" bIns="0" anchor="ctr"/>
          <a:lstStyle>
            <a:defPPr>
              <a:defRPr lang="pt-PT"/>
            </a:defPPr>
            <a:lvl1pPr indent="0">
              <a:lnSpc>
                <a:spcPct val="100000"/>
              </a:lnSpc>
              <a:spcBef>
                <a:spcPts val="0"/>
              </a:spcBef>
              <a:spcAft>
                <a:spcPts val="600"/>
              </a:spcAft>
              <a:buFont typeface="Arial" panose="020B0604020202020204" pitchFamily="34" charset="0"/>
              <a:buNone/>
              <a:defRPr sz="1100" baseline="0">
                <a:solidFill>
                  <a:schemeClr val="bg1"/>
                </a:solidFill>
                <a:latin typeface="Ubuntu" panose="020B0504030602030204" pitchFamily="34" charset="0"/>
              </a:defRPr>
            </a:lvl1pPr>
            <a:lvl2pPr marL="177800" indent="-177800">
              <a:lnSpc>
                <a:spcPct val="100000"/>
              </a:lnSpc>
              <a:spcBef>
                <a:spcPts val="0"/>
              </a:spcBef>
              <a:spcAft>
                <a:spcPts val="600"/>
              </a:spcAft>
              <a:buClr>
                <a:schemeClr val="accent1"/>
              </a:buClr>
              <a:buFont typeface="Wingdings" panose="05000000000000000000" pitchFamily="2" charset="2"/>
              <a:buChar char="§"/>
              <a:defRPr baseline="0">
                <a:latin typeface="Ubuntu" panose="020B0504030602030204" pitchFamily="34" charset="0"/>
              </a:defRPr>
            </a:lvl2pPr>
            <a:lvl3pPr marL="361950" indent="-184150">
              <a:lnSpc>
                <a:spcPct val="100000"/>
              </a:lnSpc>
              <a:spcBef>
                <a:spcPts val="0"/>
              </a:spcBef>
              <a:spcAft>
                <a:spcPts val="600"/>
              </a:spcAft>
              <a:buClr>
                <a:schemeClr val="accent2"/>
              </a:buClr>
              <a:buFont typeface="Arial" panose="020B0604020202020204" pitchFamily="34" charset="0"/>
              <a:buChar char="•"/>
              <a:defRPr sz="1600" baseline="0">
                <a:latin typeface="Ubuntu" panose="020B0504030602030204" pitchFamily="34" charset="0"/>
              </a:defRPr>
            </a:lvl3pPr>
            <a:lvl4pPr marL="539750" indent="-177800">
              <a:lnSpc>
                <a:spcPct val="100000"/>
              </a:lnSpc>
              <a:spcBef>
                <a:spcPts val="0"/>
              </a:spcBef>
              <a:spcAft>
                <a:spcPts val="600"/>
              </a:spcAft>
              <a:buClr>
                <a:schemeClr val="tx1"/>
              </a:buClr>
              <a:buFont typeface="Ubuntu" panose="020B0504030602030204" pitchFamily="34" charset="0"/>
              <a:buChar char="–"/>
              <a:defRPr sz="1400" baseline="0">
                <a:latin typeface="Ubuntu" panose="020B0504030602030204" pitchFamily="34" charset="0"/>
              </a:defRPr>
            </a:lvl4pPr>
            <a:lvl5pPr marL="717550" indent="-177800">
              <a:lnSpc>
                <a:spcPct val="100000"/>
              </a:lnSpc>
              <a:spcBef>
                <a:spcPts val="0"/>
              </a:spcBef>
              <a:spcAft>
                <a:spcPts val="600"/>
              </a:spcAft>
              <a:buClr>
                <a:schemeClr val="accent3"/>
              </a:buClr>
              <a:buFont typeface="Arial" panose="020B0604020202020204" pitchFamily="34" charset="0"/>
              <a:buChar char="•"/>
              <a:defRPr sz="1400" baseline="0">
                <a:latin typeface="Ubuntu" panose="020B0504030602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FFFFFF"/>
                </a:solidFill>
                <a:effectLst/>
                <a:uLnTx/>
                <a:uFillTx/>
                <a:latin typeface="Ubuntu" panose="020B0504030602030204" pitchFamily="34" charset="0"/>
                <a:ea typeface="+mn-ea"/>
                <a:cs typeface="+mn-cs"/>
              </a:rPr>
              <a:t>SOME OF OUR GLOBAL IPA CLIENTS</a:t>
            </a:r>
          </a:p>
        </p:txBody>
      </p:sp>
      <p:sp>
        <p:nvSpPr>
          <p:cNvPr id="246" name="TextBox 245">
            <a:extLst>
              <a:ext uri="{FF2B5EF4-FFF2-40B4-BE49-F238E27FC236}">
                <a16:creationId xmlns:a16="http://schemas.microsoft.com/office/drawing/2014/main" id="{FA48AA11-9429-4515-BDE2-76557103385F}"/>
              </a:ext>
            </a:extLst>
          </p:cNvPr>
          <p:cNvSpPr txBox="1"/>
          <p:nvPr/>
        </p:nvSpPr>
        <p:spPr>
          <a:xfrm>
            <a:off x="143657" y="4482522"/>
            <a:ext cx="3646486" cy="1938992"/>
          </a:xfrm>
          <a:prstGeom prst="rect">
            <a:avLst/>
          </a:prstGeom>
          <a:noFill/>
        </p:spPr>
        <p:txBody>
          <a:bodyPr wrap="square">
            <a:spAutoFit/>
          </a:bodyPr>
          <a:lstStyle/>
          <a:p>
            <a:pPr marL="168275" marR="0" lvl="0" indent="-168275" algn="l" defTabSz="914400" rtl="0" eaLnBrk="1" fontAlgn="auto" latinLnBrk="0" hangingPunct="1">
              <a:lnSpc>
                <a:spcPct val="100000"/>
              </a:lnSpc>
              <a:spcBef>
                <a:spcPts val="0"/>
              </a:spcBef>
              <a:spcAft>
                <a:spcPts val="0"/>
              </a:spcAft>
              <a:buClr>
                <a:srgbClr val="272936"/>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Enabling creation of </a:t>
            </a:r>
            <a:r>
              <a:rPr kumimoji="0" lang="en-US" sz="1000" b="1" i="0" u="none" strike="noStrike" kern="1200" cap="none" spc="0" normalizeH="0" baseline="0" noProof="0">
                <a:ln>
                  <a:noFill/>
                </a:ln>
                <a:solidFill>
                  <a:prstClr val="black"/>
                </a:solidFill>
                <a:effectLst/>
                <a:uLnTx/>
                <a:uFillTx/>
                <a:latin typeface="Ubuntu"/>
                <a:ea typeface="+mn-ea"/>
                <a:cs typeface="+mn-cs"/>
              </a:rPr>
              <a:t>Frictionless Operations with power of RPA, AI and Analytics</a:t>
            </a:r>
          </a:p>
          <a:p>
            <a:pPr marL="168275" marR="0" lvl="0" indent="-168275" algn="l" defTabSz="914400" rtl="0" eaLnBrk="1" fontAlgn="auto" latinLnBrk="0" hangingPunct="1">
              <a:lnSpc>
                <a:spcPct val="100000"/>
              </a:lnSpc>
              <a:spcBef>
                <a:spcPts val="0"/>
              </a:spcBef>
              <a:spcAft>
                <a:spcPts val="0"/>
              </a:spcAft>
              <a:buClr>
                <a:srgbClr val="272936"/>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Integrated into Capgemini’s proprietary </a:t>
            </a:r>
            <a:r>
              <a:rPr kumimoji="0" lang="en-US" sz="1000" b="1" i="0" u="none" strike="noStrike" kern="1200" cap="none" spc="0" normalizeH="0" baseline="0" noProof="0">
                <a:ln>
                  <a:noFill/>
                </a:ln>
                <a:solidFill>
                  <a:prstClr val="black"/>
                </a:solidFill>
                <a:effectLst/>
                <a:uLnTx/>
                <a:uFillTx/>
                <a:latin typeface="Ubuntu"/>
                <a:ea typeface="+mn-ea"/>
                <a:cs typeface="+mn-cs"/>
              </a:rPr>
              <a:t>ESOAR &amp; Digital Global Enterprise Model </a:t>
            </a:r>
          </a:p>
          <a:p>
            <a:pPr marL="168275" marR="0" lvl="0" indent="-168275" algn="l" defTabSz="914400" rtl="0" eaLnBrk="1" fontAlgn="auto" latinLnBrk="0" hangingPunct="1">
              <a:lnSpc>
                <a:spcPct val="100000"/>
              </a:lnSpc>
              <a:spcBef>
                <a:spcPts val="0"/>
              </a:spcBef>
              <a:spcAft>
                <a:spcPts val="0"/>
              </a:spcAft>
              <a:buClr>
                <a:srgbClr val="272936"/>
              </a:buClr>
              <a:buSzTx/>
              <a:buFont typeface="Wingdings" panose="05000000000000000000" pitchFamily="2" charset="2"/>
              <a:buChar char="§"/>
              <a:tabLst/>
              <a:defRPr/>
            </a:pPr>
            <a:r>
              <a:rPr kumimoji="0" lang="en-US" sz="1000" b="1" i="0" u="none" strike="noStrike" kern="1200" cap="none" spc="0" normalizeH="0" baseline="0" noProof="0">
                <a:ln>
                  <a:noFill/>
                </a:ln>
                <a:solidFill>
                  <a:prstClr val="black"/>
                </a:solidFill>
                <a:effectLst/>
                <a:uLnTx/>
                <a:uFillTx/>
                <a:latin typeface="Ubuntu"/>
                <a:ea typeface="+mn-ea"/>
                <a:cs typeface="+mn-cs"/>
              </a:rPr>
              <a:t>Data-driven Digital Twin for Operations </a:t>
            </a:r>
            <a:r>
              <a:rPr kumimoji="0" lang="en-US" sz="1000" b="0" i="0" u="none" strike="noStrike" kern="1200" cap="none" spc="0" normalizeH="0" baseline="0" noProof="0">
                <a:ln>
                  <a:noFill/>
                </a:ln>
                <a:solidFill>
                  <a:prstClr val="black"/>
                </a:solidFill>
                <a:effectLst/>
                <a:uLnTx/>
                <a:uFillTx/>
                <a:latin typeface="Ubuntu"/>
                <a:ea typeface="+mn-ea"/>
                <a:cs typeface="+mn-cs"/>
              </a:rPr>
              <a:t>supporting accelerated opportunity discovery and process analytics</a:t>
            </a:r>
          </a:p>
          <a:p>
            <a:pPr marL="168275" marR="0" lvl="0" indent="-168275" algn="l" defTabSz="914400" rtl="0" eaLnBrk="1" fontAlgn="auto" latinLnBrk="0" hangingPunct="1">
              <a:lnSpc>
                <a:spcPct val="100000"/>
              </a:lnSpc>
              <a:spcBef>
                <a:spcPts val="0"/>
              </a:spcBef>
              <a:spcAft>
                <a:spcPts val="0"/>
              </a:spcAft>
              <a:buClr>
                <a:srgbClr val="272936"/>
              </a:buClr>
              <a:buSzTx/>
              <a:buFont typeface="Wingdings" panose="05000000000000000000" pitchFamily="2" charset="2"/>
              <a:buChar char="§"/>
              <a:tabLst/>
              <a:defRPr/>
            </a:pPr>
            <a:r>
              <a:rPr kumimoji="0" lang="en-US" sz="1000" b="1" i="0" u="none" strike="noStrike" kern="1200" cap="none" spc="0" normalizeH="0" baseline="0" noProof="0">
                <a:ln>
                  <a:noFill/>
                </a:ln>
                <a:solidFill>
                  <a:prstClr val="black"/>
                </a:solidFill>
                <a:effectLst/>
                <a:uLnTx/>
                <a:uFillTx/>
                <a:latin typeface="Ubuntu"/>
                <a:ea typeface="+mn-ea"/>
                <a:cs typeface="+mn-cs"/>
              </a:rPr>
              <a:t>Rich assets and accelerators</a:t>
            </a:r>
            <a:r>
              <a:rPr kumimoji="0" lang="en-US" sz="1000" b="0" i="0" u="none" strike="noStrike" kern="1200" cap="none" spc="0" normalizeH="0" baseline="0" noProof="0">
                <a:ln>
                  <a:noFill/>
                </a:ln>
                <a:solidFill>
                  <a:prstClr val="black"/>
                </a:solidFill>
                <a:effectLst/>
                <a:uLnTx/>
                <a:uFillTx/>
                <a:latin typeface="Ubuntu"/>
                <a:ea typeface="+mn-ea"/>
                <a:cs typeface="+mn-cs"/>
              </a:rPr>
              <a:t> </a:t>
            </a:r>
            <a:br>
              <a:rPr kumimoji="0" lang="en-US" sz="1000" b="0" i="0" u="none" strike="noStrike" kern="1200" cap="none" spc="0" normalizeH="0" baseline="0" noProof="0">
                <a:ln>
                  <a:noFill/>
                </a:ln>
                <a:solidFill>
                  <a:prstClr val="black"/>
                </a:solidFill>
                <a:effectLst/>
                <a:uLnTx/>
                <a:uFillTx/>
                <a:latin typeface="Ubuntu"/>
                <a:ea typeface="+mn-ea"/>
                <a:cs typeface="+mn-cs"/>
              </a:rPr>
            </a:br>
            <a:r>
              <a:rPr kumimoji="0" lang="en-US" sz="1000" b="0" i="0" u="none" strike="noStrike" kern="1200" cap="none" spc="0" normalizeH="0" baseline="0" noProof="0">
                <a:ln>
                  <a:noFill/>
                </a:ln>
                <a:solidFill>
                  <a:prstClr val="black"/>
                </a:solidFill>
                <a:effectLst/>
                <a:uLnTx/>
                <a:uFillTx/>
                <a:latin typeface="Ubuntu"/>
                <a:ea typeface="+mn-ea"/>
                <a:cs typeface="+mn-cs"/>
              </a:rPr>
              <a:t>Reuse to scale automation quickly within automation factory</a:t>
            </a:r>
          </a:p>
          <a:p>
            <a:pPr marL="168275" marR="0" lvl="0" indent="-168275" algn="l" defTabSz="914400" rtl="0" eaLnBrk="1" fontAlgn="auto" latinLnBrk="0" hangingPunct="1">
              <a:lnSpc>
                <a:spcPct val="100000"/>
              </a:lnSpc>
              <a:spcBef>
                <a:spcPts val="0"/>
              </a:spcBef>
              <a:spcAft>
                <a:spcPts val="0"/>
              </a:spcAft>
              <a:buClr>
                <a:srgbClr val="272936"/>
              </a:buClr>
              <a:buSzTx/>
              <a:buFont typeface="Wingdings" panose="05000000000000000000" pitchFamily="2" charset="2"/>
              <a:buChar char="§"/>
              <a:tabLst/>
              <a:defRPr/>
            </a:pPr>
            <a:r>
              <a:rPr kumimoji="0" lang="en-US" sz="1000" b="1" i="0" u="none" strike="noStrike" kern="1200" cap="none" spc="0" normalizeH="0" baseline="0" noProof="0">
                <a:ln>
                  <a:noFill/>
                </a:ln>
                <a:solidFill>
                  <a:prstClr val="black"/>
                </a:solidFill>
                <a:effectLst/>
                <a:uLnTx/>
                <a:uFillTx/>
                <a:latin typeface="Ubuntu"/>
                <a:ea typeface="+mn-ea"/>
                <a:cs typeface="+mn-cs"/>
              </a:rPr>
              <a:t>Talent and expertise for Process &amp; Technology transformations </a:t>
            </a:r>
            <a:r>
              <a:rPr kumimoji="0" lang="en-US" sz="1000" b="0" i="0" u="none" strike="noStrike" kern="1200" cap="none" spc="0" normalizeH="0" baseline="0" noProof="0">
                <a:ln>
                  <a:noFill/>
                </a:ln>
                <a:solidFill>
                  <a:prstClr val="black"/>
                </a:solidFill>
                <a:effectLst/>
                <a:uLnTx/>
                <a:uFillTx/>
                <a:latin typeface="Ubuntu"/>
                <a:ea typeface="+mn-ea"/>
                <a:cs typeface="+mn-cs"/>
              </a:rPr>
              <a:t>joint innovative expertise of Capgemini Business Services, Invent and Insights &amp; Data</a:t>
            </a:r>
          </a:p>
        </p:txBody>
      </p:sp>
      <p:grpSp>
        <p:nvGrpSpPr>
          <p:cNvPr id="247" name="Group 246">
            <a:extLst>
              <a:ext uri="{FF2B5EF4-FFF2-40B4-BE49-F238E27FC236}">
                <a16:creationId xmlns:a16="http://schemas.microsoft.com/office/drawing/2014/main" id="{DD6D98C3-EC45-4FB9-B14A-649368199BDA}"/>
              </a:ext>
            </a:extLst>
          </p:cNvPr>
          <p:cNvGrpSpPr/>
          <p:nvPr/>
        </p:nvGrpSpPr>
        <p:grpSpPr>
          <a:xfrm>
            <a:off x="8122737" y="4308462"/>
            <a:ext cx="3656513" cy="2087087"/>
            <a:chOff x="8122737" y="4308462"/>
            <a:chExt cx="3656513" cy="2087087"/>
          </a:xfrm>
        </p:grpSpPr>
        <p:pic>
          <p:nvPicPr>
            <p:cNvPr id="248" name="Picture 247" descr="A close up of a sign&#10;&#10;Description automatically generated">
              <a:extLst>
                <a:ext uri="{FF2B5EF4-FFF2-40B4-BE49-F238E27FC236}">
                  <a16:creationId xmlns:a16="http://schemas.microsoft.com/office/drawing/2014/main" id="{2421E62E-4D4F-4E92-B907-CDB7ABC600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68226" y="6036671"/>
              <a:ext cx="358878" cy="358878"/>
            </a:xfrm>
            <a:prstGeom prst="rect">
              <a:avLst/>
            </a:prstGeom>
          </p:spPr>
        </p:pic>
        <p:pic>
          <p:nvPicPr>
            <p:cNvPr id="249" name="Picture 248" descr="A picture containing food, drawing&#10;&#10;Description automatically generated">
              <a:extLst>
                <a:ext uri="{FF2B5EF4-FFF2-40B4-BE49-F238E27FC236}">
                  <a16:creationId xmlns:a16="http://schemas.microsoft.com/office/drawing/2014/main" id="{BAE92C89-9649-4621-9237-2513A37333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2737" y="4308462"/>
              <a:ext cx="1118515" cy="838886"/>
            </a:xfrm>
            <a:prstGeom prst="rect">
              <a:avLst/>
            </a:prstGeom>
          </p:spPr>
        </p:pic>
        <p:pic>
          <p:nvPicPr>
            <p:cNvPr id="250" name="Picture 249" descr="A close up of a sign&#10;&#10;Description automatically generated">
              <a:extLst>
                <a:ext uri="{FF2B5EF4-FFF2-40B4-BE49-F238E27FC236}">
                  <a16:creationId xmlns:a16="http://schemas.microsoft.com/office/drawing/2014/main" id="{107CFD89-80FE-4E78-A6F1-E52F7F954C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4864" y="5505943"/>
              <a:ext cx="820969" cy="460837"/>
            </a:xfrm>
            <a:prstGeom prst="rect">
              <a:avLst/>
            </a:prstGeom>
          </p:spPr>
        </p:pic>
        <p:pic>
          <p:nvPicPr>
            <p:cNvPr id="251" name="Picture 250" descr="A picture containing clock, drawing&#10;&#10;Description automatically generated">
              <a:extLst>
                <a:ext uri="{FF2B5EF4-FFF2-40B4-BE49-F238E27FC236}">
                  <a16:creationId xmlns:a16="http://schemas.microsoft.com/office/drawing/2014/main" id="{D652198F-7457-490D-9603-52D154B82C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23207" y="5992974"/>
              <a:ext cx="999411" cy="382775"/>
            </a:xfrm>
            <a:prstGeom prst="rect">
              <a:avLst/>
            </a:prstGeom>
          </p:spPr>
        </p:pic>
        <p:pic>
          <p:nvPicPr>
            <p:cNvPr id="252" name="Picture 2" descr="Coca-Cola – Wikipedia, wolna encyklopedia">
              <a:extLst>
                <a:ext uri="{FF2B5EF4-FFF2-40B4-BE49-F238E27FC236}">
                  <a16:creationId xmlns:a16="http://schemas.microsoft.com/office/drawing/2014/main" id="{074A5599-1FE5-46CD-948F-E3958B74F97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373401" y="4581576"/>
              <a:ext cx="932210" cy="309182"/>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252" descr="A picture containing drawing, food&#10;&#10;Description automatically generated">
              <a:extLst>
                <a:ext uri="{FF2B5EF4-FFF2-40B4-BE49-F238E27FC236}">
                  <a16:creationId xmlns:a16="http://schemas.microsoft.com/office/drawing/2014/main" id="{6D1C92E2-9975-4F88-9CB0-E007136B97F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06918" y="5471602"/>
              <a:ext cx="999411" cy="341798"/>
            </a:xfrm>
            <a:prstGeom prst="rect">
              <a:avLst/>
            </a:prstGeom>
          </p:spPr>
        </p:pic>
        <p:pic>
          <p:nvPicPr>
            <p:cNvPr id="254" name="Picture 8" descr="Znalezione obrazy dla zapytania CITIGROUP">
              <a:extLst>
                <a:ext uri="{FF2B5EF4-FFF2-40B4-BE49-F238E27FC236}">
                  <a16:creationId xmlns:a16="http://schemas.microsoft.com/office/drawing/2014/main" id="{76FDDF36-0E8A-4CAC-B8EE-44F1D1ACBDF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474338" y="4580755"/>
              <a:ext cx="412179" cy="267922"/>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10" descr="Znalezione obrazy dla zapytania COX COMMUNICATIONS INC">
              <a:extLst>
                <a:ext uri="{FF2B5EF4-FFF2-40B4-BE49-F238E27FC236}">
                  <a16:creationId xmlns:a16="http://schemas.microsoft.com/office/drawing/2014/main" id="{26A402AB-965E-40E7-A956-AC33C69A0B4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055243" y="4580755"/>
              <a:ext cx="724007" cy="326934"/>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 descr="Znalezione obrazy dla zapytania dixons carphone">
              <a:extLst>
                <a:ext uri="{FF2B5EF4-FFF2-40B4-BE49-F238E27FC236}">
                  <a16:creationId xmlns:a16="http://schemas.microsoft.com/office/drawing/2014/main" id="{3E2AB300-F970-4976-A0DD-4E3C83F701DF}"/>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200428" y="5089637"/>
              <a:ext cx="864319" cy="303952"/>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16" descr="Znalezione obrazy dla zapytania euroclear">
              <a:extLst>
                <a:ext uri="{FF2B5EF4-FFF2-40B4-BE49-F238E27FC236}">
                  <a16:creationId xmlns:a16="http://schemas.microsoft.com/office/drawing/2014/main" id="{D7397AF9-7978-43BF-9313-8498E054B79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256055" y="5017834"/>
              <a:ext cx="373323" cy="373323"/>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257">
              <a:extLst>
                <a:ext uri="{FF2B5EF4-FFF2-40B4-BE49-F238E27FC236}">
                  <a16:creationId xmlns:a16="http://schemas.microsoft.com/office/drawing/2014/main" id="{8EDD611E-F03D-4FE9-A06B-A1E27D67718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005816" y="5061869"/>
              <a:ext cx="616802" cy="359486"/>
            </a:xfrm>
            <a:prstGeom prst="rect">
              <a:avLst/>
            </a:prstGeom>
          </p:spPr>
        </p:pic>
        <p:pic>
          <p:nvPicPr>
            <p:cNvPr id="259" name="Picture 20" descr="Znalezione obrazy dla zapytania hsbc">
              <a:extLst>
                <a:ext uri="{FF2B5EF4-FFF2-40B4-BE49-F238E27FC236}">
                  <a16:creationId xmlns:a16="http://schemas.microsoft.com/office/drawing/2014/main" id="{0BF79339-3219-46FB-B465-D9981CA8E80C}"/>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830036" y="4994631"/>
              <a:ext cx="960274" cy="426789"/>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24" descr="Znalezione obrazy dla zapytania ikea">
              <a:extLst>
                <a:ext uri="{FF2B5EF4-FFF2-40B4-BE49-F238E27FC236}">
                  <a16:creationId xmlns:a16="http://schemas.microsoft.com/office/drawing/2014/main" id="{6C4B3C64-E2E7-4BA4-ABE0-A44EB6064FB0}"/>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9087229" y="5292412"/>
              <a:ext cx="702291" cy="845941"/>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2" descr="Znalezione obrazy dla zapytania siemens gamesa logo">
              <a:extLst>
                <a:ext uri="{FF2B5EF4-FFF2-40B4-BE49-F238E27FC236}">
                  <a16:creationId xmlns:a16="http://schemas.microsoft.com/office/drawing/2014/main" id="{B48E37C5-53F0-4A89-A541-1C0EEB66960D}"/>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170056" y="6116215"/>
              <a:ext cx="1183943" cy="199791"/>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30" descr="Znalezione obrazy dla zapytania roche">
              <a:extLst>
                <a:ext uri="{FF2B5EF4-FFF2-40B4-BE49-F238E27FC236}">
                  <a16:creationId xmlns:a16="http://schemas.microsoft.com/office/drawing/2014/main" id="{126E7A6A-F357-476E-B9A8-781CFEB0C3AC}"/>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1055243" y="5517811"/>
              <a:ext cx="568442" cy="295590"/>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30" descr="Znalezione obrazy dla zapytania UNILEVER PLC">
              <a:extLst>
                <a:ext uri="{FF2B5EF4-FFF2-40B4-BE49-F238E27FC236}">
                  <a16:creationId xmlns:a16="http://schemas.microsoft.com/office/drawing/2014/main" id="{DD4A16C5-F63D-4595-849F-65C135071D05}"/>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0045831" y="6016870"/>
              <a:ext cx="324320" cy="358878"/>
            </a:xfrm>
            <a:prstGeom prst="rect">
              <a:avLst/>
            </a:prstGeom>
            <a:noFill/>
            <a:extLst>
              <a:ext uri="{909E8E84-426E-40DD-AFC4-6F175D3DCCD1}">
                <a14:hiddenFill xmlns:a14="http://schemas.microsoft.com/office/drawing/2010/main">
                  <a:solidFill>
                    <a:srgbClr val="FFFFFF"/>
                  </a:solidFill>
                </a14:hiddenFill>
              </a:ext>
            </a:extLst>
          </p:spPr>
        </p:pic>
      </p:grpSp>
      <p:pic>
        <p:nvPicPr>
          <p:cNvPr id="264" name="Picture 263">
            <a:extLst>
              <a:ext uri="{FF2B5EF4-FFF2-40B4-BE49-F238E27FC236}">
                <a16:creationId xmlns:a16="http://schemas.microsoft.com/office/drawing/2014/main" id="{B1F3C6A5-2CAF-4AC1-8C25-B654C65A0527}"/>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4277626" y="4813301"/>
            <a:ext cx="3387720" cy="933958"/>
          </a:xfrm>
          <a:prstGeom prst="rect">
            <a:avLst/>
          </a:prstGeom>
        </p:spPr>
      </p:pic>
      <p:pic>
        <p:nvPicPr>
          <p:cNvPr id="265" name="Picture 2" descr="Appian ofrece integración sin código con Automation ...">
            <a:extLst>
              <a:ext uri="{FF2B5EF4-FFF2-40B4-BE49-F238E27FC236}">
                <a16:creationId xmlns:a16="http://schemas.microsoft.com/office/drawing/2014/main" id="{35DDED56-3A88-4B0C-9A1C-6A8EE82651BE}"/>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5373822" y="5781531"/>
            <a:ext cx="574398" cy="403301"/>
          </a:xfrm>
          <a:prstGeom prst="rect">
            <a:avLst/>
          </a:prstGeom>
          <a:noFill/>
          <a:extLst>
            <a:ext uri="{909E8E84-426E-40DD-AFC4-6F175D3DCCD1}">
              <a14:hiddenFill xmlns:a14="http://schemas.microsoft.com/office/drawing/2010/main">
                <a:solidFill>
                  <a:srgbClr val="FFFFFF"/>
                </a:solidFill>
              </a14:hiddenFill>
            </a:ext>
          </a:extLst>
        </p:spPr>
      </p:pic>
      <p:grpSp>
        <p:nvGrpSpPr>
          <p:cNvPr id="266" name="Group 265">
            <a:extLst>
              <a:ext uri="{FF2B5EF4-FFF2-40B4-BE49-F238E27FC236}">
                <a16:creationId xmlns:a16="http://schemas.microsoft.com/office/drawing/2014/main" id="{F0D55065-C8B2-4C36-BBE2-B11B979D811F}"/>
              </a:ext>
            </a:extLst>
          </p:cNvPr>
          <p:cNvGrpSpPr/>
          <p:nvPr/>
        </p:nvGrpSpPr>
        <p:grpSpPr>
          <a:xfrm>
            <a:off x="5965530" y="5770073"/>
            <a:ext cx="1706543" cy="611671"/>
            <a:chOff x="6486524" y="5833573"/>
            <a:chExt cx="1329881" cy="476665"/>
          </a:xfrm>
        </p:grpSpPr>
        <p:pic>
          <p:nvPicPr>
            <p:cNvPr id="267" name="Picture 266">
              <a:extLst>
                <a:ext uri="{FF2B5EF4-FFF2-40B4-BE49-F238E27FC236}">
                  <a16:creationId xmlns:a16="http://schemas.microsoft.com/office/drawing/2014/main" id="{07E4E3F8-A60A-4E87-80B9-32EE00812A5E}"/>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t="-7907" b="-2"/>
            <a:stretch/>
          </p:blipFill>
          <p:spPr>
            <a:xfrm>
              <a:off x="6547610" y="5833573"/>
              <a:ext cx="1268795" cy="476665"/>
            </a:xfrm>
            <a:prstGeom prst="rect">
              <a:avLst/>
            </a:prstGeom>
          </p:spPr>
        </p:pic>
        <p:sp>
          <p:nvSpPr>
            <p:cNvPr id="268" name="TextBox 267">
              <a:extLst>
                <a:ext uri="{FF2B5EF4-FFF2-40B4-BE49-F238E27FC236}">
                  <a16:creationId xmlns:a16="http://schemas.microsoft.com/office/drawing/2014/main" id="{BD9EB457-38F8-4145-88AD-97D158864937}"/>
                </a:ext>
              </a:extLst>
            </p:cNvPr>
            <p:cNvSpPr txBox="1"/>
            <p:nvPr/>
          </p:nvSpPr>
          <p:spPr>
            <a:xfrm>
              <a:off x="6486524" y="6117060"/>
              <a:ext cx="262713" cy="171980"/>
            </a:xfrm>
            <a:prstGeom prst="rect">
              <a:avLst/>
            </a:prstGeom>
            <a:solidFill>
              <a:schemeClr val="bg1"/>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cxnSp>
        <p:nvCxnSpPr>
          <p:cNvPr id="269" name="Straight Connector 268">
            <a:extLst>
              <a:ext uri="{FF2B5EF4-FFF2-40B4-BE49-F238E27FC236}">
                <a16:creationId xmlns:a16="http://schemas.microsoft.com/office/drawing/2014/main" id="{952879E1-C3D1-47CE-85E2-7EF4614FBEA3}"/>
              </a:ext>
            </a:extLst>
          </p:cNvPr>
          <p:cNvCxnSpPr>
            <a:cxnSpLocks/>
          </p:cNvCxnSpPr>
          <p:nvPr/>
        </p:nvCxnSpPr>
        <p:spPr>
          <a:xfrm flipH="1">
            <a:off x="4107457" y="4073196"/>
            <a:ext cx="0" cy="234831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CB0C0B62-F507-4E6E-A0DE-1D3AC3BAC3E6}"/>
              </a:ext>
            </a:extLst>
          </p:cNvPr>
          <p:cNvCxnSpPr>
            <a:cxnSpLocks/>
          </p:cNvCxnSpPr>
          <p:nvPr/>
        </p:nvCxnSpPr>
        <p:spPr>
          <a:xfrm flipH="1">
            <a:off x="8027508" y="4073196"/>
            <a:ext cx="0" cy="234831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71" name="Picture 270" descr="A picture containing drawing&#10;&#10;Description automatically generated">
            <a:extLst>
              <a:ext uri="{FF2B5EF4-FFF2-40B4-BE49-F238E27FC236}">
                <a16:creationId xmlns:a16="http://schemas.microsoft.com/office/drawing/2014/main" id="{92FA77F0-69B6-4816-A5AB-66867526A1A8}"/>
              </a:ext>
            </a:extLst>
          </p:cNvPr>
          <p:cNvPicPr>
            <a:picLocks noChangeAspect="1"/>
          </p:cNvPicPr>
          <p:nvPr/>
        </p:nvPicPr>
        <p:blipFill>
          <a:blip r:embed="rId21"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918340" y="4505262"/>
            <a:ext cx="1012825" cy="501717"/>
          </a:xfrm>
          <a:prstGeom prst="rect">
            <a:avLst/>
          </a:prstGeom>
        </p:spPr>
      </p:pic>
      <p:sp>
        <p:nvSpPr>
          <p:cNvPr id="272" name="TextBox 271">
            <a:extLst>
              <a:ext uri="{FF2B5EF4-FFF2-40B4-BE49-F238E27FC236}">
                <a16:creationId xmlns:a16="http://schemas.microsoft.com/office/drawing/2014/main" id="{9F4F83B5-88C5-48C0-87A5-A4069FB78F21}"/>
              </a:ext>
            </a:extLst>
          </p:cNvPr>
          <p:cNvSpPr txBox="1"/>
          <p:nvPr/>
        </p:nvSpPr>
        <p:spPr>
          <a:xfrm>
            <a:off x="111835" y="417329"/>
            <a:ext cx="2986881" cy="2654573"/>
          </a:xfrm>
          <a:prstGeom prst="rect">
            <a:avLst/>
          </a:prstGeom>
          <a:noFill/>
        </p:spPr>
        <p:txBody>
          <a:bodyPr wrap="square">
            <a:spAutoFit/>
          </a:bodyPr>
          <a:lstStyle/>
          <a:p>
            <a:pPr marL="171450" marR="0" lvl="0" indent="-171450" algn="l" defTabSz="714375" rtl="0" eaLnBrk="1" fontAlgn="auto" latinLnBrk="0" hangingPunct="1">
              <a:lnSpc>
                <a:spcPct val="100000"/>
              </a:lnSpc>
              <a:spcBef>
                <a:spcPts val="0"/>
              </a:spcBef>
              <a:spcAft>
                <a:spcPts val="300"/>
              </a:spcAft>
              <a:buClr>
                <a:srgbClr val="272936"/>
              </a:buClr>
              <a:buSzTx/>
              <a:buFont typeface="Wingdings" panose="05000000000000000000" pitchFamily="2" charset="2"/>
              <a:buChar char="§"/>
              <a:tabLst/>
              <a:defRPr/>
            </a:pPr>
            <a:r>
              <a:rPr kumimoji="0" lang="en-US" sz="1100" b="1" i="0" u="none" strike="noStrike" kern="0" cap="none" spc="0" normalizeH="0" baseline="0" noProof="0">
                <a:ln>
                  <a:noFill/>
                </a:ln>
                <a:solidFill>
                  <a:srgbClr val="0F878A"/>
                </a:solidFill>
                <a:effectLst/>
                <a:uLnTx/>
                <a:uFillTx/>
                <a:latin typeface="Ubuntu"/>
                <a:ea typeface="+mn-ea"/>
                <a:cs typeface="Arial" charset="0"/>
              </a:rPr>
              <a:t>15+ Years </a:t>
            </a:r>
            <a:r>
              <a:rPr kumimoji="0" lang="en-US" sz="1100" b="0" i="0" u="none" strike="noStrike" kern="0" cap="none" spc="0" normalizeH="0" baseline="0" noProof="0">
                <a:ln>
                  <a:noFill/>
                </a:ln>
                <a:solidFill>
                  <a:prstClr val="black"/>
                </a:solidFill>
                <a:effectLst/>
                <a:uLnTx/>
                <a:uFillTx/>
                <a:latin typeface="Ubuntu"/>
                <a:ea typeface="+mn-ea"/>
                <a:cs typeface="Arial" charset="0"/>
              </a:rPr>
              <a:t>of experience</a:t>
            </a:r>
          </a:p>
          <a:p>
            <a:pPr marL="171450" marR="0" lvl="0" indent="-171450" algn="l" defTabSz="714375" rtl="0" eaLnBrk="1" fontAlgn="auto" latinLnBrk="0" hangingPunct="1">
              <a:lnSpc>
                <a:spcPct val="100000"/>
              </a:lnSpc>
              <a:spcBef>
                <a:spcPts val="0"/>
              </a:spcBef>
              <a:spcAft>
                <a:spcPts val="300"/>
              </a:spcAft>
              <a:buClr>
                <a:srgbClr val="272936"/>
              </a:buClr>
              <a:buSzTx/>
              <a:buFont typeface="Wingdings" panose="05000000000000000000" pitchFamily="2" charset="2"/>
              <a:buChar char="§"/>
              <a:tabLst/>
              <a:defRPr/>
            </a:pPr>
            <a:r>
              <a:rPr kumimoji="0" lang="en-US" sz="1100" b="1" i="0" u="none" strike="noStrike" kern="0" cap="none" spc="0" normalizeH="0" baseline="0" noProof="0">
                <a:ln>
                  <a:noFill/>
                </a:ln>
                <a:solidFill>
                  <a:srgbClr val="0F878A"/>
                </a:solidFill>
                <a:effectLst/>
                <a:uLnTx/>
                <a:uFillTx/>
                <a:latin typeface="Ubuntu"/>
                <a:ea typeface="+mn-ea"/>
                <a:cs typeface="Arial" charset="0"/>
              </a:rPr>
              <a:t>10500+ multi-skilled experts </a:t>
            </a:r>
            <a:r>
              <a:rPr kumimoji="0" lang="en-US" sz="1100" b="0" i="0" u="none" strike="noStrike" kern="0" cap="none" spc="0" normalizeH="0" baseline="0" noProof="0">
                <a:ln>
                  <a:noFill/>
                </a:ln>
                <a:solidFill>
                  <a:prstClr val="black"/>
                </a:solidFill>
                <a:effectLst/>
                <a:uLnTx/>
                <a:uFillTx/>
                <a:latin typeface="Ubuntu"/>
                <a:ea typeface="+mn-ea"/>
                <a:cs typeface="Arial" charset="0"/>
              </a:rPr>
              <a:t>for:</a:t>
            </a:r>
            <a:br>
              <a:rPr kumimoji="0" lang="en-US" sz="1100" b="1" i="0" u="none" strike="noStrike" kern="0" cap="none" spc="0" normalizeH="0" baseline="0" noProof="0">
                <a:ln>
                  <a:noFill/>
                </a:ln>
                <a:solidFill>
                  <a:prstClr val="black"/>
                </a:solidFill>
                <a:effectLst/>
                <a:uLnTx/>
                <a:uFillTx/>
                <a:latin typeface="Ubuntu"/>
                <a:ea typeface="+mn-ea"/>
                <a:cs typeface="Arial" charset="0"/>
              </a:rPr>
            </a:br>
            <a:r>
              <a:rPr kumimoji="0" lang="en-US" sz="1100" b="0" i="0" u="none" strike="noStrike" kern="0" cap="none" spc="0" normalizeH="0" baseline="0" noProof="0">
                <a:ln>
                  <a:noFill/>
                </a:ln>
                <a:solidFill>
                  <a:prstClr val="black"/>
                </a:solidFill>
                <a:effectLst/>
                <a:uLnTx/>
                <a:uFillTx/>
                <a:latin typeface="Ubuntu"/>
                <a:ea typeface="+mn-ea"/>
                <a:cs typeface="Arial" charset="0"/>
              </a:rPr>
              <a:t>Robotic Process Automation, </a:t>
            </a:r>
            <a:br>
              <a:rPr kumimoji="0" lang="en-US" sz="1100" b="0" i="0" u="none" strike="noStrike" kern="0" cap="none" spc="0" normalizeH="0" baseline="0" noProof="0">
                <a:ln>
                  <a:noFill/>
                </a:ln>
                <a:solidFill>
                  <a:prstClr val="black"/>
                </a:solidFill>
                <a:effectLst/>
                <a:uLnTx/>
                <a:uFillTx/>
                <a:latin typeface="Ubuntu"/>
                <a:ea typeface="+mn-ea"/>
                <a:cs typeface="Arial" charset="0"/>
              </a:rPr>
            </a:br>
            <a:r>
              <a:rPr kumimoji="0" lang="en-US" sz="1100" b="0" i="0" u="none" strike="noStrike" kern="0" cap="none" spc="0" normalizeH="0" baseline="0" noProof="0">
                <a:ln>
                  <a:noFill/>
                </a:ln>
                <a:solidFill>
                  <a:prstClr val="black"/>
                </a:solidFill>
                <a:effectLst/>
                <a:uLnTx/>
                <a:uFillTx/>
                <a:latin typeface="Ubuntu"/>
                <a:ea typeface="+mn-ea"/>
                <a:cs typeface="Arial" charset="0"/>
              </a:rPr>
              <a:t>Artificial Intelligence, ML by </a:t>
            </a:r>
            <a:br>
              <a:rPr kumimoji="0" lang="en-US" sz="1100" b="0" i="0" u="none" strike="noStrike" kern="0" cap="none" spc="0" normalizeH="0" baseline="0" noProof="0">
                <a:ln>
                  <a:noFill/>
                </a:ln>
                <a:solidFill>
                  <a:prstClr val="black"/>
                </a:solidFill>
                <a:effectLst/>
                <a:uLnTx/>
                <a:uFillTx/>
                <a:latin typeface="Ubuntu"/>
                <a:ea typeface="+mn-ea"/>
                <a:cs typeface="Arial" charset="0"/>
              </a:rPr>
            </a:br>
            <a:r>
              <a:rPr kumimoji="0" lang="en-US" sz="1100" b="0" i="0" u="none" strike="noStrike" kern="0" cap="none" spc="0" normalizeH="0" baseline="0" noProof="0">
                <a:ln>
                  <a:noFill/>
                </a:ln>
                <a:solidFill>
                  <a:prstClr val="black"/>
                </a:solidFill>
                <a:effectLst/>
                <a:uLnTx/>
                <a:uFillTx/>
                <a:latin typeface="Ubuntu"/>
                <a:ea typeface="+mn-ea"/>
                <a:cs typeface="Arial" charset="0"/>
              </a:rPr>
              <a:t>and Process Analytics</a:t>
            </a:r>
          </a:p>
          <a:p>
            <a:pPr marL="171450" marR="0" lvl="0" indent="-171450" algn="l" defTabSz="714375" rtl="0" eaLnBrk="1" fontAlgn="auto" latinLnBrk="0" hangingPunct="1">
              <a:lnSpc>
                <a:spcPct val="100000"/>
              </a:lnSpc>
              <a:spcBef>
                <a:spcPts val="0"/>
              </a:spcBef>
              <a:spcAft>
                <a:spcPts val="300"/>
              </a:spcAft>
              <a:buClr>
                <a:srgbClr val="272936"/>
              </a:buClr>
              <a:buSzTx/>
              <a:buFont typeface="Wingdings" panose="05000000000000000000" pitchFamily="2" charset="2"/>
              <a:buChar char="§"/>
              <a:tabLst/>
              <a:defRPr/>
            </a:pPr>
            <a:r>
              <a:rPr kumimoji="0" lang="en-US" sz="1100" b="1" i="0" u="none" strike="noStrike" kern="0" cap="none" spc="0" normalizeH="0" baseline="0" noProof="0">
                <a:ln>
                  <a:noFill/>
                </a:ln>
                <a:solidFill>
                  <a:srgbClr val="0F878A"/>
                </a:solidFill>
                <a:effectLst/>
                <a:uLnTx/>
                <a:uFillTx/>
                <a:latin typeface="Ubuntu"/>
                <a:ea typeface="+mn-ea"/>
                <a:cs typeface="Arial" charset="0"/>
              </a:rPr>
              <a:t>3700+ automation use cases </a:t>
            </a:r>
            <a:r>
              <a:rPr kumimoji="0" lang="en-US" sz="1100" b="0" i="0" u="none" strike="noStrike" kern="0" cap="none" spc="0" normalizeH="0" baseline="0" noProof="0">
                <a:ln>
                  <a:noFill/>
                </a:ln>
                <a:solidFill>
                  <a:prstClr val="black"/>
                </a:solidFill>
                <a:effectLst/>
                <a:uLnTx/>
                <a:uFillTx/>
                <a:latin typeface="Ubuntu"/>
                <a:ea typeface="+mn-ea"/>
                <a:cs typeface="Arial" charset="0"/>
              </a:rPr>
              <a:t>and </a:t>
            </a:r>
            <a:br>
              <a:rPr kumimoji="0" lang="en-US" sz="1100" b="0" i="0" u="none" strike="noStrike" kern="0" cap="none" spc="0" normalizeH="0" baseline="0" noProof="0">
                <a:ln>
                  <a:noFill/>
                </a:ln>
                <a:solidFill>
                  <a:prstClr val="black"/>
                </a:solidFill>
                <a:effectLst/>
                <a:uLnTx/>
                <a:uFillTx/>
                <a:latin typeface="Ubuntu"/>
                <a:ea typeface="+mn-ea"/>
                <a:cs typeface="Arial" charset="0"/>
              </a:rPr>
            </a:br>
            <a:r>
              <a:rPr kumimoji="0" lang="en-US" sz="1100" b="1" i="0" u="none" strike="noStrike" kern="0" cap="none" spc="0" normalizeH="0" baseline="0" noProof="0">
                <a:ln>
                  <a:noFill/>
                </a:ln>
                <a:solidFill>
                  <a:srgbClr val="0F878A"/>
                </a:solidFill>
                <a:effectLst/>
                <a:uLnTx/>
                <a:uFillTx/>
                <a:latin typeface="Ubuntu"/>
                <a:ea typeface="+mn-ea"/>
                <a:cs typeface="Arial" charset="0"/>
              </a:rPr>
              <a:t>600+ reusable components </a:t>
            </a:r>
            <a:r>
              <a:rPr kumimoji="0" lang="en-US" sz="1100" b="0" i="0" u="none" strike="noStrike" kern="0" cap="none" spc="0" normalizeH="0" baseline="0" noProof="0">
                <a:ln>
                  <a:noFill/>
                </a:ln>
                <a:solidFill>
                  <a:prstClr val="black"/>
                </a:solidFill>
                <a:effectLst/>
                <a:uLnTx/>
                <a:uFillTx/>
                <a:latin typeface="Ubuntu"/>
                <a:ea typeface="+mn-ea"/>
                <a:cs typeface="Arial" charset="0"/>
              </a:rPr>
              <a:t>in libraries</a:t>
            </a:r>
          </a:p>
          <a:p>
            <a:pPr marL="171450" marR="0" lvl="0" indent="-171450" algn="l" defTabSz="714375" rtl="0" eaLnBrk="1" fontAlgn="auto" latinLnBrk="0" hangingPunct="1">
              <a:lnSpc>
                <a:spcPct val="100000"/>
              </a:lnSpc>
              <a:spcBef>
                <a:spcPts val="0"/>
              </a:spcBef>
              <a:spcAft>
                <a:spcPts val="300"/>
              </a:spcAft>
              <a:buClr>
                <a:srgbClr val="272936"/>
              </a:buClr>
              <a:buSzTx/>
              <a:buFont typeface="Wingdings" panose="05000000000000000000" pitchFamily="2" charset="2"/>
              <a:buChar char="§"/>
              <a:tabLst/>
              <a:defRPr/>
            </a:pPr>
            <a:r>
              <a:rPr kumimoji="0" lang="en-US" sz="1100" b="1" i="0" u="none" strike="noStrike" kern="0" cap="none" spc="0" normalizeH="0" baseline="0" noProof="0">
                <a:ln>
                  <a:noFill/>
                </a:ln>
                <a:solidFill>
                  <a:srgbClr val="0F878A"/>
                </a:solidFill>
                <a:effectLst/>
                <a:uLnTx/>
                <a:uFillTx/>
                <a:latin typeface="Ubuntu"/>
                <a:ea typeface="+mn-ea"/>
                <a:cs typeface="Arial" charset="0"/>
              </a:rPr>
              <a:t>Proprietary acceleration toolkit </a:t>
            </a:r>
            <a:br>
              <a:rPr kumimoji="0" lang="en-US" sz="1100" b="1" i="0" u="none" strike="noStrike" kern="0" cap="none" spc="0" normalizeH="0" baseline="0" noProof="0">
                <a:ln>
                  <a:noFill/>
                </a:ln>
                <a:solidFill>
                  <a:prstClr val="black"/>
                </a:solidFill>
                <a:effectLst/>
                <a:uLnTx/>
                <a:uFillTx/>
                <a:latin typeface="Ubuntu"/>
                <a:ea typeface="+mn-ea"/>
                <a:cs typeface="Arial" charset="0"/>
              </a:rPr>
            </a:br>
            <a:r>
              <a:rPr kumimoji="0" lang="en-US" sz="1100" b="0" i="0" u="none" strike="noStrike" kern="0" cap="none" spc="0" normalizeH="0" baseline="0" noProof="0">
                <a:ln>
                  <a:noFill/>
                </a:ln>
                <a:solidFill>
                  <a:prstClr val="black"/>
                </a:solidFill>
                <a:effectLst/>
                <a:uLnTx/>
                <a:uFillTx/>
                <a:latin typeface="Ubuntu"/>
                <a:ea typeface="+mn-ea"/>
                <a:cs typeface="Arial" charset="0"/>
              </a:rPr>
              <a:t>for fast-tracked opportunity discovery and automation delivery</a:t>
            </a:r>
            <a:endParaRPr kumimoji="0" lang="en-US" sz="1100" b="1" i="0" u="none" strike="noStrike" kern="0" cap="none" spc="0" normalizeH="0" baseline="0" noProof="0">
              <a:ln>
                <a:noFill/>
              </a:ln>
              <a:solidFill>
                <a:prstClr val="black"/>
              </a:solidFill>
              <a:effectLst/>
              <a:uLnTx/>
              <a:uFillTx/>
              <a:latin typeface="Ubuntu"/>
              <a:ea typeface="+mn-ea"/>
              <a:cs typeface="Arial" charset="0"/>
            </a:endParaRPr>
          </a:p>
          <a:p>
            <a:pPr marL="171450" marR="0" lvl="0" indent="-171450" algn="l" defTabSz="714375" rtl="0" eaLnBrk="1" fontAlgn="auto" latinLnBrk="0" hangingPunct="1">
              <a:lnSpc>
                <a:spcPct val="100000"/>
              </a:lnSpc>
              <a:spcBef>
                <a:spcPts val="0"/>
              </a:spcBef>
              <a:spcAft>
                <a:spcPts val="300"/>
              </a:spcAft>
              <a:buClr>
                <a:srgbClr val="272936"/>
              </a:buClr>
              <a:buSzTx/>
              <a:buFont typeface="Wingdings" panose="05000000000000000000" pitchFamily="2" charset="2"/>
              <a:buChar char="§"/>
              <a:tabLst/>
              <a:defRPr/>
            </a:pPr>
            <a:r>
              <a:rPr kumimoji="0" lang="en-US" sz="1100" b="1" i="0" u="none" strike="noStrike" kern="0" cap="none" spc="0" normalizeH="0" baseline="0" noProof="0">
                <a:ln>
                  <a:noFill/>
                </a:ln>
                <a:solidFill>
                  <a:srgbClr val="0F878A"/>
                </a:solidFill>
                <a:effectLst/>
                <a:uLnTx/>
                <a:uFillTx/>
                <a:latin typeface="Ubuntu"/>
                <a:ea typeface="+mn-ea"/>
                <a:cs typeface="Arial" charset="0"/>
              </a:rPr>
              <a:t>Global</a:t>
            </a:r>
            <a:r>
              <a:rPr kumimoji="0" lang="en-US" sz="1100" b="1" i="0" u="none" strike="noStrike" kern="0" cap="none" spc="0" normalizeH="0" baseline="0" noProof="0">
                <a:ln>
                  <a:noFill/>
                </a:ln>
                <a:solidFill>
                  <a:prstClr val="black"/>
                </a:solidFill>
                <a:effectLst/>
                <a:uLnTx/>
                <a:uFillTx/>
                <a:latin typeface="Ubuntu"/>
                <a:ea typeface="+mn-ea"/>
                <a:cs typeface="Arial" charset="0"/>
              </a:rPr>
              <a:t> </a:t>
            </a:r>
            <a:r>
              <a:rPr kumimoji="0" lang="en-US" sz="1100" b="0" i="0" u="none" strike="noStrike" kern="0" cap="none" spc="0" normalizeH="0" baseline="0" noProof="0">
                <a:ln>
                  <a:noFill/>
                </a:ln>
                <a:solidFill>
                  <a:prstClr val="black"/>
                </a:solidFill>
                <a:effectLst/>
                <a:uLnTx/>
                <a:uFillTx/>
                <a:latin typeface="Ubuntu"/>
                <a:ea typeface="+mn-ea"/>
                <a:cs typeface="Arial" charset="0"/>
              </a:rPr>
              <a:t>follow-the-sun presence for advisory &amp; delivery capabilities</a:t>
            </a:r>
          </a:p>
          <a:p>
            <a:pPr marL="171450" marR="0" lvl="0" indent="-171450" algn="l" defTabSz="714375" rtl="0" eaLnBrk="1" fontAlgn="auto" latinLnBrk="0" hangingPunct="1">
              <a:lnSpc>
                <a:spcPct val="100000"/>
              </a:lnSpc>
              <a:spcBef>
                <a:spcPts val="0"/>
              </a:spcBef>
              <a:spcAft>
                <a:spcPts val="300"/>
              </a:spcAft>
              <a:buClr>
                <a:srgbClr val="272936"/>
              </a:buClr>
              <a:buSzTx/>
              <a:buFont typeface="Wingdings" panose="05000000000000000000" pitchFamily="2" charset="2"/>
              <a:buChar char="§"/>
              <a:tabLst/>
              <a:defRPr/>
            </a:pPr>
            <a:r>
              <a:rPr kumimoji="0" lang="en-US" sz="1100" b="1" i="0" u="none" strike="noStrike" kern="0" cap="none" spc="0" normalizeH="0" baseline="0" noProof="0">
                <a:ln>
                  <a:noFill/>
                </a:ln>
                <a:solidFill>
                  <a:srgbClr val="0F878A"/>
                </a:solidFill>
                <a:effectLst/>
                <a:uLnTx/>
                <a:uFillTx/>
                <a:latin typeface="Ubuntu"/>
                <a:ea typeface="+mn-ea"/>
                <a:cs typeface="Arial" charset="0"/>
              </a:rPr>
              <a:t>Intelligent Automation Services Leader 2019-2020 </a:t>
            </a:r>
            <a:r>
              <a:rPr kumimoji="0" lang="en-US" sz="1100" b="0" i="0" u="none" strike="noStrike" kern="0" cap="none" spc="0" normalizeH="0" baseline="0" noProof="0">
                <a:ln>
                  <a:noFill/>
                </a:ln>
                <a:solidFill>
                  <a:prstClr val="black"/>
                </a:solidFill>
                <a:effectLst/>
                <a:uLnTx/>
                <a:uFillTx/>
                <a:latin typeface="Ubuntu"/>
                <a:ea typeface="+mn-ea"/>
                <a:cs typeface="Arial" charset="0"/>
              </a:rPr>
              <a:t>by </a:t>
            </a:r>
            <a:r>
              <a:rPr kumimoji="0" lang="en-US" sz="1100" b="0" i="0" u="none" strike="noStrike" kern="0" cap="none" spc="0" normalizeH="0" baseline="0" noProof="0" err="1">
                <a:ln>
                  <a:noFill/>
                </a:ln>
                <a:solidFill>
                  <a:prstClr val="black"/>
                </a:solidFill>
                <a:effectLst/>
                <a:uLnTx/>
                <a:uFillTx/>
                <a:latin typeface="Ubuntu"/>
                <a:ea typeface="+mn-ea"/>
                <a:cs typeface="Arial" charset="0"/>
              </a:rPr>
              <a:t>Avasant</a:t>
            </a:r>
            <a:endParaRPr kumimoji="0" lang="en-US" sz="1100" b="0" i="0" u="none" strike="noStrike" kern="0" cap="none" spc="0" normalizeH="0" baseline="0" noProof="0">
              <a:ln>
                <a:noFill/>
              </a:ln>
              <a:solidFill>
                <a:prstClr val="black"/>
              </a:solidFill>
              <a:effectLst/>
              <a:uLnTx/>
              <a:uFillTx/>
              <a:latin typeface="Ubuntu"/>
              <a:ea typeface="+mn-ea"/>
              <a:cs typeface="Arial" charset="0"/>
            </a:endParaRPr>
          </a:p>
        </p:txBody>
      </p:sp>
      <p:pic>
        <p:nvPicPr>
          <p:cNvPr id="273" name="Picture 2" descr="https://aibreakthroughawards.com/wp-content/uploads/2018/03/AI_Breakthrough_Awards_Logo-outlined-1.png">
            <a:extLst>
              <a:ext uri="{FF2B5EF4-FFF2-40B4-BE49-F238E27FC236}">
                <a16:creationId xmlns:a16="http://schemas.microsoft.com/office/drawing/2014/main" id="{A6004BD5-F0F0-4B16-ADE0-3F8C06809E63}"/>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364424" y="3175257"/>
            <a:ext cx="687949" cy="632258"/>
          </a:xfrm>
          <a:prstGeom prst="rect">
            <a:avLst/>
          </a:prstGeom>
          <a:noFill/>
          <a:extLst>
            <a:ext uri="{909E8E84-426E-40DD-AFC4-6F175D3DCCD1}">
              <a14:hiddenFill xmlns:a14="http://schemas.microsoft.com/office/drawing/2010/main">
                <a:solidFill>
                  <a:srgbClr val="FFFFFF"/>
                </a:solidFill>
              </a14:hiddenFill>
            </a:ext>
          </a:extLst>
        </p:spPr>
      </p:pic>
      <p:pic>
        <p:nvPicPr>
          <p:cNvPr id="274" name="Picture 2" descr="Vectra - 2019 Artificial Intelligence Excellence Awards">
            <a:extLst>
              <a:ext uri="{FF2B5EF4-FFF2-40B4-BE49-F238E27FC236}">
                <a16:creationId xmlns:a16="http://schemas.microsoft.com/office/drawing/2014/main" id="{971B3AA5-27F0-44F1-A2C8-5C72E5B14928}"/>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267332" y="3135609"/>
            <a:ext cx="718728" cy="718728"/>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2" descr="https://aibreakthroughawards.com/wp-content/uploads/2018/03/AI_Breakthrough_Awards_Logo-outlined-1.png">
            <a:extLst>
              <a:ext uri="{FF2B5EF4-FFF2-40B4-BE49-F238E27FC236}">
                <a16:creationId xmlns:a16="http://schemas.microsoft.com/office/drawing/2014/main" id="{41E3C095-3AD4-40F6-9DB4-5C1D3FE53946}"/>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430738" y="3175257"/>
            <a:ext cx="687949" cy="632258"/>
          </a:xfrm>
          <a:prstGeom prst="rect">
            <a:avLst/>
          </a:prstGeom>
          <a:noFill/>
          <a:extLst>
            <a:ext uri="{909E8E84-426E-40DD-AFC4-6F175D3DCCD1}">
              <a14:hiddenFill xmlns:a14="http://schemas.microsoft.com/office/drawing/2010/main">
                <a:solidFill>
                  <a:srgbClr val="FFFFFF"/>
                </a:solidFill>
              </a14:hiddenFill>
            </a:ext>
          </a:extLst>
        </p:spPr>
      </p:pic>
      <p:pic>
        <p:nvPicPr>
          <p:cNvPr id="276" name="Picture 275">
            <a:extLst>
              <a:ext uri="{FF2B5EF4-FFF2-40B4-BE49-F238E27FC236}">
                <a16:creationId xmlns:a16="http://schemas.microsoft.com/office/drawing/2014/main" id="{E2317523-C880-44B9-ADE6-C1DADCA0453C}"/>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595775" y="118809"/>
            <a:ext cx="1818696" cy="893205"/>
          </a:xfrm>
          <a:prstGeom prst="rect">
            <a:avLst/>
          </a:prstGeom>
        </p:spPr>
      </p:pic>
      <p:grpSp>
        <p:nvGrpSpPr>
          <p:cNvPr id="277" name="Group 276">
            <a:extLst>
              <a:ext uri="{FF2B5EF4-FFF2-40B4-BE49-F238E27FC236}">
                <a16:creationId xmlns:a16="http://schemas.microsoft.com/office/drawing/2014/main" id="{8665B034-E323-43BC-A445-8B5F57131AB7}"/>
              </a:ext>
            </a:extLst>
          </p:cNvPr>
          <p:cNvGrpSpPr/>
          <p:nvPr/>
        </p:nvGrpSpPr>
        <p:grpSpPr>
          <a:xfrm>
            <a:off x="4248255" y="3431403"/>
            <a:ext cx="6068004" cy="625599"/>
            <a:chOff x="5412099" y="3322264"/>
            <a:chExt cx="6068004" cy="625599"/>
          </a:xfrm>
        </p:grpSpPr>
        <p:pic>
          <p:nvPicPr>
            <p:cNvPr id="278" name="Picture 2" descr="WorkFusion">
              <a:extLst>
                <a:ext uri="{FF2B5EF4-FFF2-40B4-BE49-F238E27FC236}">
                  <a16:creationId xmlns:a16="http://schemas.microsoft.com/office/drawing/2014/main" id="{51A171CF-EF3D-4D16-8105-CF9588FA5404}"/>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6288876" y="3416706"/>
              <a:ext cx="1849957" cy="436715"/>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2" descr="Download our Brand Kit general guidelines | UiPath">
              <a:extLst>
                <a:ext uri="{FF2B5EF4-FFF2-40B4-BE49-F238E27FC236}">
                  <a16:creationId xmlns:a16="http://schemas.microsoft.com/office/drawing/2014/main" id="{02C7EB4B-36E9-47B2-9CCC-3712A86E5C25}"/>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5412099" y="3468276"/>
              <a:ext cx="900896" cy="333575"/>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4" descr="Kryon Systems - Transform Your Business with AI-based RPA">
              <a:extLst>
                <a:ext uri="{FF2B5EF4-FFF2-40B4-BE49-F238E27FC236}">
                  <a16:creationId xmlns:a16="http://schemas.microsoft.com/office/drawing/2014/main" id="{2D24B5A8-A28C-4118-8E14-B51AEC08E2E5}"/>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8114714" y="3373058"/>
              <a:ext cx="1152822" cy="524010"/>
            </a:xfrm>
            <a:prstGeom prst="rect">
              <a:avLst/>
            </a:prstGeom>
            <a:noFill/>
            <a:extLst>
              <a:ext uri="{909E8E84-426E-40DD-AFC4-6F175D3DCCD1}">
                <a14:hiddenFill xmlns:a14="http://schemas.microsoft.com/office/drawing/2010/main">
                  <a:solidFill>
                    <a:srgbClr val="FFFFFF"/>
                  </a:solidFill>
                </a14:hiddenFill>
              </a:ext>
            </a:extLst>
          </p:spPr>
        </p:pic>
        <p:pic>
          <p:nvPicPr>
            <p:cNvPr id="281" name="Picture 6">
              <a:extLst>
                <a:ext uri="{FF2B5EF4-FFF2-40B4-BE49-F238E27FC236}">
                  <a16:creationId xmlns:a16="http://schemas.microsoft.com/office/drawing/2014/main" id="{3D981308-B375-4513-A1F2-5E9D4DC622DA}"/>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9243417" y="3322264"/>
              <a:ext cx="1238741" cy="625599"/>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10" descr="AWS Marketplace: Automation Anywhere, Inc.">
              <a:extLst>
                <a:ext uri="{FF2B5EF4-FFF2-40B4-BE49-F238E27FC236}">
                  <a16:creationId xmlns:a16="http://schemas.microsoft.com/office/drawing/2014/main" id="{C6B4DA04-5CE8-40F9-A8E3-8EADDCA5A4C8}"/>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10458040" y="3434909"/>
              <a:ext cx="1022063" cy="400308"/>
            </a:xfrm>
            <a:prstGeom prst="rect">
              <a:avLst/>
            </a:prstGeom>
            <a:noFill/>
            <a:extLst>
              <a:ext uri="{909E8E84-426E-40DD-AFC4-6F175D3DCCD1}">
                <a14:hiddenFill xmlns:a14="http://schemas.microsoft.com/office/drawing/2010/main">
                  <a:solidFill>
                    <a:srgbClr val="FFFFFF"/>
                  </a:solidFill>
                </a14:hiddenFill>
              </a:ext>
            </a:extLst>
          </p:spPr>
        </p:pic>
      </p:grpSp>
      <p:sp>
        <p:nvSpPr>
          <p:cNvPr id="283" name="Rectangle 282">
            <a:extLst>
              <a:ext uri="{FF2B5EF4-FFF2-40B4-BE49-F238E27FC236}">
                <a16:creationId xmlns:a16="http://schemas.microsoft.com/office/drawing/2014/main" id="{6592B6BC-4352-4E08-B4CE-5615C0F7D7C6}"/>
              </a:ext>
            </a:extLst>
          </p:cNvPr>
          <p:cNvSpPr/>
          <p:nvPr/>
        </p:nvSpPr>
        <p:spPr>
          <a:xfrm>
            <a:off x="3734491" y="1656920"/>
            <a:ext cx="2832822" cy="400110"/>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Ubuntu"/>
                <a:ea typeface="+mn-ea"/>
                <a:cs typeface="+mn-cs"/>
              </a:rPr>
              <a:t>10-25% </a:t>
            </a:r>
            <a:r>
              <a:rPr kumimoji="0" lang="en-US" sz="1000" b="0" i="0" u="none" strike="noStrike" kern="1200" cap="none" spc="0" normalizeH="0" baseline="0" noProof="0">
                <a:ln>
                  <a:noFill/>
                </a:ln>
                <a:solidFill>
                  <a:prstClr val="black"/>
                </a:solidFill>
                <a:effectLst/>
                <a:uLnTx/>
                <a:uFillTx/>
                <a:latin typeface="Ubuntu"/>
                <a:ea typeface="+mn-ea"/>
                <a:cs typeface="+mn-cs"/>
              </a:rPr>
              <a:t>of process scope savings </a:t>
            </a:r>
            <a:br>
              <a:rPr kumimoji="0" lang="en-US" sz="1000" b="0" i="0" u="none" strike="noStrike" kern="1200" cap="none" spc="0" normalizeH="0" baseline="0" noProof="0">
                <a:ln>
                  <a:noFill/>
                </a:ln>
                <a:solidFill>
                  <a:prstClr val="black"/>
                </a:solidFill>
                <a:effectLst/>
                <a:uLnTx/>
                <a:uFillTx/>
                <a:latin typeface="Ubuntu"/>
                <a:ea typeface="+mn-ea"/>
                <a:cs typeface="+mn-cs"/>
              </a:rPr>
            </a:br>
            <a:r>
              <a:rPr kumimoji="0" lang="en-US" sz="1000" b="0" i="0" u="none" strike="noStrike" kern="1200" cap="none" spc="0" normalizeH="0" baseline="0" noProof="0">
                <a:ln>
                  <a:noFill/>
                </a:ln>
                <a:solidFill>
                  <a:prstClr val="black"/>
                </a:solidFill>
                <a:effectLst/>
                <a:uLnTx/>
                <a:uFillTx/>
                <a:latin typeface="Ubuntu"/>
                <a:ea typeface="+mn-ea"/>
                <a:cs typeface="+mn-cs"/>
              </a:rPr>
              <a:t>within 3-6 months</a:t>
            </a:r>
          </a:p>
        </p:txBody>
      </p:sp>
      <p:grpSp>
        <p:nvGrpSpPr>
          <p:cNvPr id="284" name="Group 283">
            <a:extLst>
              <a:ext uri="{FF2B5EF4-FFF2-40B4-BE49-F238E27FC236}">
                <a16:creationId xmlns:a16="http://schemas.microsoft.com/office/drawing/2014/main" id="{CE8735CE-87E2-41EE-BA45-60BF3A78349A}"/>
              </a:ext>
            </a:extLst>
          </p:cNvPr>
          <p:cNvGrpSpPr/>
          <p:nvPr/>
        </p:nvGrpSpPr>
        <p:grpSpPr>
          <a:xfrm>
            <a:off x="3366190" y="1761416"/>
            <a:ext cx="368638" cy="191118"/>
            <a:chOff x="3796555" y="3225566"/>
            <a:chExt cx="368638" cy="191118"/>
          </a:xfrm>
        </p:grpSpPr>
        <p:cxnSp>
          <p:nvCxnSpPr>
            <p:cNvPr id="285" name="Straight Connector 284">
              <a:extLst>
                <a:ext uri="{FF2B5EF4-FFF2-40B4-BE49-F238E27FC236}">
                  <a16:creationId xmlns:a16="http://schemas.microsoft.com/office/drawing/2014/main" id="{CAE14CE4-E3BE-4BB8-893A-D5CB99BEB936}"/>
                </a:ext>
              </a:extLst>
            </p:cNvPr>
            <p:cNvCxnSpPr>
              <a:cxnSpLocks/>
            </p:cNvCxnSpPr>
            <p:nvPr/>
          </p:nvCxnSpPr>
          <p:spPr>
            <a:xfrm>
              <a:off x="3796555" y="3319685"/>
              <a:ext cx="171089" cy="0"/>
            </a:xfrm>
            <a:prstGeom prst="line">
              <a:avLst/>
            </a:prstGeom>
            <a:ln w="19050">
              <a:solidFill>
                <a:srgbClr val="00BFBF"/>
              </a:solidFill>
            </a:ln>
          </p:spPr>
          <p:style>
            <a:lnRef idx="1">
              <a:schemeClr val="accent1"/>
            </a:lnRef>
            <a:fillRef idx="0">
              <a:schemeClr val="accent1"/>
            </a:fillRef>
            <a:effectRef idx="0">
              <a:schemeClr val="accent1"/>
            </a:effectRef>
            <a:fontRef idx="minor">
              <a:schemeClr val="tx1"/>
            </a:fontRef>
          </p:style>
        </p:cxnSp>
        <p:sp>
          <p:nvSpPr>
            <p:cNvPr id="286" name="Oval 285">
              <a:extLst>
                <a:ext uri="{FF2B5EF4-FFF2-40B4-BE49-F238E27FC236}">
                  <a16:creationId xmlns:a16="http://schemas.microsoft.com/office/drawing/2014/main" id="{8BECC4CD-C2F5-4667-A474-9E4FDEE8A8C9}"/>
                </a:ext>
              </a:extLst>
            </p:cNvPr>
            <p:cNvSpPr/>
            <p:nvPr/>
          </p:nvSpPr>
          <p:spPr>
            <a:xfrm>
              <a:off x="3974075" y="3225566"/>
              <a:ext cx="191118" cy="191118"/>
            </a:xfrm>
            <a:prstGeom prst="ellipse">
              <a:avLst/>
            </a:prstGeom>
            <a:solidFill>
              <a:schemeClr val="bg1">
                <a:lumMod val="95000"/>
              </a:schemeClr>
            </a:solidFill>
            <a:ln w="19050">
              <a:solidFill>
                <a:srgbClr val="00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grpSp>
      <p:sp>
        <p:nvSpPr>
          <p:cNvPr id="287" name="Rectangle 286">
            <a:extLst>
              <a:ext uri="{FF2B5EF4-FFF2-40B4-BE49-F238E27FC236}">
                <a16:creationId xmlns:a16="http://schemas.microsoft.com/office/drawing/2014/main" id="{D1EA4B62-AB09-410C-9B6D-A31C3E6A9F53}"/>
              </a:ext>
            </a:extLst>
          </p:cNvPr>
          <p:cNvSpPr/>
          <p:nvPr/>
        </p:nvSpPr>
        <p:spPr>
          <a:xfrm>
            <a:off x="3734491" y="2111690"/>
            <a:ext cx="2832822"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Ubuntu"/>
                <a:ea typeface="+mn-ea"/>
                <a:cs typeface="+mn-cs"/>
              </a:rPr>
              <a:t>90% </a:t>
            </a:r>
            <a:r>
              <a:rPr kumimoji="0" lang="en-US" sz="1000" b="0" i="0" u="none" strike="noStrike" kern="1200" cap="none" spc="0" normalizeH="0" baseline="0" noProof="0">
                <a:ln>
                  <a:noFill/>
                </a:ln>
                <a:solidFill>
                  <a:prstClr val="black"/>
                </a:solidFill>
                <a:effectLst/>
                <a:uLnTx/>
                <a:uFillTx/>
                <a:latin typeface="Ubuntu"/>
                <a:ea typeface="+mn-ea"/>
                <a:cs typeface="+mn-cs"/>
              </a:rPr>
              <a:t>reduction in F&amp;A FTE deployment</a:t>
            </a:r>
          </a:p>
        </p:txBody>
      </p:sp>
      <p:grpSp>
        <p:nvGrpSpPr>
          <p:cNvPr id="288" name="Group 287">
            <a:extLst>
              <a:ext uri="{FF2B5EF4-FFF2-40B4-BE49-F238E27FC236}">
                <a16:creationId xmlns:a16="http://schemas.microsoft.com/office/drawing/2014/main" id="{097CB70C-0771-4089-830F-F6DB50790319}"/>
              </a:ext>
            </a:extLst>
          </p:cNvPr>
          <p:cNvGrpSpPr/>
          <p:nvPr/>
        </p:nvGrpSpPr>
        <p:grpSpPr>
          <a:xfrm>
            <a:off x="3366190" y="2139241"/>
            <a:ext cx="368638" cy="191118"/>
            <a:chOff x="3796555" y="3225566"/>
            <a:chExt cx="368638" cy="191118"/>
          </a:xfrm>
        </p:grpSpPr>
        <p:cxnSp>
          <p:nvCxnSpPr>
            <p:cNvPr id="289" name="Straight Connector 288">
              <a:extLst>
                <a:ext uri="{FF2B5EF4-FFF2-40B4-BE49-F238E27FC236}">
                  <a16:creationId xmlns:a16="http://schemas.microsoft.com/office/drawing/2014/main" id="{E1418051-71E7-4E0C-8AC3-83B9B67A129F}"/>
                </a:ext>
              </a:extLst>
            </p:cNvPr>
            <p:cNvCxnSpPr>
              <a:cxnSpLocks/>
            </p:cNvCxnSpPr>
            <p:nvPr/>
          </p:nvCxnSpPr>
          <p:spPr>
            <a:xfrm>
              <a:off x="3796555" y="3319685"/>
              <a:ext cx="171089" cy="0"/>
            </a:xfrm>
            <a:prstGeom prst="line">
              <a:avLst/>
            </a:prstGeom>
            <a:ln w="19050">
              <a:solidFill>
                <a:srgbClr val="00BFBF"/>
              </a:solidFill>
            </a:ln>
          </p:spPr>
          <p:style>
            <a:lnRef idx="1">
              <a:schemeClr val="accent1"/>
            </a:lnRef>
            <a:fillRef idx="0">
              <a:schemeClr val="accent1"/>
            </a:fillRef>
            <a:effectRef idx="0">
              <a:schemeClr val="accent1"/>
            </a:effectRef>
            <a:fontRef idx="minor">
              <a:schemeClr val="tx1"/>
            </a:fontRef>
          </p:style>
        </p:cxnSp>
        <p:sp>
          <p:nvSpPr>
            <p:cNvPr id="290" name="Oval 289">
              <a:extLst>
                <a:ext uri="{FF2B5EF4-FFF2-40B4-BE49-F238E27FC236}">
                  <a16:creationId xmlns:a16="http://schemas.microsoft.com/office/drawing/2014/main" id="{59602920-A087-4C68-A824-E8E9DF240D36}"/>
                </a:ext>
              </a:extLst>
            </p:cNvPr>
            <p:cNvSpPr/>
            <p:nvPr/>
          </p:nvSpPr>
          <p:spPr>
            <a:xfrm>
              <a:off x="3974075" y="3225566"/>
              <a:ext cx="191118" cy="191118"/>
            </a:xfrm>
            <a:prstGeom prst="ellipse">
              <a:avLst/>
            </a:prstGeom>
            <a:solidFill>
              <a:schemeClr val="bg1">
                <a:lumMod val="95000"/>
              </a:schemeClr>
            </a:solidFill>
            <a:ln w="19050">
              <a:solidFill>
                <a:srgbClr val="00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grpSp>
      <p:sp>
        <p:nvSpPr>
          <p:cNvPr id="291" name="Rectangle 290">
            <a:extLst>
              <a:ext uri="{FF2B5EF4-FFF2-40B4-BE49-F238E27FC236}">
                <a16:creationId xmlns:a16="http://schemas.microsoft.com/office/drawing/2014/main" id="{6D6E8BC5-4CAC-4DA2-AED5-293D17797337}"/>
              </a:ext>
            </a:extLst>
          </p:cNvPr>
          <p:cNvSpPr/>
          <p:nvPr/>
        </p:nvSpPr>
        <p:spPr>
          <a:xfrm>
            <a:off x="3734491" y="2489515"/>
            <a:ext cx="2832822"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Ubuntu"/>
                <a:ea typeface="+mn-ea"/>
                <a:cs typeface="+mn-cs"/>
              </a:rPr>
              <a:t>40% </a:t>
            </a:r>
            <a:r>
              <a:rPr kumimoji="0" lang="en-US" sz="1000" b="0" i="0" u="none" strike="noStrike" kern="1200" cap="none" spc="0" normalizeH="0" baseline="0" noProof="0">
                <a:ln>
                  <a:noFill/>
                </a:ln>
                <a:solidFill>
                  <a:prstClr val="black"/>
                </a:solidFill>
                <a:effectLst/>
                <a:uLnTx/>
                <a:uFillTx/>
                <a:latin typeface="Ubuntu"/>
                <a:ea typeface="+mn-ea"/>
                <a:cs typeface="+mn-cs"/>
              </a:rPr>
              <a:t>reduction in cost of HR service</a:t>
            </a:r>
          </a:p>
        </p:txBody>
      </p:sp>
      <p:grpSp>
        <p:nvGrpSpPr>
          <p:cNvPr id="292" name="Group 291">
            <a:extLst>
              <a:ext uri="{FF2B5EF4-FFF2-40B4-BE49-F238E27FC236}">
                <a16:creationId xmlns:a16="http://schemas.microsoft.com/office/drawing/2014/main" id="{1F11A61F-0E41-476A-BC66-22A78820E61F}"/>
              </a:ext>
            </a:extLst>
          </p:cNvPr>
          <p:cNvGrpSpPr/>
          <p:nvPr/>
        </p:nvGrpSpPr>
        <p:grpSpPr>
          <a:xfrm>
            <a:off x="3366190" y="2517066"/>
            <a:ext cx="368638" cy="191118"/>
            <a:chOff x="3796555" y="3225566"/>
            <a:chExt cx="368638" cy="191118"/>
          </a:xfrm>
        </p:grpSpPr>
        <p:cxnSp>
          <p:nvCxnSpPr>
            <p:cNvPr id="293" name="Straight Connector 292">
              <a:extLst>
                <a:ext uri="{FF2B5EF4-FFF2-40B4-BE49-F238E27FC236}">
                  <a16:creationId xmlns:a16="http://schemas.microsoft.com/office/drawing/2014/main" id="{A8913BA2-9A29-4FF8-A73A-B3FB07E0C556}"/>
                </a:ext>
              </a:extLst>
            </p:cNvPr>
            <p:cNvCxnSpPr>
              <a:cxnSpLocks/>
            </p:cNvCxnSpPr>
            <p:nvPr/>
          </p:nvCxnSpPr>
          <p:spPr>
            <a:xfrm>
              <a:off x="3796555" y="3319685"/>
              <a:ext cx="171089" cy="0"/>
            </a:xfrm>
            <a:prstGeom prst="line">
              <a:avLst/>
            </a:prstGeom>
            <a:ln w="19050">
              <a:solidFill>
                <a:srgbClr val="00BFBF"/>
              </a:solidFill>
            </a:ln>
          </p:spPr>
          <p:style>
            <a:lnRef idx="1">
              <a:schemeClr val="accent1"/>
            </a:lnRef>
            <a:fillRef idx="0">
              <a:schemeClr val="accent1"/>
            </a:fillRef>
            <a:effectRef idx="0">
              <a:schemeClr val="accent1"/>
            </a:effectRef>
            <a:fontRef idx="minor">
              <a:schemeClr val="tx1"/>
            </a:fontRef>
          </p:style>
        </p:cxnSp>
        <p:sp>
          <p:nvSpPr>
            <p:cNvPr id="294" name="Oval 293">
              <a:extLst>
                <a:ext uri="{FF2B5EF4-FFF2-40B4-BE49-F238E27FC236}">
                  <a16:creationId xmlns:a16="http://schemas.microsoft.com/office/drawing/2014/main" id="{ABF1B43F-9CEB-48F4-8CF3-E5081D18CA68}"/>
                </a:ext>
              </a:extLst>
            </p:cNvPr>
            <p:cNvSpPr/>
            <p:nvPr/>
          </p:nvSpPr>
          <p:spPr>
            <a:xfrm>
              <a:off x="3974075" y="3225566"/>
              <a:ext cx="191118" cy="191118"/>
            </a:xfrm>
            <a:prstGeom prst="ellipse">
              <a:avLst/>
            </a:prstGeom>
            <a:solidFill>
              <a:schemeClr val="bg1">
                <a:lumMod val="95000"/>
              </a:schemeClr>
            </a:solidFill>
            <a:ln w="19050">
              <a:solidFill>
                <a:srgbClr val="00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grpSp>
      <p:sp>
        <p:nvSpPr>
          <p:cNvPr id="295" name="Rectangle 294">
            <a:extLst>
              <a:ext uri="{FF2B5EF4-FFF2-40B4-BE49-F238E27FC236}">
                <a16:creationId xmlns:a16="http://schemas.microsoft.com/office/drawing/2014/main" id="{4189EDD5-91AB-4F6B-8D55-E7DE92EF467A}"/>
              </a:ext>
            </a:extLst>
          </p:cNvPr>
          <p:cNvSpPr/>
          <p:nvPr/>
        </p:nvSpPr>
        <p:spPr>
          <a:xfrm>
            <a:off x="3734490" y="2867339"/>
            <a:ext cx="3216375"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Ubuntu"/>
                <a:ea typeface="+mn-ea"/>
                <a:cs typeface="+mn-cs"/>
              </a:rPr>
              <a:t>20% improvement </a:t>
            </a:r>
            <a:r>
              <a:rPr kumimoji="0" lang="en-US" sz="1000" b="0" i="0" u="none" strike="noStrike" kern="1200" cap="none" spc="0" normalizeH="0" baseline="0" noProof="0">
                <a:ln>
                  <a:noFill/>
                </a:ln>
                <a:solidFill>
                  <a:prstClr val="black"/>
                </a:solidFill>
                <a:effectLst/>
                <a:uLnTx/>
                <a:uFillTx/>
                <a:latin typeface="Ubuntu"/>
                <a:ea typeface="+mn-ea"/>
                <a:cs typeface="+mn-cs"/>
              </a:rPr>
              <a:t>in demand planner productivity</a:t>
            </a:r>
          </a:p>
        </p:txBody>
      </p:sp>
      <p:grpSp>
        <p:nvGrpSpPr>
          <p:cNvPr id="296" name="Group 295">
            <a:extLst>
              <a:ext uri="{FF2B5EF4-FFF2-40B4-BE49-F238E27FC236}">
                <a16:creationId xmlns:a16="http://schemas.microsoft.com/office/drawing/2014/main" id="{0B27EC38-A9BD-4292-92CD-6133780E7292}"/>
              </a:ext>
            </a:extLst>
          </p:cNvPr>
          <p:cNvGrpSpPr/>
          <p:nvPr/>
        </p:nvGrpSpPr>
        <p:grpSpPr>
          <a:xfrm>
            <a:off x="3366190" y="2894891"/>
            <a:ext cx="368638" cy="191118"/>
            <a:chOff x="3796555" y="3225566"/>
            <a:chExt cx="368638" cy="191118"/>
          </a:xfrm>
        </p:grpSpPr>
        <p:cxnSp>
          <p:nvCxnSpPr>
            <p:cNvPr id="297" name="Straight Connector 296">
              <a:extLst>
                <a:ext uri="{FF2B5EF4-FFF2-40B4-BE49-F238E27FC236}">
                  <a16:creationId xmlns:a16="http://schemas.microsoft.com/office/drawing/2014/main" id="{6DC5CB39-807B-4C5C-AC53-B6F735AE6D24}"/>
                </a:ext>
              </a:extLst>
            </p:cNvPr>
            <p:cNvCxnSpPr>
              <a:cxnSpLocks/>
            </p:cNvCxnSpPr>
            <p:nvPr/>
          </p:nvCxnSpPr>
          <p:spPr>
            <a:xfrm>
              <a:off x="3796555" y="3319685"/>
              <a:ext cx="171089" cy="0"/>
            </a:xfrm>
            <a:prstGeom prst="line">
              <a:avLst/>
            </a:prstGeom>
            <a:ln w="19050">
              <a:solidFill>
                <a:srgbClr val="00BFBF"/>
              </a:solidFill>
            </a:ln>
          </p:spPr>
          <p:style>
            <a:lnRef idx="1">
              <a:schemeClr val="accent1"/>
            </a:lnRef>
            <a:fillRef idx="0">
              <a:schemeClr val="accent1"/>
            </a:fillRef>
            <a:effectRef idx="0">
              <a:schemeClr val="accent1"/>
            </a:effectRef>
            <a:fontRef idx="minor">
              <a:schemeClr val="tx1"/>
            </a:fontRef>
          </p:style>
        </p:cxnSp>
        <p:sp>
          <p:nvSpPr>
            <p:cNvPr id="298" name="Oval 297">
              <a:extLst>
                <a:ext uri="{FF2B5EF4-FFF2-40B4-BE49-F238E27FC236}">
                  <a16:creationId xmlns:a16="http://schemas.microsoft.com/office/drawing/2014/main" id="{F780C1EB-E67E-498A-929B-7644B39DDA52}"/>
                </a:ext>
              </a:extLst>
            </p:cNvPr>
            <p:cNvSpPr/>
            <p:nvPr/>
          </p:nvSpPr>
          <p:spPr>
            <a:xfrm>
              <a:off x="3974075" y="3225566"/>
              <a:ext cx="191118" cy="191118"/>
            </a:xfrm>
            <a:prstGeom prst="ellipse">
              <a:avLst/>
            </a:prstGeom>
            <a:solidFill>
              <a:schemeClr val="bg1">
                <a:lumMod val="95000"/>
              </a:schemeClr>
            </a:solidFill>
            <a:ln w="19050">
              <a:solidFill>
                <a:srgbClr val="00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grpSp>
      <p:sp>
        <p:nvSpPr>
          <p:cNvPr id="299" name="Rectangle 298">
            <a:extLst>
              <a:ext uri="{FF2B5EF4-FFF2-40B4-BE49-F238E27FC236}">
                <a16:creationId xmlns:a16="http://schemas.microsoft.com/office/drawing/2014/main" id="{F0A735E8-6781-4B3E-8059-290373D9D41F}"/>
              </a:ext>
            </a:extLst>
          </p:cNvPr>
          <p:cNvSpPr/>
          <p:nvPr/>
        </p:nvSpPr>
        <p:spPr>
          <a:xfrm>
            <a:off x="3734491" y="3245165"/>
            <a:ext cx="2832822"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000" b="1" i="0" u="none" strike="noStrike" kern="1200" cap="none" spc="0" normalizeH="0" baseline="0" noProof="0">
                <a:ln>
                  <a:noFill/>
                </a:ln>
                <a:solidFill>
                  <a:prstClr val="black"/>
                </a:solidFill>
                <a:effectLst/>
                <a:uLnTx/>
                <a:uFillTx/>
                <a:latin typeface="Ubuntu"/>
                <a:ea typeface="+mn-ea"/>
                <a:cs typeface="+mn-cs"/>
              </a:rPr>
              <a:t>95%</a:t>
            </a:r>
            <a:r>
              <a:rPr kumimoji="0" lang="en-US" sz="1000" b="1" i="0" u="none" strike="noStrike" kern="1200" cap="none" spc="0" normalizeH="0" baseline="0" noProof="0">
                <a:ln>
                  <a:noFill/>
                </a:ln>
                <a:solidFill>
                  <a:prstClr val="black"/>
                </a:solidFill>
                <a:effectLst/>
                <a:uLnTx/>
                <a:uFillTx/>
                <a:latin typeface="Ubuntu"/>
                <a:ea typeface="+mn-ea"/>
                <a:cs typeface="+mn-cs"/>
              </a:rPr>
              <a:t> </a:t>
            </a:r>
            <a:r>
              <a:rPr kumimoji="0" lang="en-US" sz="1000" b="0" i="0" u="none" strike="noStrike" kern="1200" cap="none" spc="0" normalizeH="0" baseline="0" noProof="0">
                <a:ln>
                  <a:noFill/>
                </a:ln>
                <a:solidFill>
                  <a:prstClr val="black"/>
                </a:solidFill>
                <a:effectLst/>
                <a:uLnTx/>
                <a:uFillTx/>
                <a:latin typeface="Ubuntu"/>
                <a:ea typeface="+mn-ea"/>
                <a:cs typeface="+mn-cs"/>
              </a:rPr>
              <a:t>cost reduction in query handling</a:t>
            </a:r>
          </a:p>
        </p:txBody>
      </p:sp>
      <p:grpSp>
        <p:nvGrpSpPr>
          <p:cNvPr id="300" name="Group 299">
            <a:extLst>
              <a:ext uri="{FF2B5EF4-FFF2-40B4-BE49-F238E27FC236}">
                <a16:creationId xmlns:a16="http://schemas.microsoft.com/office/drawing/2014/main" id="{62813F88-4670-4F04-971C-AA895154FCF7}"/>
              </a:ext>
            </a:extLst>
          </p:cNvPr>
          <p:cNvGrpSpPr/>
          <p:nvPr/>
        </p:nvGrpSpPr>
        <p:grpSpPr>
          <a:xfrm>
            <a:off x="3366190" y="3272716"/>
            <a:ext cx="368638" cy="191118"/>
            <a:chOff x="3796555" y="3225566"/>
            <a:chExt cx="368638" cy="191118"/>
          </a:xfrm>
        </p:grpSpPr>
        <p:cxnSp>
          <p:nvCxnSpPr>
            <p:cNvPr id="301" name="Straight Connector 300">
              <a:extLst>
                <a:ext uri="{FF2B5EF4-FFF2-40B4-BE49-F238E27FC236}">
                  <a16:creationId xmlns:a16="http://schemas.microsoft.com/office/drawing/2014/main" id="{6EDB06A7-5D51-4C42-AF2B-BC291D59336F}"/>
                </a:ext>
              </a:extLst>
            </p:cNvPr>
            <p:cNvCxnSpPr>
              <a:cxnSpLocks/>
            </p:cNvCxnSpPr>
            <p:nvPr/>
          </p:nvCxnSpPr>
          <p:spPr>
            <a:xfrm>
              <a:off x="3796555" y="3319685"/>
              <a:ext cx="171089" cy="0"/>
            </a:xfrm>
            <a:prstGeom prst="line">
              <a:avLst/>
            </a:prstGeom>
            <a:ln w="19050">
              <a:solidFill>
                <a:srgbClr val="00BFBF"/>
              </a:solidFill>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3085F1C1-FC6E-43E9-AA09-2B5022A9CECC}"/>
                </a:ext>
              </a:extLst>
            </p:cNvPr>
            <p:cNvSpPr/>
            <p:nvPr/>
          </p:nvSpPr>
          <p:spPr>
            <a:xfrm>
              <a:off x="3974075" y="3225566"/>
              <a:ext cx="191118" cy="191118"/>
            </a:xfrm>
            <a:prstGeom prst="ellipse">
              <a:avLst/>
            </a:prstGeom>
            <a:solidFill>
              <a:schemeClr val="bg1">
                <a:lumMod val="95000"/>
              </a:schemeClr>
            </a:solidFill>
            <a:ln w="19050">
              <a:solidFill>
                <a:srgbClr val="00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grpSp>
      <p:sp>
        <p:nvSpPr>
          <p:cNvPr id="303" name="TextBox 302">
            <a:extLst>
              <a:ext uri="{FF2B5EF4-FFF2-40B4-BE49-F238E27FC236}">
                <a16:creationId xmlns:a16="http://schemas.microsoft.com/office/drawing/2014/main" id="{D27DD361-7956-4398-A6BF-949CA401EE58}"/>
              </a:ext>
            </a:extLst>
          </p:cNvPr>
          <p:cNvSpPr txBox="1"/>
          <p:nvPr/>
        </p:nvSpPr>
        <p:spPr>
          <a:xfrm>
            <a:off x="3506889" y="1234529"/>
            <a:ext cx="2703734" cy="338554"/>
          </a:xfrm>
          <a:prstGeom prst="rect">
            <a:avLst/>
          </a:prstGeom>
        </p:spPr>
        <p:txBody>
          <a:bodyPr wrap="square" tIns="0" bIns="0" anchor="ctr">
            <a:spAutoFit/>
          </a:bodyPr>
          <a:lstStyle>
            <a:defPPr>
              <a:defRPr lang="pt-PT"/>
            </a:defPPr>
            <a:lvl1pPr marR="0" lvl="0" indent="0" fontAlgn="auto">
              <a:lnSpc>
                <a:spcPct val="100000"/>
              </a:lnSpc>
              <a:spcBef>
                <a:spcPts val="0"/>
              </a:spcBef>
              <a:spcAft>
                <a:spcPts val="0"/>
              </a:spcAft>
              <a:buClrTx/>
              <a:buSzTx/>
              <a:buFontTx/>
              <a:buNone/>
              <a:tabLst/>
              <a:defRPr kumimoji="0" sz="900" b="1" i="0" u="none" strike="noStrike" cap="none" spc="0" normalizeH="0" baseline="0">
                <a:ln>
                  <a:noFill/>
                </a:ln>
                <a:effectLst/>
                <a:uLnTx/>
                <a:uFillT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Ubuntu"/>
                <a:ea typeface="+mn-ea"/>
                <a:cs typeface="+mn-cs"/>
              </a:rPr>
              <a:t>EXAMPLES OF IA OUTCOMES WE HAVE DELIVERED TO OUR CLIENTS</a:t>
            </a:r>
          </a:p>
        </p:txBody>
      </p:sp>
      <p:sp>
        <p:nvSpPr>
          <p:cNvPr id="304" name="Rectangle 303">
            <a:extLst>
              <a:ext uri="{FF2B5EF4-FFF2-40B4-BE49-F238E27FC236}">
                <a16:creationId xmlns:a16="http://schemas.microsoft.com/office/drawing/2014/main" id="{1DBD966A-B63F-4DD8-B973-B3DFDE506B10}"/>
              </a:ext>
            </a:extLst>
          </p:cNvPr>
          <p:cNvSpPr/>
          <p:nvPr/>
        </p:nvSpPr>
        <p:spPr>
          <a:xfrm>
            <a:off x="94988" y="99839"/>
            <a:ext cx="2834675" cy="261610"/>
          </a:xfrm>
          <a:prstGeom prst="rect">
            <a:avLst/>
          </a:prstGeom>
        </p:spPr>
        <p:txBody>
          <a:bodyPr vert="horz"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Verdana"/>
                <a:ea typeface="+mn-ea"/>
                <a:cs typeface="+mn-cs"/>
              </a:rPr>
              <a:t>GLOBAL REACH &amp; CAPABILITIES</a:t>
            </a:r>
          </a:p>
        </p:txBody>
      </p:sp>
      <p:pic>
        <p:nvPicPr>
          <p:cNvPr id="305" name="Picture 304">
            <a:extLst>
              <a:ext uri="{FF2B5EF4-FFF2-40B4-BE49-F238E27FC236}">
                <a16:creationId xmlns:a16="http://schemas.microsoft.com/office/drawing/2014/main" id="{4F504299-6AAE-45FF-A111-023E403A9128}"/>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6858895" y="1263474"/>
            <a:ext cx="4997745" cy="2351879"/>
          </a:xfrm>
          <a:prstGeom prst="rect">
            <a:avLst/>
          </a:prstGeom>
        </p:spPr>
      </p:pic>
    </p:spTree>
    <p:extLst>
      <p:ext uri="{BB962C8B-B14F-4D97-AF65-F5344CB8AC3E}">
        <p14:creationId xmlns:p14="http://schemas.microsoft.com/office/powerpoint/2010/main" val="2659069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FE1F612A-1E41-44E0-AF2B-7F1A45BB25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891" r="6327"/>
          <a:stretch/>
        </p:blipFill>
        <p:spPr>
          <a:xfrm>
            <a:off x="387420" y="1678481"/>
            <a:ext cx="5649668" cy="4800534"/>
          </a:xfrm>
          <a:prstGeom prst="roundRect">
            <a:avLst>
              <a:gd name="adj" fmla="val 0"/>
            </a:avLst>
          </a:prstGeom>
        </p:spPr>
      </p:pic>
      <p:sp>
        <p:nvSpPr>
          <p:cNvPr id="69" name="Text Placeholder 15">
            <a:extLst>
              <a:ext uri="{FF2B5EF4-FFF2-40B4-BE49-F238E27FC236}">
                <a16:creationId xmlns:a16="http://schemas.microsoft.com/office/drawing/2014/main" id="{95D1B216-9A11-4CD7-81FB-E2B2B4CBC860}"/>
              </a:ext>
            </a:extLst>
          </p:cNvPr>
          <p:cNvSpPr txBox="1">
            <a:spLocks/>
          </p:cNvSpPr>
          <p:nvPr/>
        </p:nvSpPr>
        <p:spPr>
          <a:xfrm>
            <a:off x="404813" y="1215017"/>
            <a:ext cx="11379200" cy="457688"/>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Ubuntu" panose="020B0504030602030204" pitchFamily="34" charset="0"/>
                <a:ea typeface="+mn-ea"/>
                <a:cs typeface="+mn-cs"/>
              </a:rPr>
              <a:t>Our approach has been validated &amp; recognized by the market</a:t>
            </a:r>
            <a:endParaRPr kumimoji="0" lang="de-DE" sz="20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70" name="Text Placeholder 6">
            <a:extLst>
              <a:ext uri="{FF2B5EF4-FFF2-40B4-BE49-F238E27FC236}">
                <a16:creationId xmlns:a16="http://schemas.microsoft.com/office/drawing/2014/main" id="{E5F3B7D7-E715-4610-BAC0-D36E9E25DAE2}"/>
              </a:ext>
            </a:extLst>
          </p:cNvPr>
          <p:cNvSpPr txBox="1">
            <a:spLocks/>
          </p:cNvSpPr>
          <p:nvPr/>
        </p:nvSpPr>
        <p:spPr>
          <a:xfrm>
            <a:off x="6845299" y="1838435"/>
            <a:ext cx="4697413" cy="632603"/>
          </a:xfrm>
          <a:prstGeom prst="rect">
            <a:avLst/>
          </a:prstGeom>
          <a:solidFill>
            <a:schemeClr val="accent5"/>
          </a:solidFill>
        </p:spPr>
        <p:txBody>
          <a:bodyPr lIns="91440" tIns="0" rIns="0" bIns="0" anchor="ct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Ubuntu" panose="020B0504030602030204" pitchFamily="34" charset="0"/>
                <a:ea typeface="+mn-ea"/>
                <a:cs typeface="+mn-cs"/>
              </a:rPr>
              <a:t>INDUSTRY 4.0 IS THE LATEST PHASE OF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Ubuntu" panose="020B0504030602030204" pitchFamily="34" charset="0"/>
                <a:ea typeface="+mn-ea"/>
                <a:cs typeface="+mn-cs"/>
              </a:rPr>
              <a:t>INDUSTRIAL REVOLUTION </a:t>
            </a:r>
          </a:p>
        </p:txBody>
      </p:sp>
      <p:sp>
        <p:nvSpPr>
          <p:cNvPr id="71" name="TextBox 70">
            <a:extLst>
              <a:ext uri="{FF2B5EF4-FFF2-40B4-BE49-F238E27FC236}">
                <a16:creationId xmlns:a16="http://schemas.microsoft.com/office/drawing/2014/main" id="{353FF7C8-C6D5-4E51-A01B-E70EB66545BC}"/>
              </a:ext>
            </a:extLst>
          </p:cNvPr>
          <p:cNvSpPr txBox="1"/>
          <p:nvPr/>
        </p:nvSpPr>
        <p:spPr>
          <a:xfrm>
            <a:off x="6845300" y="2478991"/>
            <a:ext cx="4717009" cy="14003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272936"/>
              </a:buClr>
              <a:buSzTx/>
              <a:buFontTx/>
              <a:buNone/>
              <a:tabLst/>
              <a:defRPr/>
            </a:pPr>
            <a:r>
              <a:rPr kumimoji="0" lang="en-US" sz="1400" b="1" i="0" u="none" strike="noStrike" kern="1200" cap="none" spc="0" normalizeH="0" baseline="0" noProof="0">
                <a:ln>
                  <a:noFill/>
                </a:ln>
                <a:solidFill>
                  <a:prstClr val="black"/>
                </a:solidFill>
                <a:effectLst/>
                <a:uLnTx/>
                <a:uFillTx/>
                <a:latin typeface="Ubuntu"/>
                <a:ea typeface="+mn-ea"/>
                <a:cs typeface="+mn-cs"/>
              </a:rPr>
              <a:t>Technology-intensive characterized by the emerging themes of: </a:t>
            </a:r>
          </a:p>
          <a:p>
            <a:pPr marL="244475" marR="0" lvl="0" indent="-244475" algn="l" defTabSz="914400" rtl="0" eaLnBrk="1" fontAlgn="auto" latinLnBrk="0" hangingPunct="1">
              <a:lnSpc>
                <a:spcPct val="100000"/>
              </a:lnSpc>
              <a:spcBef>
                <a:spcPts val="0"/>
              </a:spcBef>
              <a:spcAft>
                <a:spcPts val="600"/>
              </a:spcAft>
              <a:buClr>
                <a:srgbClr val="272936"/>
              </a:buClr>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Ubuntu"/>
                <a:ea typeface="+mn-ea"/>
                <a:cs typeface="+mn-cs"/>
              </a:rPr>
              <a:t>Interconnectivity </a:t>
            </a:r>
          </a:p>
          <a:p>
            <a:pPr marL="244475" marR="0" lvl="0" indent="-244475" algn="l" defTabSz="914400" rtl="0" eaLnBrk="1" fontAlgn="auto" latinLnBrk="0" hangingPunct="1">
              <a:lnSpc>
                <a:spcPct val="100000"/>
              </a:lnSpc>
              <a:spcBef>
                <a:spcPts val="0"/>
              </a:spcBef>
              <a:spcAft>
                <a:spcPts val="600"/>
              </a:spcAft>
              <a:buClr>
                <a:srgbClr val="272936"/>
              </a:buClr>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Ubuntu"/>
                <a:ea typeface="+mn-ea"/>
                <a:cs typeface="+mn-cs"/>
              </a:rPr>
              <a:t>Digitalization </a:t>
            </a:r>
          </a:p>
          <a:p>
            <a:pPr marL="244475" marR="0" lvl="0" indent="-244475" algn="l" defTabSz="914400" rtl="0" eaLnBrk="1" fontAlgn="auto" latinLnBrk="0" hangingPunct="1">
              <a:lnSpc>
                <a:spcPct val="100000"/>
              </a:lnSpc>
              <a:spcBef>
                <a:spcPts val="0"/>
              </a:spcBef>
              <a:spcAft>
                <a:spcPts val="600"/>
              </a:spcAft>
              <a:buClr>
                <a:srgbClr val="272936"/>
              </a:buClr>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Ubuntu"/>
                <a:ea typeface="+mn-ea"/>
                <a:cs typeface="+mn-cs"/>
              </a:rPr>
              <a:t>Automation</a:t>
            </a:r>
          </a:p>
        </p:txBody>
      </p:sp>
      <p:sp>
        <p:nvSpPr>
          <p:cNvPr id="72" name="Text Placeholder 6">
            <a:extLst>
              <a:ext uri="{FF2B5EF4-FFF2-40B4-BE49-F238E27FC236}">
                <a16:creationId xmlns:a16="http://schemas.microsoft.com/office/drawing/2014/main" id="{093894AC-4514-4EF5-959E-C2B43D3CD051}"/>
              </a:ext>
            </a:extLst>
          </p:cNvPr>
          <p:cNvSpPr txBox="1">
            <a:spLocks/>
          </p:cNvSpPr>
          <p:nvPr/>
        </p:nvSpPr>
        <p:spPr>
          <a:xfrm>
            <a:off x="6845299" y="4293096"/>
            <a:ext cx="4697413" cy="632603"/>
          </a:xfrm>
          <a:prstGeom prst="rect">
            <a:avLst/>
          </a:prstGeom>
          <a:solidFill>
            <a:schemeClr val="accent4"/>
          </a:solidFill>
        </p:spPr>
        <p:txBody>
          <a:bodyPr lIns="91440" tIns="0" rIns="0" bIns="0" anchor="ct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Ubuntu" panose="020B0504030602030204" pitchFamily="34" charset="0"/>
                <a:ea typeface="+mn-ea"/>
                <a:cs typeface="+mn-cs"/>
              </a:rPr>
              <a:t>SERVICES AWARDED FOR</a:t>
            </a:r>
          </a:p>
        </p:txBody>
      </p:sp>
      <p:sp>
        <p:nvSpPr>
          <p:cNvPr id="73" name="TextBox 72">
            <a:extLst>
              <a:ext uri="{FF2B5EF4-FFF2-40B4-BE49-F238E27FC236}">
                <a16:creationId xmlns:a16="http://schemas.microsoft.com/office/drawing/2014/main" id="{6001D80A-54C5-4E4B-AFD1-108886F27797}"/>
              </a:ext>
            </a:extLst>
          </p:cNvPr>
          <p:cNvSpPr txBox="1"/>
          <p:nvPr/>
        </p:nvSpPr>
        <p:spPr>
          <a:xfrm>
            <a:off x="6845300" y="4933652"/>
            <a:ext cx="4717009" cy="1184940"/>
          </a:xfrm>
          <a:prstGeom prst="rect">
            <a:avLst/>
          </a:prstGeom>
          <a:noFill/>
        </p:spPr>
        <p:txBody>
          <a:bodyPr wrap="square">
            <a:spAutoFit/>
          </a:bodyPr>
          <a:lstStyle/>
          <a:p>
            <a:pPr marL="244475" marR="0" lvl="0" indent="-244475" algn="l" defTabSz="914400" rtl="0" eaLnBrk="1" fontAlgn="auto" latinLnBrk="0" hangingPunct="1">
              <a:lnSpc>
                <a:spcPct val="100000"/>
              </a:lnSpc>
              <a:spcBef>
                <a:spcPts val="0"/>
              </a:spcBef>
              <a:spcAft>
                <a:spcPts val="600"/>
              </a:spcAft>
              <a:buClr>
                <a:srgbClr val="272936"/>
              </a:buClr>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Ubuntu"/>
                <a:ea typeface="+mn-ea"/>
                <a:cs typeface="+mn-cs"/>
              </a:rPr>
              <a:t>Consulting and Design</a:t>
            </a:r>
          </a:p>
          <a:p>
            <a:pPr marL="244475" marR="0" lvl="0" indent="-244475" algn="l" defTabSz="914400" rtl="0" eaLnBrk="1" fontAlgn="auto" latinLnBrk="0" hangingPunct="1">
              <a:lnSpc>
                <a:spcPct val="100000"/>
              </a:lnSpc>
              <a:spcBef>
                <a:spcPts val="0"/>
              </a:spcBef>
              <a:spcAft>
                <a:spcPts val="600"/>
              </a:spcAft>
              <a:buClr>
                <a:srgbClr val="272936"/>
              </a:buClr>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Ubuntu"/>
                <a:ea typeface="+mn-ea"/>
                <a:cs typeface="+mn-cs"/>
              </a:rPr>
              <a:t>Development and Verification and Validation</a:t>
            </a:r>
          </a:p>
          <a:p>
            <a:pPr marL="244475" marR="0" lvl="0" indent="-244475" algn="l" defTabSz="914400" rtl="0" eaLnBrk="1" fontAlgn="auto" latinLnBrk="0" hangingPunct="1">
              <a:lnSpc>
                <a:spcPct val="100000"/>
              </a:lnSpc>
              <a:spcBef>
                <a:spcPts val="0"/>
              </a:spcBef>
              <a:spcAft>
                <a:spcPts val="600"/>
              </a:spcAft>
              <a:buClr>
                <a:srgbClr val="272936"/>
              </a:buClr>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Ubuntu"/>
                <a:ea typeface="+mn-ea"/>
                <a:cs typeface="+mn-cs"/>
              </a:rPr>
              <a:t>Deployment and System Integration</a:t>
            </a:r>
          </a:p>
          <a:p>
            <a:pPr marL="244475" marR="0" lvl="0" indent="-244475" algn="l" defTabSz="914400" rtl="0" eaLnBrk="1" fontAlgn="auto" latinLnBrk="0" hangingPunct="1">
              <a:lnSpc>
                <a:spcPct val="100000"/>
              </a:lnSpc>
              <a:spcBef>
                <a:spcPts val="0"/>
              </a:spcBef>
              <a:spcAft>
                <a:spcPts val="600"/>
              </a:spcAft>
              <a:buClr>
                <a:srgbClr val="272936"/>
              </a:buClr>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Ubuntu"/>
                <a:ea typeface="+mn-ea"/>
                <a:cs typeface="+mn-cs"/>
              </a:rPr>
              <a:t>Managed Services and Support</a:t>
            </a:r>
          </a:p>
        </p:txBody>
      </p:sp>
      <p:sp>
        <p:nvSpPr>
          <p:cNvPr id="74" name="Oval 73">
            <a:extLst>
              <a:ext uri="{FF2B5EF4-FFF2-40B4-BE49-F238E27FC236}">
                <a16:creationId xmlns:a16="http://schemas.microsoft.com/office/drawing/2014/main" id="{4209627B-1BCE-43CC-874D-EB68915183AF}"/>
              </a:ext>
            </a:extLst>
          </p:cNvPr>
          <p:cNvSpPr/>
          <p:nvPr/>
        </p:nvSpPr>
        <p:spPr>
          <a:xfrm>
            <a:off x="10907960" y="4317710"/>
            <a:ext cx="583374" cy="5833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err="1">
              <a:ln>
                <a:noFill/>
              </a:ln>
              <a:solidFill>
                <a:srgbClr val="FFFFFF"/>
              </a:solidFill>
              <a:effectLst/>
              <a:uLnTx/>
              <a:uFillTx/>
              <a:latin typeface="Ubuntu"/>
              <a:ea typeface="+mn-ea"/>
              <a:cs typeface="+mn-cs"/>
            </a:endParaRPr>
          </a:p>
        </p:txBody>
      </p:sp>
      <p:grpSp>
        <p:nvGrpSpPr>
          <p:cNvPr id="75" name="Groupe 310">
            <a:extLst>
              <a:ext uri="{FF2B5EF4-FFF2-40B4-BE49-F238E27FC236}">
                <a16:creationId xmlns:a16="http://schemas.microsoft.com/office/drawing/2014/main" id="{50DA8F31-27E8-4BE2-95D6-9E0AE98C0109}"/>
              </a:ext>
            </a:extLst>
          </p:cNvPr>
          <p:cNvGrpSpPr/>
          <p:nvPr/>
        </p:nvGrpSpPr>
        <p:grpSpPr>
          <a:xfrm>
            <a:off x="11058062" y="4408713"/>
            <a:ext cx="293236" cy="397964"/>
            <a:chOff x="7900988" y="4246563"/>
            <a:chExt cx="355600" cy="482600"/>
          </a:xfrm>
          <a:solidFill>
            <a:schemeClr val="accent4"/>
          </a:solidFill>
        </p:grpSpPr>
        <p:sp>
          <p:nvSpPr>
            <p:cNvPr id="76" name="Freeform 290">
              <a:extLst>
                <a:ext uri="{FF2B5EF4-FFF2-40B4-BE49-F238E27FC236}">
                  <a16:creationId xmlns:a16="http://schemas.microsoft.com/office/drawing/2014/main" id="{35BF4973-3C8D-4AE9-904C-EA0B055211E0}"/>
                </a:ext>
              </a:extLst>
            </p:cNvPr>
            <p:cNvSpPr>
              <a:spLocks noEditPoints="1"/>
            </p:cNvSpPr>
            <p:nvPr/>
          </p:nvSpPr>
          <p:spPr bwMode="auto">
            <a:xfrm>
              <a:off x="7900988" y="4246563"/>
              <a:ext cx="355600" cy="346075"/>
            </a:xfrm>
            <a:custGeom>
              <a:avLst/>
              <a:gdLst>
                <a:gd name="T0" fmla="*/ 102 w 105"/>
                <a:gd name="T1" fmla="*/ 43 h 102"/>
                <a:gd name="T2" fmla="*/ 97 w 105"/>
                <a:gd name="T3" fmla="*/ 28 h 102"/>
                <a:gd name="T4" fmla="*/ 87 w 105"/>
                <a:gd name="T5" fmla="*/ 16 h 102"/>
                <a:gd name="T6" fmla="*/ 75 w 105"/>
                <a:gd name="T7" fmla="*/ 7 h 102"/>
                <a:gd name="T8" fmla="*/ 59 w 105"/>
                <a:gd name="T9" fmla="*/ 2 h 102"/>
                <a:gd name="T10" fmla="*/ 45 w 105"/>
                <a:gd name="T11" fmla="*/ 2 h 102"/>
                <a:gd name="T12" fmla="*/ 29 w 105"/>
                <a:gd name="T13" fmla="*/ 7 h 102"/>
                <a:gd name="T14" fmla="*/ 17 w 105"/>
                <a:gd name="T15" fmla="*/ 16 h 102"/>
                <a:gd name="T16" fmla="*/ 8 w 105"/>
                <a:gd name="T17" fmla="*/ 28 h 102"/>
                <a:gd name="T18" fmla="*/ 3 w 105"/>
                <a:gd name="T19" fmla="*/ 44 h 102"/>
                <a:gd name="T20" fmla="*/ 2 w 105"/>
                <a:gd name="T21" fmla="*/ 45 h 102"/>
                <a:gd name="T22" fmla="*/ 2 w 105"/>
                <a:gd name="T23" fmla="*/ 57 h 102"/>
                <a:gd name="T24" fmla="*/ 4 w 105"/>
                <a:gd name="T25" fmla="*/ 60 h 102"/>
                <a:gd name="T26" fmla="*/ 8 w 105"/>
                <a:gd name="T27" fmla="*/ 73 h 102"/>
                <a:gd name="T28" fmla="*/ 18 w 105"/>
                <a:gd name="T29" fmla="*/ 86 h 102"/>
                <a:gd name="T30" fmla="*/ 30 w 105"/>
                <a:gd name="T31" fmla="*/ 95 h 102"/>
                <a:gd name="T32" fmla="*/ 45 w 105"/>
                <a:gd name="T33" fmla="*/ 100 h 102"/>
                <a:gd name="T34" fmla="*/ 60 w 105"/>
                <a:gd name="T35" fmla="*/ 100 h 102"/>
                <a:gd name="T36" fmla="*/ 75 w 105"/>
                <a:gd name="T37" fmla="*/ 95 h 102"/>
                <a:gd name="T38" fmla="*/ 88 w 105"/>
                <a:gd name="T39" fmla="*/ 86 h 102"/>
                <a:gd name="T40" fmla="*/ 97 w 105"/>
                <a:gd name="T41" fmla="*/ 75 h 102"/>
                <a:gd name="T42" fmla="*/ 97 w 105"/>
                <a:gd name="T43" fmla="*/ 71 h 102"/>
                <a:gd name="T44" fmla="*/ 100 w 105"/>
                <a:gd name="T45" fmla="*/ 61 h 102"/>
                <a:gd name="T46" fmla="*/ 103 w 105"/>
                <a:gd name="T47" fmla="*/ 56 h 102"/>
                <a:gd name="T48" fmla="*/ 105 w 105"/>
                <a:gd name="T49" fmla="*/ 51 h 102"/>
                <a:gd name="T50" fmla="*/ 102 w 105"/>
                <a:gd name="T51" fmla="*/ 43 h 102"/>
                <a:gd name="T52" fmla="*/ 75 w 105"/>
                <a:gd name="T53" fmla="*/ 80 h 102"/>
                <a:gd name="T54" fmla="*/ 21 w 105"/>
                <a:gd name="T55" fmla="*/ 74 h 102"/>
                <a:gd name="T56" fmla="*/ 29 w 105"/>
                <a:gd name="T57" fmla="*/ 21 h 102"/>
                <a:gd name="T58" fmla="*/ 85 w 105"/>
                <a:gd name="T59" fmla="*/ 29 h 102"/>
                <a:gd name="T60" fmla="*/ 75 w 105"/>
                <a:gd name="T6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102">
                  <a:moveTo>
                    <a:pt x="102" y="43"/>
                  </a:moveTo>
                  <a:cubicBezTo>
                    <a:pt x="98" y="39"/>
                    <a:pt x="96" y="34"/>
                    <a:pt x="97" y="28"/>
                  </a:cubicBezTo>
                  <a:cubicBezTo>
                    <a:pt x="97" y="22"/>
                    <a:pt x="93" y="17"/>
                    <a:pt x="87" y="16"/>
                  </a:cubicBezTo>
                  <a:cubicBezTo>
                    <a:pt x="82" y="14"/>
                    <a:pt x="78" y="11"/>
                    <a:pt x="75" y="7"/>
                  </a:cubicBezTo>
                  <a:cubicBezTo>
                    <a:pt x="71" y="1"/>
                    <a:pt x="66" y="0"/>
                    <a:pt x="59" y="2"/>
                  </a:cubicBezTo>
                  <a:cubicBezTo>
                    <a:pt x="54" y="4"/>
                    <a:pt x="50" y="3"/>
                    <a:pt x="45" y="2"/>
                  </a:cubicBezTo>
                  <a:cubicBezTo>
                    <a:pt x="38" y="0"/>
                    <a:pt x="33" y="1"/>
                    <a:pt x="29" y="7"/>
                  </a:cubicBezTo>
                  <a:cubicBezTo>
                    <a:pt x="26" y="11"/>
                    <a:pt x="22" y="14"/>
                    <a:pt x="17" y="16"/>
                  </a:cubicBezTo>
                  <a:cubicBezTo>
                    <a:pt x="11" y="18"/>
                    <a:pt x="8" y="22"/>
                    <a:pt x="8" y="28"/>
                  </a:cubicBezTo>
                  <a:cubicBezTo>
                    <a:pt x="8" y="34"/>
                    <a:pt x="6" y="39"/>
                    <a:pt x="3" y="44"/>
                  </a:cubicBezTo>
                  <a:cubicBezTo>
                    <a:pt x="3" y="44"/>
                    <a:pt x="2" y="44"/>
                    <a:pt x="2" y="45"/>
                  </a:cubicBezTo>
                  <a:cubicBezTo>
                    <a:pt x="0" y="49"/>
                    <a:pt x="0" y="53"/>
                    <a:pt x="2" y="57"/>
                  </a:cubicBezTo>
                  <a:cubicBezTo>
                    <a:pt x="3" y="58"/>
                    <a:pt x="3" y="59"/>
                    <a:pt x="4" y="60"/>
                  </a:cubicBezTo>
                  <a:cubicBezTo>
                    <a:pt x="7" y="64"/>
                    <a:pt x="8" y="68"/>
                    <a:pt x="8" y="73"/>
                  </a:cubicBezTo>
                  <a:cubicBezTo>
                    <a:pt x="8" y="81"/>
                    <a:pt x="10" y="84"/>
                    <a:pt x="18" y="86"/>
                  </a:cubicBezTo>
                  <a:cubicBezTo>
                    <a:pt x="23" y="88"/>
                    <a:pt x="27" y="91"/>
                    <a:pt x="30" y="95"/>
                  </a:cubicBezTo>
                  <a:cubicBezTo>
                    <a:pt x="34" y="101"/>
                    <a:pt x="39" y="102"/>
                    <a:pt x="45" y="100"/>
                  </a:cubicBezTo>
                  <a:cubicBezTo>
                    <a:pt x="50" y="98"/>
                    <a:pt x="55" y="98"/>
                    <a:pt x="60" y="100"/>
                  </a:cubicBezTo>
                  <a:cubicBezTo>
                    <a:pt x="66" y="102"/>
                    <a:pt x="71" y="101"/>
                    <a:pt x="75" y="95"/>
                  </a:cubicBezTo>
                  <a:cubicBezTo>
                    <a:pt x="78" y="90"/>
                    <a:pt x="83" y="87"/>
                    <a:pt x="88" y="86"/>
                  </a:cubicBezTo>
                  <a:cubicBezTo>
                    <a:pt x="93" y="84"/>
                    <a:pt x="96" y="80"/>
                    <a:pt x="97" y="75"/>
                  </a:cubicBezTo>
                  <a:cubicBezTo>
                    <a:pt x="97" y="73"/>
                    <a:pt x="97" y="72"/>
                    <a:pt x="97" y="71"/>
                  </a:cubicBezTo>
                  <a:cubicBezTo>
                    <a:pt x="97" y="67"/>
                    <a:pt x="98" y="64"/>
                    <a:pt x="100" y="61"/>
                  </a:cubicBezTo>
                  <a:cubicBezTo>
                    <a:pt x="101" y="59"/>
                    <a:pt x="102" y="58"/>
                    <a:pt x="103" y="56"/>
                  </a:cubicBezTo>
                  <a:cubicBezTo>
                    <a:pt x="104" y="54"/>
                    <a:pt x="104" y="52"/>
                    <a:pt x="105" y="51"/>
                  </a:cubicBezTo>
                  <a:cubicBezTo>
                    <a:pt x="104" y="48"/>
                    <a:pt x="103" y="46"/>
                    <a:pt x="102" y="43"/>
                  </a:cubicBezTo>
                  <a:close/>
                  <a:moveTo>
                    <a:pt x="75" y="80"/>
                  </a:moveTo>
                  <a:cubicBezTo>
                    <a:pt x="57" y="93"/>
                    <a:pt x="34" y="91"/>
                    <a:pt x="21" y="74"/>
                  </a:cubicBezTo>
                  <a:cubicBezTo>
                    <a:pt x="8" y="58"/>
                    <a:pt x="11" y="34"/>
                    <a:pt x="29" y="21"/>
                  </a:cubicBezTo>
                  <a:cubicBezTo>
                    <a:pt x="47" y="9"/>
                    <a:pt x="72" y="12"/>
                    <a:pt x="85" y="29"/>
                  </a:cubicBezTo>
                  <a:cubicBezTo>
                    <a:pt x="98" y="46"/>
                    <a:pt x="92" y="68"/>
                    <a:pt x="75"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77" name="Freeform 291">
              <a:extLst>
                <a:ext uri="{FF2B5EF4-FFF2-40B4-BE49-F238E27FC236}">
                  <a16:creationId xmlns:a16="http://schemas.microsoft.com/office/drawing/2014/main" id="{AF52540F-0260-4FB1-AA28-AAB3913BBBE9}"/>
                </a:ext>
              </a:extLst>
            </p:cNvPr>
            <p:cNvSpPr>
              <a:spLocks/>
            </p:cNvSpPr>
            <p:nvPr/>
          </p:nvSpPr>
          <p:spPr bwMode="auto">
            <a:xfrm>
              <a:off x="8094663" y="4589463"/>
              <a:ext cx="128588" cy="139700"/>
            </a:xfrm>
            <a:custGeom>
              <a:avLst/>
              <a:gdLst>
                <a:gd name="T0" fmla="*/ 13 w 38"/>
                <a:gd name="T1" fmla="*/ 40 h 41"/>
                <a:gd name="T2" fmla="*/ 15 w 38"/>
                <a:gd name="T3" fmla="*/ 40 h 41"/>
                <a:gd name="T4" fmla="*/ 15 w 38"/>
                <a:gd name="T5" fmla="*/ 40 h 41"/>
                <a:gd name="T6" fmla="*/ 22 w 38"/>
                <a:gd name="T7" fmla="*/ 30 h 41"/>
                <a:gd name="T8" fmla="*/ 25 w 38"/>
                <a:gd name="T9" fmla="*/ 29 h 41"/>
                <a:gd name="T10" fmla="*/ 38 w 38"/>
                <a:gd name="T11" fmla="*/ 28 h 41"/>
                <a:gd name="T12" fmla="*/ 38 w 38"/>
                <a:gd name="T13" fmla="*/ 28 h 41"/>
                <a:gd name="T14" fmla="*/ 25 w 38"/>
                <a:gd name="T15" fmla="*/ 2 h 41"/>
                <a:gd name="T16" fmla="*/ 25 w 38"/>
                <a:gd name="T17" fmla="*/ 2 h 41"/>
                <a:gd name="T18" fmla="*/ 20 w 38"/>
                <a:gd name="T19" fmla="*/ 0 h 41"/>
                <a:gd name="T20" fmla="*/ 16 w 38"/>
                <a:gd name="T21" fmla="*/ 1 h 41"/>
                <a:gd name="T22" fmla="*/ 13 w 38"/>
                <a:gd name="T23" fmla="*/ 3 h 41"/>
                <a:gd name="T24" fmla="*/ 12 w 38"/>
                <a:gd name="T25" fmla="*/ 3 h 41"/>
                <a:gd name="T26" fmla="*/ 11 w 38"/>
                <a:gd name="T27" fmla="*/ 4 h 41"/>
                <a:gd name="T28" fmla="*/ 10 w 38"/>
                <a:gd name="T29" fmla="*/ 4 h 41"/>
                <a:gd name="T30" fmla="*/ 6 w 38"/>
                <a:gd name="T31" fmla="*/ 7 h 41"/>
                <a:gd name="T32" fmla="*/ 0 w 38"/>
                <a:gd name="T33" fmla="*/ 10 h 41"/>
                <a:gd name="T34" fmla="*/ 12 w 38"/>
                <a:gd name="T35" fmla="*/ 38 h 41"/>
                <a:gd name="T36" fmla="*/ 13 w 38"/>
                <a:gd name="T37"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41">
                  <a:moveTo>
                    <a:pt x="13" y="40"/>
                  </a:moveTo>
                  <a:cubicBezTo>
                    <a:pt x="13" y="41"/>
                    <a:pt x="14" y="41"/>
                    <a:pt x="15" y="40"/>
                  </a:cubicBezTo>
                  <a:cubicBezTo>
                    <a:pt x="15" y="40"/>
                    <a:pt x="15" y="40"/>
                    <a:pt x="15" y="40"/>
                  </a:cubicBezTo>
                  <a:cubicBezTo>
                    <a:pt x="17" y="37"/>
                    <a:pt x="20" y="33"/>
                    <a:pt x="22" y="30"/>
                  </a:cubicBezTo>
                  <a:cubicBezTo>
                    <a:pt x="23" y="29"/>
                    <a:pt x="24" y="29"/>
                    <a:pt x="25" y="29"/>
                  </a:cubicBezTo>
                  <a:cubicBezTo>
                    <a:pt x="29" y="29"/>
                    <a:pt x="33" y="28"/>
                    <a:pt x="38" y="28"/>
                  </a:cubicBezTo>
                  <a:cubicBezTo>
                    <a:pt x="38" y="28"/>
                    <a:pt x="38" y="28"/>
                    <a:pt x="38" y="28"/>
                  </a:cubicBezTo>
                  <a:cubicBezTo>
                    <a:pt x="33" y="20"/>
                    <a:pt x="29" y="11"/>
                    <a:pt x="25" y="2"/>
                  </a:cubicBezTo>
                  <a:cubicBezTo>
                    <a:pt x="25" y="2"/>
                    <a:pt x="25" y="2"/>
                    <a:pt x="25" y="2"/>
                  </a:cubicBezTo>
                  <a:cubicBezTo>
                    <a:pt x="24" y="1"/>
                    <a:pt x="22" y="0"/>
                    <a:pt x="20" y="0"/>
                  </a:cubicBezTo>
                  <a:cubicBezTo>
                    <a:pt x="19" y="1"/>
                    <a:pt x="17" y="1"/>
                    <a:pt x="16" y="1"/>
                  </a:cubicBezTo>
                  <a:cubicBezTo>
                    <a:pt x="15" y="2"/>
                    <a:pt x="14" y="2"/>
                    <a:pt x="13" y="3"/>
                  </a:cubicBezTo>
                  <a:cubicBezTo>
                    <a:pt x="13" y="3"/>
                    <a:pt x="12" y="3"/>
                    <a:pt x="12" y="3"/>
                  </a:cubicBezTo>
                  <a:cubicBezTo>
                    <a:pt x="11" y="3"/>
                    <a:pt x="11" y="4"/>
                    <a:pt x="11" y="4"/>
                  </a:cubicBezTo>
                  <a:cubicBezTo>
                    <a:pt x="11" y="4"/>
                    <a:pt x="10" y="4"/>
                    <a:pt x="10" y="4"/>
                  </a:cubicBezTo>
                  <a:cubicBezTo>
                    <a:pt x="8" y="5"/>
                    <a:pt x="7" y="6"/>
                    <a:pt x="6" y="7"/>
                  </a:cubicBezTo>
                  <a:cubicBezTo>
                    <a:pt x="4" y="8"/>
                    <a:pt x="2" y="9"/>
                    <a:pt x="0" y="10"/>
                  </a:cubicBezTo>
                  <a:cubicBezTo>
                    <a:pt x="0" y="11"/>
                    <a:pt x="8" y="29"/>
                    <a:pt x="12" y="38"/>
                  </a:cubicBezTo>
                  <a:cubicBezTo>
                    <a:pt x="12" y="39"/>
                    <a:pt x="12" y="39"/>
                    <a:pt x="1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78" name="Freeform 292">
              <a:extLst>
                <a:ext uri="{FF2B5EF4-FFF2-40B4-BE49-F238E27FC236}">
                  <a16:creationId xmlns:a16="http://schemas.microsoft.com/office/drawing/2014/main" id="{DD2FEE20-32B0-4FB5-903C-F55C1A2B4623}"/>
                </a:ext>
              </a:extLst>
            </p:cNvPr>
            <p:cNvSpPr>
              <a:spLocks/>
            </p:cNvSpPr>
            <p:nvPr/>
          </p:nvSpPr>
          <p:spPr bwMode="auto">
            <a:xfrm>
              <a:off x="7948613" y="4589463"/>
              <a:ext cx="125413" cy="139700"/>
            </a:xfrm>
            <a:custGeom>
              <a:avLst/>
              <a:gdLst>
                <a:gd name="T0" fmla="*/ 24 w 37"/>
                <a:gd name="T1" fmla="*/ 41 h 41"/>
                <a:gd name="T2" fmla="*/ 23 w 37"/>
                <a:gd name="T3" fmla="*/ 41 h 41"/>
                <a:gd name="T4" fmla="*/ 23 w 37"/>
                <a:gd name="T5" fmla="*/ 41 h 41"/>
                <a:gd name="T6" fmla="*/ 15 w 37"/>
                <a:gd name="T7" fmla="*/ 30 h 41"/>
                <a:gd name="T8" fmla="*/ 12 w 37"/>
                <a:gd name="T9" fmla="*/ 29 h 41"/>
                <a:gd name="T10" fmla="*/ 0 w 37"/>
                <a:gd name="T11" fmla="*/ 29 h 41"/>
                <a:gd name="T12" fmla="*/ 0 w 37"/>
                <a:gd name="T13" fmla="*/ 29 h 41"/>
                <a:gd name="T14" fmla="*/ 12 w 37"/>
                <a:gd name="T15" fmla="*/ 3 h 41"/>
                <a:gd name="T16" fmla="*/ 12 w 37"/>
                <a:gd name="T17" fmla="*/ 3 h 41"/>
                <a:gd name="T18" fmla="*/ 17 w 37"/>
                <a:gd name="T19" fmla="*/ 1 h 41"/>
                <a:gd name="T20" fmla="*/ 21 w 37"/>
                <a:gd name="T21" fmla="*/ 2 h 41"/>
                <a:gd name="T22" fmla="*/ 24 w 37"/>
                <a:gd name="T23" fmla="*/ 3 h 41"/>
                <a:gd name="T24" fmla="*/ 25 w 37"/>
                <a:gd name="T25" fmla="*/ 4 h 41"/>
                <a:gd name="T26" fmla="*/ 26 w 37"/>
                <a:gd name="T27" fmla="*/ 4 h 41"/>
                <a:gd name="T28" fmla="*/ 27 w 37"/>
                <a:gd name="T29" fmla="*/ 5 h 41"/>
                <a:gd name="T30" fmla="*/ 31 w 37"/>
                <a:gd name="T31" fmla="*/ 7 h 41"/>
                <a:gd name="T32" fmla="*/ 37 w 37"/>
                <a:gd name="T33" fmla="*/ 11 h 41"/>
                <a:gd name="T34" fmla="*/ 25 w 37"/>
                <a:gd name="T35" fmla="*/ 38 h 41"/>
                <a:gd name="T36" fmla="*/ 24 w 37"/>
                <a:gd name="T3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41">
                  <a:moveTo>
                    <a:pt x="24" y="41"/>
                  </a:moveTo>
                  <a:cubicBezTo>
                    <a:pt x="24" y="41"/>
                    <a:pt x="23" y="41"/>
                    <a:pt x="23" y="41"/>
                  </a:cubicBezTo>
                  <a:cubicBezTo>
                    <a:pt x="23" y="41"/>
                    <a:pt x="23" y="41"/>
                    <a:pt x="23" y="41"/>
                  </a:cubicBezTo>
                  <a:cubicBezTo>
                    <a:pt x="20" y="37"/>
                    <a:pt x="17" y="34"/>
                    <a:pt x="15" y="30"/>
                  </a:cubicBezTo>
                  <a:cubicBezTo>
                    <a:pt x="14" y="29"/>
                    <a:pt x="14" y="29"/>
                    <a:pt x="12" y="29"/>
                  </a:cubicBezTo>
                  <a:cubicBezTo>
                    <a:pt x="8" y="29"/>
                    <a:pt x="4" y="29"/>
                    <a:pt x="0" y="29"/>
                  </a:cubicBezTo>
                  <a:cubicBezTo>
                    <a:pt x="0" y="29"/>
                    <a:pt x="0" y="29"/>
                    <a:pt x="0" y="29"/>
                  </a:cubicBezTo>
                  <a:cubicBezTo>
                    <a:pt x="4" y="20"/>
                    <a:pt x="8" y="12"/>
                    <a:pt x="12" y="3"/>
                  </a:cubicBezTo>
                  <a:cubicBezTo>
                    <a:pt x="12" y="3"/>
                    <a:pt x="12" y="3"/>
                    <a:pt x="12" y="3"/>
                  </a:cubicBezTo>
                  <a:cubicBezTo>
                    <a:pt x="13" y="1"/>
                    <a:pt x="15" y="0"/>
                    <a:pt x="17" y="1"/>
                  </a:cubicBezTo>
                  <a:cubicBezTo>
                    <a:pt x="19" y="1"/>
                    <a:pt x="20" y="1"/>
                    <a:pt x="21" y="2"/>
                  </a:cubicBezTo>
                  <a:cubicBezTo>
                    <a:pt x="22" y="2"/>
                    <a:pt x="23" y="3"/>
                    <a:pt x="24" y="3"/>
                  </a:cubicBezTo>
                  <a:cubicBezTo>
                    <a:pt x="24" y="3"/>
                    <a:pt x="25" y="3"/>
                    <a:pt x="25" y="4"/>
                  </a:cubicBezTo>
                  <a:cubicBezTo>
                    <a:pt x="26" y="4"/>
                    <a:pt x="26" y="4"/>
                    <a:pt x="26" y="4"/>
                  </a:cubicBezTo>
                  <a:cubicBezTo>
                    <a:pt x="27" y="4"/>
                    <a:pt x="27" y="5"/>
                    <a:pt x="27" y="5"/>
                  </a:cubicBezTo>
                  <a:cubicBezTo>
                    <a:pt x="29" y="6"/>
                    <a:pt x="30" y="6"/>
                    <a:pt x="31" y="7"/>
                  </a:cubicBezTo>
                  <a:cubicBezTo>
                    <a:pt x="33" y="9"/>
                    <a:pt x="35" y="10"/>
                    <a:pt x="37" y="11"/>
                  </a:cubicBezTo>
                  <a:cubicBezTo>
                    <a:pt x="37" y="12"/>
                    <a:pt x="29" y="30"/>
                    <a:pt x="25" y="38"/>
                  </a:cubicBezTo>
                  <a:cubicBezTo>
                    <a:pt x="25" y="39"/>
                    <a:pt x="25" y="40"/>
                    <a:pt x="2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79" name="Freeform 293">
              <a:extLst>
                <a:ext uri="{FF2B5EF4-FFF2-40B4-BE49-F238E27FC236}">
                  <a16:creationId xmlns:a16="http://schemas.microsoft.com/office/drawing/2014/main" id="{CD0BA944-9706-4E4B-BDD7-79F78746A47E}"/>
                </a:ext>
              </a:extLst>
            </p:cNvPr>
            <p:cNvSpPr>
              <a:spLocks/>
            </p:cNvSpPr>
            <p:nvPr/>
          </p:nvSpPr>
          <p:spPr bwMode="auto">
            <a:xfrm>
              <a:off x="7958138" y="4303713"/>
              <a:ext cx="244475" cy="228600"/>
            </a:xfrm>
            <a:custGeom>
              <a:avLst/>
              <a:gdLst>
                <a:gd name="T0" fmla="*/ 10 w 72"/>
                <a:gd name="T1" fmla="*/ 53 h 67"/>
                <a:gd name="T2" fmla="*/ 17 w 72"/>
                <a:gd name="T3" fmla="*/ 10 h 67"/>
                <a:gd name="T4" fmla="*/ 61 w 72"/>
                <a:gd name="T5" fmla="*/ 16 h 67"/>
                <a:gd name="T6" fmla="*/ 53 w 72"/>
                <a:gd name="T7" fmla="*/ 57 h 67"/>
                <a:gd name="T8" fmla="*/ 10 w 72"/>
                <a:gd name="T9" fmla="*/ 53 h 67"/>
              </a:gdLst>
              <a:ahLst/>
              <a:cxnLst>
                <a:cxn ang="0">
                  <a:pos x="T0" y="T1"/>
                </a:cxn>
                <a:cxn ang="0">
                  <a:pos x="T2" y="T3"/>
                </a:cxn>
                <a:cxn ang="0">
                  <a:pos x="T4" y="T5"/>
                </a:cxn>
                <a:cxn ang="0">
                  <a:pos x="T6" y="T7"/>
                </a:cxn>
                <a:cxn ang="0">
                  <a:pos x="T8" y="T9"/>
                </a:cxn>
              </a:cxnLst>
              <a:rect l="0" t="0" r="r" b="b"/>
              <a:pathLst>
                <a:path w="72" h="67">
                  <a:moveTo>
                    <a:pt x="10" y="53"/>
                  </a:moveTo>
                  <a:cubicBezTo>
                    <a:pt x="0" y="39"/>
                    <a:pt x="3" y="20"/>
                    <a:pt x="17" y="10"/>
                  </a:cubicBezTo>
                  <a:cubicBezTo>
                    <a:pt x="31" y="0"/>
                    <a:pt x="51" y="3"/>
                    <a:pt x="61" y="16"/>
                  </a:cubicBezTo>
                  <a:cubicBezTo>
                    <a:pt x="72" y="30"/>
                    <a:pt x="67" y="47"/>
                    <a:pt x="53" y="57"/>
                  </a:cubicBezTo>
                  <a:cubicBezTo>
                    <a:pt x="39" y="67"/>
                    <a:pt x="20" y="66"/>
                    <a:pt x="10"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80" name="Oval 79">
            <a:extLst>
              <a:ext uri="{FF2B5EF4-FFF2-40B4-BE49-F238E27FC236}">
                <a16:creationId xmlns:a16="http://schemas.microsoft.com/office/drawing/2014/main" id="{DFB59061-DAC8-48C1-A836-FA1FACFD2DAB}"/>
              </a:ext>
            </a:extLst>
          </p:cNvPr>
          <p:cNvSpPr/>
          <p:nvPr/>
        </p:nvSpPr>
        <p:spPr>
          <a:xfrm>
            <a:off x="10907960" y="1863049"/>
            <a:ext cx="583374" cy="5833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err="1">
              <a:ln>
                <a:noFill/>
              </a:ln>
              <a:solidFill>
                <a:srgbClr val="FFFFFF"/>
              </a:solidFill>
              <a:effectLst/>
              <a:uLnTx/>
              <a:uFillTx/>
              <a:latin typeface="Ubuntu"/>
              <a:ea typeface="+mn-ea"/>
              <a:cs typeface="+mn-cs"/>
            </a:endParaRPr>
          </a:p>
        </p:txBody>
      </p:sp>
      <p:grpSp>
        <p:nvGrpSpPr>
          <p:cNvPr id="81" name="Groupe 383">
            <a:extLst>
              <a:ext uri="{FF2B5EF4-FFF2-40B4-BE49-F238E27FC236}">
                <a16:creationId xmlns:a16="http://schemas.microsoft.com/office/drawing/2014/main" id="{D3C850A6-B0CF-4F1D-AFFD-A407E6AA280F}"/>
              </a:ext>
            </a:extLst>
          </p:cNvPr>
          <p:cNvGrpSpPr/>
          <p:nvPr/>
        </p:nvGrpSpPr>
        <p:grpSpPr>
          <a:xfrm>
            <a:off x="11009336" y="1968438"/>
            <a:ext cx="395264" cy="382734"/>
            <a:chOff x="2001838" y="5133975"/>
            <a:chExt cx="550862" cy="533400"/>
          </a:xfrm>
          <a:solidFill>
            <a:schemeClr val="accent5"/>
          </a:solidFill>
        </p:grpSpPr>
        <p:sp>
          <p:nvSpPr>
            <p:cNvPr id="82" name="Oval 433">
              <a:extLst>
                <a:ext uri="{FF2B5EF4-FFF2-40B4-BE49-F238E27FC236}">
                  <a16:creationId xmlns:a16="http://schemas.microsoft.com/office/drawing/2014/main" id="{CACC9965-1D91-426C-B74C-9AD8DDDCD232}"/>
                </a:ext>
              </a:extLst>
            </p:cNvPr>
            <p:cNvSpPr>
              <a:spLocks noChangeArrowheads="1"/>
            </p:cNvSpPr>
            <p:nvPr/>
          </p:nvSpPr>
          <p:spPr bwMode="auto">
            <a:xfrm>
              <a:off x="2332038" y="5310188"/>
              <a:ext cx="96837" cy="952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83" name="Freeform 434">
              <a:extLst>
                <a:ext uri="{FF2B5EF4-FFF2-40B4-BE49-F238E27FC236}">
                  <a16:creationId xmlns:a16="http://schemas.microsoft.com/office/drawing/2014/main" id="{76E9862C-119A-46EA-8541-3F583A02DEA3}"/>
                </a:ext>
              </a:extLst>
            </p:cNvPr>
            <p:cNvSpPr>
              <a:spLocks noEditPoints="1"/>
            </p:cNvSpPr>
            <p:nvPr/>
          </p:nvSpPr>
          <p:spPr bwMode="auto">
            <a:xfrm>
              <a:off x="2216150" y="5202238"/>
              <a:ext cx="330200" cy="319088"/>
            </a:xfrm>
            <a:custGeom>
              <a:avLst/>
              <a:gdLst>
                <a:gd name="T0" fmla="*/ 44 w 88"/>
                <a:gd name="T1" fmla="*/ 62 h 85"/>
                <a:gd name="T2" fmla="*/ 25 w 88"/>
                <a:gd name="T3" fmla="*/ 44 h 85"/>
                <a:gd name="T4" fmla="*/ 44 w 88"/>
                <a:gd name="T5" fmla="*/ 25 h 85"/>
                <a:gd name="T6" fmla="*/ 63 w 88"/>
                <a:gd name="T7" fmla="*/ 44 h 85"/>
                <a:gd name="T8" fmla="*/ 44 w 88"/>
                <a:gd name="T9" fmla="*/ 62 h 85"/>
                <a:gd name="T10" fmla="*/ 81 w 88"/>
                <a:gd name="T11" fmla="*/ 47 h 85"/>
                <a:gd name="T12" fmla="*/ 88 w 88"/>
                <a:gd name="T13" fmla="*/ 39 h 85"/>
                <a:gd name="T14" fmla="*/ 86 w 88"/>
                <a:gd name="T15" fmla="*/ 31 h 85"/>
                <a:gd name="T16" fmla="*/ 77 w 88"/>
                <a:gd name="T17" fmla="*/ 27 h 85"/>
                <a:gd name="T18" fmla="*/ 75 w 88"/>
                <a:gd name="T19" fmla="*/ 23 h 85"/>
                <a:gd name="T20" fmla="*/ 75 w 88"/>
                <a:gd name="T21" fmla="*/ 13 h 85"/>
                <a:gd name="T22" fmla="*/ 69 w 88"/>
                <a:gd name="T23" fmla="*/ 8 h 85"/>
                <a:gd name="T24" fmla="*/ 59 w 88"/>
                <a:gd name="T25" fmla="*/ 10 h 85"/>
                <a:gd name="T26" fmla="*/ 55 w 88"/>
                <a:gd name="T27" fmla="*/ 8 h 85"/>
                <a:gd name="T28" fmla="*/ 49 w 88"/>
                <a:gd name="T29" fmla="*/ 0 h 85"/>
                <a:gd name="T30" fmla="*/ 41 w 88"/>
                <a:gd name="T31" fmla="*/ 0 h 85"/>
                <a:gd name="T32" fmla="*/ 34 w 88"/>
                <a:gd name="T33" fmla="*/ 8 h 85"/>
                <a:gd name="T34" fmla="*/ 30 w 88"/>
                <a:gd name="T35" fmla="*/ 10 h 85"/>
                <a:gd name="T36" fmla="*/ 19 w 88"/>
                <a:gd name="T37" fmla="*/ 8 h 85"/>
                <a:gd name="T38" fmla="*/ 14 w 88"/>
                <a:gd name="T39" fmla="*/ 13 h 85"/>
                <a:gd name="T40" fmla="*/ 14 w 88"/>
                <a:gd name="T41" fmla="*/ 23 h 85"/>
                <a:gd name="T42" fmla="*/ 11 w 88"/>
                <a:gd name="T43" fmla="*/ 27 h 85"/>
                <a:gd name="T44" fmla="*/ 2 w 88"/>
                <a:gd name="T45" fmla="*/ 33 h 85"/>
                <a:gd name="T46" fmla="*/ 0 w 88"/>
                <a:gd name="T47" fmla="*/ 39 h 85"/>
                <a:gd name="T48" fmla="*/ 8 w 88"/>
                <a:gd name="T49" fmla="*/ 47 h 85"/>
                <a:gd name="T50" fmla="*/ 8 w 88"/>
                <a:gd name="T51" fmla="*/ 53 h 85"/>
                <a:gd name="T52" fmla="*/ 5 w 88"/>
                <a:gd name="T53" fmla="*/ 62 h 85"/>
                <a:gd name="T54" fmla="*/ 8 w 88"/>
                <a:gd name="T55" fmla="*/ 68 h 85"/>
                <a:gd name="T56" fmla="*/ 19 w 88"/>
                <a:gd name="T57" fmla="*/ 70 h 85"/>
                <a:gd name="T58" fmla="*/ 22 w 88"/>
                <a:gd name="T59" fmla="*/ 73 h 85"/>
                <a:gd name="T60" fmla="*/ 27 w 88"/>
                <a:gd name="T61" fmla="*/ 82 h 85"/>
                <a:gd name="T62" fmla="*/ 33 w 88"/>
                <a:gd name="T63" fmla="*/ 85 h 85"/>
                <a:gd name="T64" fmla="*/ 42 w 88"/>
                <a:gd name="T65" fmla="*/ 79 h 85"/>
                <a:gd name="T66" fmla="*/ 47 w 88"/>
                <a:gd name="T67" fmla="*/ 79 h 85"/>
                <a:gd name="T68" fmla="*/ 56 w 88"/>
                <a:gd name="T69" fmla="*/ 85 h 85"/>
                <a:gd name="T70" fmla="*/ 63 w 88"/>
                <a:gd name="T71" fmla="*/ 82 h 85"/>
                <a:gd name="T72" fmla="*/ 66 w 88"/>
                <a:gd name="T73" fmla="*/ 73 h 85"/>
                <a:gd name="T74" fmla="*/ 70 w 88"/>
                <a:gd name="T75" fmla="*/ 70 h 85"/>
                <a:gd name="T76" fmla="*/ 80 w 88"/>
                <a:gd name="T77" fmla="*/ 68 h 85"/>
                <a:gd name="T78" fmla="*/ 84 w 88"/>
                <a:gd name="T79" fmla="*/ 62 h 85"/>
                <a:gd name="T80" fmla="*/ 80 w 88"/>
                <a:gd name="T81" fmla="*/ 53 h 85"/>
                <a:gd name="T82" fmla="*/ 81 w 88"/>
                <a:gd name="T83" fmla="*/ 4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 h="85">
                  <a:moveTo>
                    <a:pt x="44" y="62"/>
                  </a:moveTo>
                  <a:cubicBezTo>
                    <a:pt x="34" y="62"/>
                    <a:pt x="25" y="53"/>
                    <a:pt x="25" y="44"/>
                  </a:cubicBezTo>
                  <a:cubicBezTo>
                    <a:pt x="25" y="33"/>
                    <a:pt x="34" y="25"/>
                    <a:pt x="44" y="25"/>
                  </a:cubicBezTo>
                  <a:cubicBezTo>
                    <a:pt x="55" y="25"/>
                    <a:pt x="63" y="33"/>
                    <a:pt x="63" y="44"/>
                  </a:cubicBezTo>
                  <a:cubicBezTo>
                    <a:pt x="63" y="53"/>
                    <a:pt x="55" y="62"/>
                    <a:pt x="44" y="62"/>
                  </a:cubicBezTo>
                  <a:close/>
                  <a:moveTo>
                    <a:pt x="81" y="47"/>
                  </a:moveTo>
                  <a:cubicBezTo>
                    <a:pt x="88" y="39"/>
                    <a:pt x="88" y="39"/>
                    <a:pt x="88" y="39"/>
                  </a:cubicBezTo>
                  <a:cubicBezTo>
                    <a:pt x="88" y="36"/>
                    <a:pt x="88" y="34"/>
                    <a:pt x="86" y="31"/>
                  </a:cubicBezTo>
                  <a:cubicBezTo>
                    <a:pt x="77" y="27"/>
                    <a:pt x="77" y="27"/>
                    <a:pt x="77" y="27"/>
                  </a:cubicBezTo>
                  <a:cubicBezTo>
                    <a:pt x="77" y="25"/>
                    <a:pt x="75" y="23"/>
                    <a:pt x="75" y="23"/>
                  </a:cubicBezTo>
                  <a:cubicBezTo>
                    <a:pt x="75" y="13"/>
                    <a:pt x="75" y="13"/>
                    <a:pt x="75" y="13"/>
                  </a:cubicBezTo>
                  <a:cubicBezTo>
                    <a:pt x="74" y="10"/>
                    <a:pt x="72" y="10"/>
                    <a:pt x="69" y="8"/>
                  </a:cubicBezTo>
                  <a:cubicBezTo>
                    <a:pt x="59" y="10"/>
                    <a:pt x="59" y="10"/>
                    <a:pt x="59" y="10"/>
                  </a:cubicBezTo>
                  <a:cubicBezTo>
                    <a:pt x="58" y="10"/>
                    <a:pt x="56" y="10"/>
                    <a:pt x="55" y="8"/>
                  </a:cubicBezTo>
                  <a:cubicBezTo>
                    <a:pt x="49" y="0"/>
                    <a:pt x="49" y="0"/>
                    <a:pt x="49" y="0"/>
                  </a:cubicBezTo>
                  <a:cubicBezTo>
                    <a:pt x="41" y="0"/>
                    <a:pt x="41" y="0"/>
                    <a:pt x="41" y="0"/>
                  </a:cubicBezTo>
                  <a:cubicBezTo>
                    <a:pt x="34" y="8"/>
                    <a:pt x="34" y="8"/>
                    <a:pt x="34" y="8"/>
                  </a:cubicBezTo>
                  <a:cubicBezTo>
                    <a:pt x="33" y="10"/>
                    <a:pt x="31" y="10"/>
                    <a:pt x="30" y="10"/>
                  </a:cubicBezTo>
                  <a:cubicBezTo>
                    <a:pt x="19" y="8"/>
                    <a:pt x="19" y="8"/>
                    <a:pt x="19" y="8"/>
                  </a:cubicBezTo>
                  <a:cubicBezTo>
                    <a:pt x="17" y="10"/>
                    <a:pt x="16" y="11"/>
                    <a:pt x="14" y="13"/>
                  </a:cubicBezTo>
                  <a:cubicBezTo>
                    <a:pt x="14" y="23"/>
                    <a:pt x="14" y="23"/>
                    <a:pt x="14" y="23"/>
                  </a:cubicBezTo>
                  <a:cubicBezTo>
                    <a:pt x="13" y="25"/>
                    <a:pt x="13" y="25"/>
                    <a:pt x="11" y="27"/>
                  </a:cubicBezTo>
                  <a:cubicBezTo>
                    <a:pt x="2" y="33"/>
                    <a:pt x="2" y="33"/>
                    <a:pt x="2" y="33"/>
                  </a:cubicBezTo>
                  <a:cubicBezTo>
                    <a:pt x="2" y="36"/>
                    <a:pt x="2" y="36"/>
                    <a:pt x="0" y="39"/>
                  </a:cubicBezTo>
                  <a:cubicBezTo>
                    <a:pt x="8" y="47"/>
                    <a:pt x="8" y="47"/>
                    <a:pt x="8" y="47"/>
                  </a:cubicBezTo>
                  <a:cubicBezTo>
                    <a:pt x="8" y="50"/>
                    <a:pt x="8" y="50"/>
                    <a:pt x="8" y="53"/>
                  </a:cubicBezTo>
                  <a:cubicBezTo>
                    <a:pt x="5" y="62"/>
                    <a:pt x="5" y="62"/>
                    <a:pt x="5" y="62"/>
                  </a:cubicBezTo>
                  <a:cubicBezTo>
                    <a:pt x="6" y="65"/>
                    <a:pt x="6" y="65"/>
                    <a:pt x="8" y="68"/>
                  </a:cubicBezTo>
                  <a:cubicBezTo>
                    <a:pt x="19" y="70"/>
                    <a:pt x="19" y="70"/>
                    <a:pt x="19" y="70"/>
                  </a:cubicBezTo>
                  <a:cubicBezTo>
                    <a:pt x="20" y="71"/>
                    <a:pt x="22" y="71"/>
                    <a:pt x="22" y="73"/>
                  </a:cubicBezTo>
                  <a:cubicBezTo>
                    <a:pt x="27" y="82"/>
                    <a:pt x="27" y="82"/>
                    <a:pt x="27" y="82"/>
                  </a:cubicBezTo>
                  <a:cubicBezTo>
                    <a:pt x="28" y="84"/>
                    <a:pt x="30" y="84"/>
                    <a:pt x="33" y="85"/>
                  </a:cubicBezTo>
                  <a:cubicBezTo>
                    <a:pt x="42" y="79"/>
                    <a:pt x="42" y="79"/>
                    <a:pt x="42" y="79"/>
                  </a:cubicBezTo>
                  <a:cubicBezTo>
                    <a:pt x="47" y="79"/>
                    <a:pt x="47" y="79"/>
                    <a:pt x="47" y="79"/>
                  </a:cubicBezTo>
                  <a:cubicBezTo>
                    <a:pt x="56" y="85"/>
                    <a:pt x="56" y="85"/>
                    <a:pt x="56" y="85"/>
                  </a:cubicBezTo>
                  <a:cubicBezTo>
                    <a:pt x="58" y="84"/>
                    <a:pt x="59" y="84"/>
                    <a:pt x="63" y="82"/>
                  </a:cubicBezTo>
                  <a:cubicBezTo>
                    <a:pt x="66" y="73"/>
                    <a:pt x="66" y="73"/>
                    <a:pt x="66" y="73"/>
                  </a:cubicBezTo>
                  <a:cubicBezTo>
                    <a:pt x="67" y="71"/>
                    <a:pt x="69" y="71"/>
                    <a:pt x="70" y="70"/>
                  </a:cubicBezTo>
                  <a:cubicBezTo>
                    <a:pt x="80" y="68"/>
                    <a:pt x="80" y="68"/>
                    <a:pt x="80" y="68"/>
                  </a:cubicBezTo>
                  <a:cubicBezTo>
                    <a:pt x="81" y="65"/>
                    <a:pt x="83" y="64"/>
                    <a:pt x="84" y="62"/>
                  </a:cubicBezTo>
                  <a:cubicBezTo>
                    <a:pt x="80" y="53"/>
                    <a:pt x="80" y="53"/>
                    <a:pt x="80" y="53"/>
                  </a:cubicBezTo>
                  <a:cubicBezTo>
                    <a:pt x="80" y="50"/>
                    <a:pt x="80" y="48"/>
                    <a:pt x="81"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84" name="Oval 435">
              <a:extLst>
                <a:ext uri="{FF2B5EF4-FFF2-40B4-BE49-F238E27FC236}">
                  <a16:creationId xmlns:a16="http://schemas.microsoft.com/office/drawing/2014/main" id="{90ECB664-EC5D-419C-8B36-B6EA8EE1659A}"/>
                </a:ext>
              </a:extLst>
            </p:cNvPr>
            <p:cNvSpPr>
              <a:spLocks noChangeArrowheads="1"/>
            </p:cNvSpPr>
            <p:nvPr/>
          </p:nvSpPr>
          <p:spPr bwMode="auto">
            <a:xfrm>
              <a:off x="2117725" y="5464175"/>
              <a:ext cx="60325" cy="68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85" name="Freeform 436">
              <a:extLst>
                <a:ext uri="{FF2B5EF4-FFF2-40B4-BE49-F238E27FC236}">
                  <a16:creationId xmlns:a16="http://schemas.microsoft.com/office/drawing/2014/main" id="{A0C2E41D-FD7E-45ED-A15B-AF4E22EF62CD}"/>
                </a:ext>
              </a:extLst>
            </p:cNvPr>
            <p:cNvSpPr>
              <a:spLocks noEditPoints="1"/>
            </p:cNvSpPr>
            <p:nvPr/>
          </p:nvSpPr>
          <p:spPr bwMode="auto">
            <a:xfrm>
              <a:off x="2043113" y="5397500"/>
              <a:ext cx="209550" cy="203200"/>
            </a:xfrm>
            <a:custGeom>
              <a:avLst/>
              <a:gdLst>
                <a:gd name="T0" fmla="*/ 27 w 56"/>
                <a:gd name="T1" fmla="*/ 39 h 54"/>
                <a:gd name="T2" fmla="*/ 13 w 56"/>
                <a:gd name="T3" fmla="*/ 26 h 54"/>
                <a:gd name="T4" fmla="*/ 27 w 56"/>
                <a:gd name="T5" fmla="*/ 13 h 54"/>
                <a:gd name="T6" fmla="*/ 41 w 56"/>
                <a:gd name="T7" fmla="*/ 26 h 54"/>
                <a:gd name="T8" fmla="*/ 27 w 56"/>
                <a:gd name="T9" fmla="*/ 39 h 54"/>
                <a:gd name="T10" fmla="*/ 52 w 56"/>
                <a:gd name="T11" fmla="*/ 29 h 54"/>
                <a:gd name="T12" fmla="*/ 56 w 56"/>
                <a:gd name="T13" fmla="*/ 25 h 54"/>
                <a:gd name="T14" fmla="*/ 55 w 56"/>
                <a:gd name="T15" fmla="*/ 20 h 54"/>
                <a:gd name="T16" fmla="*/ 49 w 56"/>
                <a:gd name="T17" fmla="*/ 17 h 54"/>
                <a:gd name="T18" fmla="*/ 47 w 56"/>
                <a:gd name="T19" fmla="*/ 14 h 54"/>
                <a:gd name="T20" fmla="*/ 49 w 56"/>
                <a:gd name="T21" fmla="*/ 7 h 54"/>
                <a:gd name="T22" fmla="*/ 44 w 56"/>
                <a:gd name="T23" fmla="*/ 4 h 54"/>
                <a:gd name="T24" fmla="*/ 38 w 56"/>
                <a:gd name="T25" fmla="*/ 6 h 54"/>
                <a:gd name="T26" fmla="*/ 35 w 56"/>
                <a:gd name="T27" fmla="*/ 6 h 54"/>
                <a:gd name="T28" fmla="*/ 30 w 56"/>
                <a:gd name="T29" fmla="*/ 0 h 54"/>
                <a:gd name="T30" fmla="*/ 26 w 56"/>
                <a:gd name="T31" fmla="*/ 0 h 54"/>
                <a:gd name="T32" fmla="*/ 21 w 56"/>
                <a:gd name="T33" fmla="*/ 6 h 54"/>
                <a:gd name="T34" fmla="*/ 18 w 56"/>
                <a:gd name="T35" fmla="*/ 6 h 54"/>
                <a:gd name="T36" fmla="*/ 10 w 56"/>
                <a:gd name="T37" fmla="*/ 4 h 54"/>
                <a:gd name="T38" fmla="*/ 7 w 56"/>
                <a:gd name="T39" fmla="*/ 7 h 54"/>
                <a:gd name="T40" fmla="*/ 7 w 56"/>
                <a:gd name="T41" fmla="*/ 14 h 54"/>
                <a:gd name="T42" fmla="*/ 6 w 56"/>
                <a:gd name="T43" fmla="*/ 17 h 54"/>
                <a:gd name="T44" fmla="*/ 0 w 56"/>
                <a:gd name="T45" fmla="*/ 20 h 54"/>
                <a:gd name="T46" fmla="*/ 0 w 56"/>
                <a:gd name="T47" fmla="*/ 25 h 54"/>
                <a:gd name="T48" fmla="*/ 4 w 56"/>
                <a:gd name="T49" fmla="*/ 29 h 54"/>
                <a:gd name="T50" fmla="*/ 4 w 56"/>
                <a:gd name="T51" fmla="*/ 32 h 54"/>
                <a:gd name="T52" fmla="*/ 1 w 56"/>
                <a:gd name="T53" fmla="*/ 39 h 54"/>
                <a:gd name="T54" fmla="*/ 4 w 56"/>
                <a:gd name="T55" fmla="*/ 42 h 54"/>
                <a:gd name="T56" fmla="*/ 10 w 56"/>
                <a:gd name="T57" fmla="*/ 44 h 54"/>
                <a:gd name="T58" fmla="*/ 13 w 56"/>
                <a:gd name="T59" fmla="*/ 45 h 54"/>
                <a:gd name="T60" fmla="*/ 15 w 56"/>
                <a:gd name="T61" fmla="*/ 52 h 54"/>
                <a:gd name="T62" fmla="*/ 20 w 56"/>
                <a:gd name="T63" fmla="*/ 54 h 54"/>
                <a:gd name="T64" fmla="*/ 26 w 56"/>
                <a:gd name="T65" fmla="*/ 49 h 54"/>
                <a:gd name="T66" fmla="*/ 29 w 56"/>
                <a:gd name="T67" fmla="*/ 49 h 54"/>
                <a:gd name="T68" fmla="*/ 35 w 56"/>
                <a:gd name="T69" fmla="*/ 54 h 54"/>
                <a:gd name="T70" fmla="*/ 40 w 56"/>
                <a:gd name="T71" fmla="*/ 52 h 54"/>
                <a:gd name="T72" fmla="*/ 43 w 56"/>
                <a:gd name="T73" fmla="*/ 45 h 54"/>
                <a:gd name="T74" fmla="*/ 44 w 56"/>
                <a:gd name="T75" fmla="*/ 44 h 54"/>
                <a:gd name="T76" fmla="*/ 52 w 56"/>
                <a:gd name="T77" fmla="*/ 42 h 54"/>
                <a:gd name="T78" fmla="*/ 53 w 56"/>
                <a:gd name="T79" fmla="*/ 39 h 54"/>
                <a:gd name="T80" fmla="*/ 52 w 56"/>
                <a:gd name="T81" fmla="*/ 32 h 54"/>
                <a:gd name="T82" fmla="*/ 52 w 56"/>
                <a:gd name="T83" fmla="*/ 2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54">
                  <a:moveTo>
                    <a:pt x="27" y="39"/>
                  </a:moveTo>
                  <a:cubicBezTo>
                    <a:pt x="20" y="39"/>
                    <a:pt x="13" y="33"/>
                    <a:pt x="13" y="26"/>
                  </a:cubicBezTo>
                  <a:cubicBezTo>
                    <a:pt x="13" y="19"/>
                    <a:pt x="20" y="13"/>
                    <a:pt x="27" y="13"/>
                  </a:cubicBezTo>
                  <a:cubicBezTo>
                    <a:pt x="35" y="13"/>
                    <a:pt x="41" y="19"/>
                    <a:pt x="41" y="26"/>
                  </a:cubicBezTo>
                  <a:cubicBezTo>
                    <a:pt x="41" y="33"/>
                    <a:pt x="35" y="39"/>
                    <a:pt x="27" y="39"/>
                  </a:cubicBezTo>
                  <a:close/>
                  <a:moveTo>
                    <a:pt x="52" y="29"/>
                  </a:moveTo>
                  <a:cubicBezTo>
                    <a:pt x="56" y="25"/>
                    <a:pt x="56" y="25"/>
                    <a:pt x="56" y="25"/>
                  </a:cubicBezTo>
                  <a:cubicBezTo>
                    <a:pt x="56" y="23"/>
                    <a:pt x="56" y="22"/>
                    <a:pt x="55" y="20"/>
                  </a:cubicBezTo>
                  <a:cubicBezTo>
                    <a:pt x="49" y="17"/>
                    <a:pt x="49" y="17"/>
                    <a:pt x="49" y="17"/>
                  </a:cubicBezTo>
                  <a:cubicBezTo>
                    <a:pt x="49" y="16"/>
                    <a:pt x="49" y="16"/>
                    <a:pt x="47" y="14"/>
                  </a:cubicBezTo>
                  <a:cubicBezTo>
                    <a:pt x="49" y="7"/>
                    <a:pt x="49" y="7"/>
                    <a:pt x="49" y="7"/>
                  </a:cubicBezTo>
                  <a:cubicBezTo>
                    <a:pt x="47" y="6"/>
                    <a:pt x="46" y="6"/>
                    <a:pt x="44" y="4"/>
                  </a:cubicBezTo>
                  <a:cubicBezTo>
                    <a:pt x="38" y="6"/>
                    <a:pt x="38" y="6"/>
                    <a:pt x="38" y="6"/>
                  </a:cubicBezTo>
                  <a:cubicBezTo>
                    <a:pt x="36" y="6"/>
                    <a:pt x="35" y="6"/>
                    <a:pt x="35" y="6"/>
                  </a:cubicBezTo>
                  <a:cubicBezTo>
                    <a:pt x="30" y="0"/>
                    <a:pt x="30" y="0"/>
                    <a:pt x="30" y="0"/>
                  </a:cubicBezTo>
                  <a:cubicBezTo>
                    <a:pt x="26" y="0"/>
                    <a:pt x="26" y="0"/>
                    <a:pt x="26" y="0"/>
                  </a:cubicBezTo>
                  <a:cubicBezTo>
                    <a:pt x="21" y="6"/>
                    <a:pt x="21" y="6"/>
                    <a:pt x="21" y="6"/>
                  </a:cubicBezTo>
                  <a:cubicBezTo>
                    <a:pt x="20" y="6"/>
                    <a:pt x="20" y="6"/>
                    <a:pt x="18" y="6"/>
                  </a:cubicBezTo>
                  <a:cubicBezTo>
                    <a:pt x="10" y="4"/>
                    <a:pt x="10" y="4"/>
                    <a:pt x="10" y="4"/>
                  </a:cubicBezTo>
                  <a:cubicBezTo>
                    <a:pt x="9" y="6"/>
                    <a:pt x="9" y="6"/>
                    <a:pt x="7" y="7"/>
                  </a:cubicBezTo>
                  <a:cubicBezTo>
                    <a:pt x="7" y="14"/>
                    <a:pt x="7" y="14"/>
                    <a:pt x="7" y="14"/>
                  </a:cubicBezTo>
                  <a:cubicBezTo>
                    <a:pt x="7" y="16"/>
                    <a:pt x="7" y="16"/>
                    <a:pt x="6" y="17"/>
                  </a:cubicBezTo>
                  <a:cubicBezTo>
                    <a:pt x="0" y="20"/>
                    <a:pt x="0" y="20"/>
                    <a:pt x="0" y="20"/>
                  </a:cubicBezTo>
                  <a:cubicBezTo>
                    <a:pt x="0" y="22"/>
                    <a:pt x="0" y="23"/>
                    <a:pt x="0" y="25"/>
                  </a:cubicBezTo>
                  <a:cubicBezTo>
                    <a:pt x="4" y="29"/>
                    <a:pt x="4" y="29"/>
                    <a:pt x="4" y="29"/>
                  </a:cubicBezTo>
                  <a:cubicBezTo>
                    <a:pt x="4" y="30"/>
                    <a:pt x="4" y="32"/>
                    <a:pt x="4" y="32"/>
                  </a:cubicBezTo>
                  <a:cubicBezTo>
                    <a:pt x="1" y="39"/>
                    <a:pt x="1" y="39"/>
                    <a:pt x="1" y="39"/>
                  </a:cubicBezTo>
                  <a:cubicBezTo>
                    <a:pt x="3" y="41"/>
                    <a:pt x="3" y="41"/>
                    <a:pt x="4" y="42"/>
                  </a:cubicBezTo>
                  <a:cubicBezTo>
                    <a:pt x="10" y="44"/>
                    <a:pt x="10" y="44"/>
                    <a:pt x="10" y="44"/>
                  </a:cubicBezTo>
                  <a:cubicBezTo>
                    <a:pt x="12" y="45"/>
                    <a:pt x="13" y="45"/>
                    <a:pt x="13" y="45"/>
                  </a:cubicBezTo>
                  <a:cubicBezTo>
                    <a:pt x="15" y="52"/>
                    <a:pt x="15" y="52"/>
                    <a:pt x="15" y="52"/>
                  </a:cubicBezTo>
                  <a:cubicBezTo>
                    <a:pt x="18" y="52"/>
                    <a:pt x="18" y="52"/>
                    <a:pt x="20" y="54"/>
                  </a:cubicBezTo>
                  <a:cubicBezTo>
                    <a:pt x="26" y="49"/>
                    <a:pt x="26" y="49"/>
                    <a:pt x="26" y="49"/>
                  </a:cubicBezTo>
                  <a:cubicBezTo>
                    <a:pt x="29" y="49"/>
                    <a:pt x="29" y="49"/>
                    <a:pt x="29" y="49"/>
                  </a:cubicBezTo>
                  <a:cubicBezTo>
                    <a:pt x="35" y="54"/>
                    <a:pt x="35" y="54"/>
                    <a:pt x="35" y="54"/>
                  </a:cubicBezTo>
                  <a:cubicBezTo>
                    <a:pt x="36" y="52"/>
                    <a:pt x="38" y="52"/>
                    <a:pt x="40" y="52"/>
                  </a:cubicBezTo>
                  <a:cubicBezTo>
                    <a:pt x="43" y="45"/>
                    <a:pt x="43" y="45"/>
                    <a:pt x="43" y="45"/>
                  </a:cubicBezTo>
                  <a:cubicBezTo>
                    <a:pt x="43" y="45"/>
                    <a:pt x="44" y="45"/>
                    <a:pt x="44" y="44"/>
                  </a:cubicBezTo>
                  <a:cubicBezTo>
                    <a:pt x="52" y="42"/>
                    <a:pt x="52" y="42"/>
                    <a:pt x="52" y="42"/>
                  </a:cubicBezTo>
                  <a:cubicBezTo>
                    <a:pt x="52" y="41"/>
                    <a:pt x="53" y="41"/>
                    <a:pt x="53" y="39"/>
                  </a:cubicBezTo>
                  <a:cubicBezTo>
                    <a:pt x="52" y="32"/>
                    <a:pt x="52" y="32"/>
                    <a:pt x="52" y="32"/>
                  </a:cubicBezTo>
                  <a:cubicBezTo>
                    <a:pt x="52" y="32"/>
                    <a:pt x="52" y="30"/>
                    <a:pt x="5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86" name="Oval 437">
              <a:extLst>
                <a:ext uri="{FF2B5EF4-FFF2-40B4-BE49-F238E27FC236}">
                  <a16:creationId xmlns:a16="http://schemas.microsoft.com/office/drawing/2014/main" id="{BDDC7F0D-0488-4241-8767-46BE07BAD0B0}"/>
                </a:ext>
              </a:extLst>
            </p:cNvPr>
            <p:cNvSpPr>
              <a:spLocks noChangeArrowheads="1"/>
            </p:cNvSpPr>
            <p:nvPr/>
          </p:nvSpPr>
          <p:spPr bwMode="auto">
            <a:xfrm>
              <a:off x="2332038" y="5310188"/>
              <a:ext cx="96837" cy="952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87" name="Oval 438">
              <a:extLst>
                <a:ext uri="{FF2B5EF4-FFF2-40B4-BE49-F238E27FC236}">
                  <a16:creationId xmlns:a16="http://schemas.microsoft.com/office/drawing/2014/main" id="{BB7EA655-AA5E-4893-8101-CB7F4C3F2607}"/>
                </a:ext>
              </a:extLst>
            </p:cNvPr>
            <p:cNvSpPr>
              <a:spLocks noChangeArrowheads="1"/>
            </p:cNvSpPr>
            <p:nvPr/>
          </p:nvSpPr>
          <p:spPr bwMode="auto">
            <a:xfrm>
              <a:off x="2117725" y="5464175"/>
              <a:ext cx="60325" cy="68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88" name="Oval 439">
              <a:extLst>
                <a:ext uri="{FF2B5EF4-FFF2-40B4-BE49-F238E27FC236}">
                  <a16:creationId xmlns:a16="http://schemas.microsoft.com/office/drawing/2014/main" id="{5689BBC5-D797-467F-A67A-B5225E41E1AE}"/>
                </a:ext>
              </a:extLst>
            </p:cNvPr>
            <p:cNvSpPr>
              <a:spLocks noChangeArrowheads="1"/>
            </p:cNvSpPr>
            <p:nvPr/>
          </p:nvSpPr>
          <p:spPr bwMode="auto">
            <a:xfrm>
              <a:off x="2117725" y="5464175"/>
              <a:ext cx="60325" cy="68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89" name="Oval 440">
              <a:extLst>
                <a:ext uri="{FF2B5EF4-FFF2-40B4-BE49-F238E27FC236}">
                  <a16:creationId xmlns:a16="http://schemas.microsoft.com/office/drawing/2014/main" id="{5F7C3BB4-7183-429D-A79A-EABA13C675F1}"/>
                </a:ext>
              </a:extLst>
            </p:cNvPr>
            <p:cNvSpPr>
              <a:spLocks noChangeArrowheads="1"/>
            </p:cNvSpPr>
            <p:nvPr/>
          </p:nvSpPr>
          <p:spPr bwMode="auto">
            <a:xfrm>
              <a:off x="2332038" y="5310188"/>
              <a:ext cx="96837" cy="952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90" name="Freeform 441">
              <a:extLst>
                <a:ext uri="{FF2B5EF4-FFF2-40B4-BE49-F238E27FC236}">
                  <a16:creationId xmlns:a16="http://schemas.microsoft.com/office/drawing/2014/main" id="{60CFE6BA-5EC9-46DA-B839-106A0900B02B}"/>
                </a:ext>
              </a:extLst>
            </p:cNvPr>
            <p:cNvSpPr>
              <a:spLocks/>
            </p:cNvSpPr>
            <p:nvPr/>
          </p:nvSpPr>
          <p:spPr bwMode="auto">
            <a:xfrm>
              <a:off x="2522538" y="5202238"/>
              <a:ext cx="30162" cy="30163"/>
            </a:xfrm>
            <a:custGeom>
              <a:avLst/>
              <a:gdLst>
                <a:gd name="T0" fmla="*/ 2 w 8"/>
                <a:gd name="T1" fmla="*/ 8 h 8"/>
                <a:gd name="T2" fmla="*/ 0 w 8"/>
                <a:gd name="T3" fmla="*/ 5 h 8"/>
                <a:gd name="T4" fmla="*/ 5 w 8"/>
                <a:gd name="T5" fmla="*/ 0 h 8"/>
                <a:gd name="T6" fmla="*/ 8 w 8"/>
                <a:gd name="T7" fmla="*/ 3 h 8"/>
                <a:gd name="T8" fmla="*/ 2 w 8"/>
                <a:gd name="T9" fmla="*/ 8 h 8"/>
              </a:gdLst>
              <a:ahLst/>
              <a:cxnLst>
                <a:cxn ang="0">
                  <a:pos x="T0" y="T1"/>
                </a:cxn>
                <a:cxn ang="0">
                  <a:pos x="T2" y="T3"/>
                </a:cxn>
                <a:cxn ang="0">
                  <a:pos x="T4" y="T5"/>
                </a:cxn>
                <a:cxn ang="0">
                  <a:pos x="T6" y="T7"/>
                </a:cxn>
                <a:cxn ang="0">
                  <a:pos x="T8" y="T9"/>
                </a:cxn>
              </a:cxnLst>
              <a:rect l="0" t="0" r="r" b="b"/>
              <a:pathLst>
                <a:path w="8" h="8">
                  <a:moveTo>
                    <a:pt x="2" y="8"/>
                  </a:moveTo>
                  <a:cubicBezTo>
                    <a:pt x="2" y="6"/>
                    <a:pt x="0" y="6"/>
                    <a:pt x="0" y="5"/>
                  </a:cubicBezTo>
                  <a:cubicBezTo>
                    <a:pt x="5" y="0"/>
                    <a:pt x="5" y="0"/>
                    <a:pt x="5" y="0"/>
                  </a:cubicBezTo>
                  <a:cubicBezTo>
                    <a:pt x="7" y="0"/>
                    <a:pt x="7" y="2"/>
                    <a:pt x="8" y="3"/>
                  </a:cubicBezTo>
                  <a:lnTo>
                    <a:pt x="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91" name="Freeform 442">
              <a:extLst>
                <a:ext uri="{FF2B5EF4-FFF2-40B4-BE49-F238E27FC236}">
                  <a16:creationId xmlns:a16="http://schemas.microsoft.com/office/drawing/2014/main" id="{67D50939-F6E5-438C-9C25-67CA1256D693}"/>
                </a:ext>
              </a:extLst>
            </p:cNvPr>
            <p:cNvSpPr>
              <a:spLocks/>
            </p:cNvSpPr>
            <p:nvPr/>
          </p:nvSpPr>
          <p:spPr bwMode="auto">
            <a:xfrm>
              <a:off x="2505075" y="5183188"/>
              <a:ext cx="30162" cy="30163"/>
            </a:xfrm>
            <a:custGeom>
              <a:avLst/>
              <a:gdLst>
                <a:gd name="T0" fmla="*/ 3 w 8"/>
                <a:gd name="T1" fmla="*/ 8 h 8"/>
                <a:gd name="T2" fmla="*/ 0 w 8"/>
                <a:gd name="T3" fmla="*/ 5 h 8"/>
                <a:gd name="T4" fmla="*/ 4 w 8"/>
                <a:gd name="T5" fmla="*/ 0 h 8"/>
                <a:gd name="T6" fmla="*/ 8 w 8"/>
                <a:gd name="T7" fmla="*/ 3 h 8"/>
                <a:gd name="T8" fmla="*/ 3 w 8"/>
                <a:gd name="T9" fmla="*/ 8 h 8"/>
              </a:gdLst>
              <a:ahLst/>
              <a:cxnLst>
                <a:cxn ang="0">
                  <a:pos x="T0" y="T1"/>
                </a:cxn>
                <a:cxn ang="0">
                  <a:pos x="T2" y="T3"/>
                </a:cxn>
                <a:cxn ang="0">
                  <a:pos x="T4" y="T5"/>
                </a:cxn>
                <a:cxn ang="0">
                  <a:pos x="T6" y="T7"/>
                </a:cxn>
                <a:cxn ang="0">
                  <a:pos x="T8" y="T9"/>
                </a:cxn>
              </a:cxnLst>
              <a:rect l="0" t="0" r="r" b="b"/>
              <a:pathLst>
                <a:path w="8" h="8">
                  <a:moveTo>
                    <a:pt x="3" y="8"/>
                  </a:moveTo>
                  <a:cubicBezTo>
                    <a:pt x="3" y="7"/>
                    <a:pt x="2" y="7"/>
                    <a:pt x="0" y="5"/>
                  </a:cubicBezTo>
                  <a:cubicBezTo>
                    <a:pt x="4" y="0"/>
                    <a:pt x="4" y="0"/>
                    <a:pt x="4" y="0"/>
                  </a:cubicBezTo>
                  <a:cubicBezTo>
                    <a:pt x="5" y="1"/>
                    <a:pt x="7" y="3"/>
                    <a:pt x="8" y="3"/>
                  </a:cubicBezTo>
                  <a:lnTo>
                    <a:pt x="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92" name="Freeform 443">
              <a:extLst>
                <a:ext uri="{FF2B5EF4-FFF2-40B4-BE49-F238E27FC236}">
                  <a16:creationId xmlns:a16="http://schemas.microsoft.com/office/drawing/2014/main" id="{6EB9C4B6-A7CE-439E-985C-EBA451342770}"/>
                </a:ext>
              </a:extLst>
            </p:cNvPr>
            <p:cNvSpPr>
              <a:spLocks/>
            </p:cNvSpPr>
            <p:nvPr/>
          </p:nvSpPr>
          <p:spPr bwMode="auto">
            <a:xfrm>
              <a:off x="2466975" y="5153025"/>
              <a:ext cx="38100" cy="41275"/>
            </a:xfrm>
            <a:custGeom>
              <a:avLst/>
              <a:gdLst>
                <a:gd name="T0" fmla="*/ 7 w 10"/>
                <a:gd name="T1" fmla="*/ 11 h 11"/>
                <a:gd name="T2" fmla="*/ 0 w 10"/>
                <a:gd name="T3" fmla="*/ 6 h 11"/>
                <a:gd name="T4" fmla="*/ 3 w 10"/>
                <a:gd name="T5" fmla="*/ 0 h 11"/>
                <a:gd name="T6" fmla="*/ 10 w 10"/>
                <a:gd name="T7" fmla="*/ 3 h 11"/>
                <a:gd name="T8" fmla="*/ 7 w 10"/>
                <a:gd name="T9" fmla="*/ 11 h 11"/>
              </a:gdLst>
              <a:ahLst/>
              <a:cxnLst>
                <a:cxn ang="0">
                  <a:pos x="T0" y="T1"/>
                </a:cxn>
                <a:cxn ang="0">
                  <a:pos x="T2" y="T3"/>
                </a:cxn>
                <a:cxn ang="0">
                  <a:pos x="T4" y="T5"/>
                </a:cxn>
                <a:cxn ang="0">
                  <a:pos x="T6" y="T7"/>
                </a:cxn>
                <a:cxn ang="0">
                  <a:pos x="T8" y="T9"/>
                </a:cxn>
              </a:cxnLst>
              <a:rect l="0" t="0" r="r" b="b"/>
              <a:pathLst>
                <a:path w="10" h="11">
                  <a:moveTo>
                    <a:pt x="7" y="11"/>
                  </a:moveTo>
                  <a:cubicBezTo>
                    <a:pt x="5" y="9"/>
                    <a:pt x="2" y="8"/>
                    <a:pt x="0" y="6"/>
                  </a:cubicBezTo>
                  <a:cubicBezTo>
                    <a:pt x="3" y="0"/>
                    <a:pt x="3" y="0"/>
                    <a:pt x="3" y="0"/>
                  </a:cubicBezTo>
                  <a:cubicBezTo>
                    <a:pt x="7" y="2"/>
                    <a:pt x="9" y="2"/>
                    <a:pt x="10" y="3"/>
                  </a:cubicBezTo>
                  <a:lnTo>
                    <a:pt x="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93" name="Freeform 444">
              <a:extLst>
                <a:ext uri="{FF2B5EF4-FFF2-40B4-BE49-F238E27FC236}">
                  <a16:creationId xmlns:a16="http://schemas.microsoft.com/office/drawing/2014/main" id="{C24108EE-A4B8-4D00-A209-14393F92C04C}"/>
                </a:ext>
              </a:extLst>
            </p:cNvPr>
            <p:cNvSpPr>
              <a:spLocks/>
            </p:cNvSpPr>
            <p:nvPr/>
          </p:nvSpPr>
          <p:spPr bwMode="auto">
            <a:xfrm>
              <a:off x="2411413" y="5145088"/>
              <a:ext cx="44450" cy="30163"/>
            </a:xfrm>
            <a:custGeom>
              <a:avLst/>
              <a:gdLst>
                <a:gd name="T0" fmla="*/ 11 w 12"/>
                <a:gd name="T1" fmla="*/ 8 h 8"/>
                <a:gd name="T2" fmla="*/ 0 w 12"/>
                <a:gd name="T3" fmla="*/ 6 h 8"/>
                <a:gd name="T4" fmla="*/ 1 w 12"/>
                <a:gd name="T5" fmla="*/ 0 h 8"/>
                <a:gd name="T6" fmla="*/ 12 w 12"/>
                <a:gd name="T7" fmla="*/ 2 h 8"/>
                <a:gd name="T8" fmla="*/ 11 w 12"/>
                <a:gd name="T9" fmla="*/ 8 h 8"/>
              </a:gdLst>
              <a:ahLst/>
              <a:cxnLst>
                <a:cxn ang="0">
                  <a:pos x="T0" y="T1"/>
                </a:cxn>
                <a:cxn ang="0">
                  <a:pos x="T2" y="T3"/>
                </a:cxn>
                <a:cxn ang="0">
                  <a:pos x="T4" y="T5"/>
                </a:cxn>
                <a:cxn ang="0">
                  <a:pos x="T6" y="T7"/>
                </a:cxn>
                <a:cxn ang="0">
                  <a:pos x="T8" y="T9"/>
                </a:cxn>
              </a:cxnLst>
              <a:rect l="0" t="0" r="r" b="b"/>
              <a:pathLst>
                <a:path w="12" h="8">
                  <a:moveTo>
                    <a:pt x="11" y="8"/>
                  </a:moveTo>
                  <a:cubicBezTo>
                    <a:pt x="7" y="6"/>
                    <a:pt x="4" y="6"/>
                    <a:pt x="0" y="6"/>
                  </a:cubicBezTo>
                  <a:cubicBezTo>
                    <a:pt x="1" y="0"/>
                    <a:pt x="1" y="0"/>
                    <a:pt x="1" y="0"/>
                  </a:cubicBezTo>
                  <a:cubicBezTo>
                    <a:pt x="5" y="0"/>
                    <a:pt x="10" y="1"/>
                    <a:pt x="12" y="2"/>
                  </a:cubicBezTo>
                  <a:lnTo>
                    <a:pt x="1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94" name="Freeform 445">
              <a:extLst>
                <a:ext uri="{FF2B5EF4-FFF2-40B4-BE49-F238E27FC236}">
                  <a16:creationId xmlns:a16="http://schemas.microsoft.com/office/drawing/2014/main" id="{9B060AD1-F4D3-4A63-BC3E-A80373827D28}"/>
                </a:ext>
              </a:extLst>
            </p:cNvPr>
            <p:cNvSpPr>
              <a:spLocks/>
            </p:cNvSpPr>
            <p:nvPr/>
          </p:nvSpPr>
          <p:spPr bwMode="auto">
            <a:xfrm>
              <a:off x="2136775" y="5133975"/>
              <a:ext cx="250825" cy="222250"/>
            </a:xfrm>
            <a:custGeom>
              <a:avLst/>
              <a:gdLst>
                <a:gd name="T0" fmla="*/ 67 w 67"/>
                <a:gd name="T1" fmla="*/ 0 h 59"/>
                <a:gd name="T2" fmla="*/ 67 w 67"/>
                <a:gd name="T3" fmla="*/ 8 h 59"/>
                <a:gd name="T4" fmla="*/ 64 w 67"/>
                <a:gd name="T5" fmla="*/ 8 h 59"/>
                <a:gd name="T6" fmla="*/ 16 w 67"/>
                <a:gd name="T7" fmla="*/ 42 h 59"/>
                <a:gd name="T8" fmla="*/ 20 w 67"/>
                <a:gd name="T9" fmla="*/ 39 h 59"/>
                <a:gd name="T10" fmla="*/ 25 w 67"/>
                <a:gd name="T11" fmla="*/ 45 h 59"/>
                <a:gd name="T12" fmla="*/ 8 w 67"/>
                <a:gd name="T13" fmla="*/ 59 h 59"/>
                <a:gd name="T14" fmla="*/ 0 w 67"/>
                <a:gd name="T15" fmla="*/ 38 h 59"/>
                <a:gd name="T16" fmla="*/ 7 w 67"/>
                <a:gd name="T17" fmla="*/ 36 h 59"/>
                <a:gd name="T18" fmla="*/ 10 w 67"/>
                <a:gd name="T19" fmla="*/ 39 h 59"/>
                <a:gd name="T20" fmla="*/ 64 w 67"/>
                <a:gd name="T21" fmla="*/ 0 h 59"/>
                <a:gd name="T22" fmla="*/ 67 w 67"/>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59">
                  <a:moveTo>
                    <a:pt x="67" y="0"/>
                  </a:moveTo>
                  <a:cubicBezTo>
                    <a:pt x="67" y="8"/>
                    <a:pt x="67" y="8"/>
                    <a:pt x="67" y="8"/>
                  </a:cubicBezTo>
                  <a:cubicBezTo>
                    <a:pt x="67" y="8"/>
                    <a:pt x="66" y="8"/>
                    <a:pt x="64" y="8"/>
                  </a:cubicBezTo>
                  <a:cubicBezTo>
                    <a:pt x="43" y="8"/>
                    <a:pt x="23" y="22"/>
                    <a:pt x="16" y="42"/>
                  </a:cubicBezTo>
                  <a:cubicBezTo>
                    <a:pt x="20" y="39"/>
                    <a:pt x="20" y="39"/>
                    <a:pt x="20" y="39"/>
                  </a:cubicBezTo>
                  <a:cubicBezTo>
                    <a:pt x="25" y="45"/>
                    <a:pt x="25" y="45"/>
                    <a:pt x="25" y="45"/>
                  </a:cubicBezTo>
                  <a:cubicBezTo>
                    <a:pt x="8" y="59"/>
                    <a:pt x="8" y="59"/>
                    <a:pt x="8" y="59"/>
                  </a:cubicBezTo>
                  <a:cubicBezTo>
                    <a:pt x="0" y="38"/>
                    <a:pt x="0" y="38"/>
                    <a:pt x="0" y="38"/>
                  </a:cubicBezTo>
                  <a:cubicBezTo>
                    <a:pt x="7" y="36"/>
                    <a:pt x="7" y="36"/>
                    <a:pt x="7" y="36"/>
                  </a:cubicBezTo>
                  <a:cubicBezTo>
                    <a:pt x="10" y="39"/>
                    <a:pt x="10" y="39"/>
                    <a:pt x="10" y="39"/>
                  </a:cubicBezTo>
                  <a:cubicBezTo>
                    <a:pt x="17" y="16"/>
                    <a:pt x="40" y="0"/>
                    <a:pt x="64" y="0"/>
                  </a:cubicBezTo>
                  <a:cubicBezTo>
                    <a:pt x="66" y="0"/>
                    <a:pt x="67" y="0"/>
                    <a:pt x="6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95" name="Freeform 446">
              <a:extLst>
                <a:ext uri="{FF2B5EF4-FFF2-40B4-BE49-F238E27FC236}">
                  <a16:creationId xmlns:a16="http://schemas.microsoft.com/office/drawing/2014/main" id="{C7211A65-29AB-4DEF-84C3-E8DE84C050D6}"/>
                </a:ext>
              </a:extLst>
            </p:cNvPr>
            <p:cNvSpPr>
              <a:spLocks/>
            </p:cNvSpPr>
            <p:nvPr/>
          </p:nvSpPr>
          <p:spPr bwMode="auto">
            <a:xfrm>
              <a:off x="2001838" y="5581650"/>
              <a:ext cx="250825" cy="85725"/>
            </a:xfrm>
            <a:custGeom>
              <a:avLst/>
              <a:gdLst>
                <a:gd name="T0" fmla="*/ 38 w 67"/>
                <a:gd name="T1" fmla="*/ 23 h 23"/>
                <a:gd name="T2" fmla="*/ 8 w 67"/>
                <a:gd name="T3" fmla="*/ 13 h 23"/>
                <a:gd name="T4" fmla="*/ 10 w 67"/>
                <a:gd name="T5" fmla="*/ 18 h 23"/>
                <a:gd name="T6" fmla="*/ 5 w 67"/>
                <a:gd name="T7" fmla="*/ 20 h 23"/>
                <a:gd name="T8" fmla="*/ 0 w 67"/>
                <a:gd name="T9" fmla="*/ 0 h 23"/>
                <a:gd name="T10" fmla="*/ 19 w 67"/>
                <a:gd name="T11" fmla="*/ 0 h 23"/>
                <a:gd name="T12" fmla="*/ 19 w 67"/>
                <a:gd name="T13" fmla="*/ 6 h 23"/>
                <a:gd name="T14" fmla="*/ 13 w 67"/>
                <a:gd name="T15" fmla="*/ 6 h 23"/>
                <a:gd name="T16" fmla="*/ 38 w 67"/>
                <a:gd name="T17" fmla="*/ 15 h 23"/>
                <a:gd name="T18" fmla="*/ 63 w 67"/>
                <a:gd name="T19" fmla="*/ 5 h 23"/>
                <a:gd name="T20" fmla="*/ 67 w 67"/>
                <a:gd name="T21" fmla="*/ 11 h 23"/>
                <a:gd name="T22" fmla="*/ 38 w 67"/>
                <a:gd name="T2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23">
                  <a:moveTo>
                    <a:pt x="38" y="23"/>
                  </a:moveTo>
                  <a:cubicBezTo>
                    <a:pt x="25" y="23"/>
                    <a:pt x="16" y="20"/>
                    <a:pt x="8" y="13"/>
                  </a:cubicBezTo>
                  <a:cubicBezTo>
                    <a:pt x="10" y="18"/>
                    <a:pt x="10" y="18"/>
                    <a:pt x="10" y="18"/>
                  </a:cubicBezTo>
                  <a:cubicBezTo>
                    <a:pt x="5" y="20"/>
                    <a:pt x="5" y="20"/>
                    <a:pt x="5" y="20"/>
                  </a:cubicBezTo>
                  <a:cubicBezTo>
                    <a:pt x="0" y="0"/>
                    <a:pt x="0" y="0"/>
                    <a:pt x="0" y="0"/>
                  </a:cubicBezTo>
                  <a:cubicBezTo>
                    <a:pt x="19" y="0"/>
                    <a:pt x="19" y="0"/>
                    <a:pt x="19" y="0"/>
                  </a:cubicBezTo>
                  <a:cubicBezTo>
                    <a:pt x="19" y="6"/>
                    <a:pt x="19" y="6"/>
                    <a:pt x="19" y="6"/>
                  </a:cubicBezTo>
                  <a:cubicBezTo>
                    <a:pt x="13" y="6"/>
                    <a:pt x="13" y="6"/>
                    <a:pt x="13" y="6"/>
                  </a:cubicBezTo>
                  <a:cubicBezTo>
                    <a:pt x="21" y="13"/>
                    <a:pt x="30" y="15"/>
                    <a:pt x="38" y="15"/>
                  </a:cubicBezTo>
                  <a:cubicBezTo>
                    <a:pt x="47" y="15"/>
                    <a:pt x="56" y="11"/>
                    <a:pt x="63" y="5"/>
                  </a:cubicBezTo>
                  <a:cubicBezTo>
                    <a:pt x="67" y="11"/>
                    <a:pt x="67" y="11"/>
                    <a:pt x="67" y="11"/>
                  </a:cubicBezTo>
                  <a:cubicBezTo>
                    <a:pt x="60" y="20"/>
                    <a:pt x="49" y="23"/>
                    <a:pt x="3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96" name="Freeform 447">
              <a:extLst>
                <a:ext uri="{FF2B5EF4-FFF2-40B4-BE49-F238E27FC236}">
                  <a16:creationId xmlns:a16="http://schemas.microsoft.com/office/drawing/2014/main" id="{9D028272-9B8D-4D74-AC0C-69A83C1A3EC4}"/>
                </a:ext>
              </a:extLst>
            </p:cNvPr>
            <p:cNvSpPr>
              <a:spLocks/>
            </p:cNvSpPr>
            <p:nvPr/>
          </p:nvSpPr>
          <p:spPr bwMode="auto">
            <a:xfrm>
              <a:off x="2246313" y="5570538"/>
              <a:ext cx="36512" cy="36513"/>
            </a:xfrm>
            <a:custGeom>
              <a:avLst/>
              <a:gdLst>
                <a:gd name="T0" fmla="*/ 5 w 10"/>
                <a:gd name="T1" fmla="*/ 10 h 10"/>
                <a:gd name="T2" fmla="*/ 0 w 10"/>
                <a:gd name="T3" fmla="*/ 5 h 10"/>
                <a:gd name="T4" fmla="*/ 3 w 10"/>
                <a:gd name="T5" fmla="*/ 0 h 10"/>
                <a:gd name="T6" fmla="*/ 10 w 10"/>
                <a:gd name="T7" fmla="*/ 5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cubicBezTo>
                    <a:pt x="0" y="5"/>
                    <a:pt x="0" y="5"/>
                    <a:pt x="0" y="5"/>
                  </a:cubicBezTo>
                  <a:cubicBezTo>
                    <a:pt x="1" y="3"/>
                    <a:pt x="3" y="2"/>
                    <a:pt x="3" y="0"/>
                  </a:cubicBezTo>
                  <a:cubicBezTo>
                    <a:pt x="10" y="5"/>
                    <a:pt x="10" y="5"/>
                    <a:pt x="10" y="5"/>
                  </a:cubicBezTo>
                  <a:cubicBezTo>
                    <a:pt x="10" y="6"/>
                    <a:pt x="8" y="9"/>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97" name="Freeform 448">
              <a:extLst>
                <a:ext uri="{FF2B5EF4-FFF2-40B4-BE49-F238E27FC236}">
                  <a16:creationId xmlns:a16="http://schemas.microsoft.com/office/drawing/2014/main" id="{E54EA468-A001-4E8B-9EAA-C689D582D2D6}"/>
                </a:ext>
              </a:extLst>
            </p:cNvPr>
            <p:cNvSpPr>
              <a:spLocks/>
            </p:cNvSpPr>
            <p:nvPr/>
          </p:nvSpPr>
          <p:spPr bwMode="auto">
            <a:xfrm>
              <a:off x="2263775" y="5540375"/>
              <a:ext cx="38100" cy="41275"/>
            </a:xfrm>
            <a:custGeom>
              <a:avLst/>
              <a:gdLst>
                <a:gd name="T0" fmla="*/ 9 w 10"/>
                <a:gd name="T1" fmla="*/ 11 h 11"/>
                <a:gd name="T2" fmla="*/ 0 w 10"/>
                <a:gd name="T3" fmla="*/ 7 h 11"/>
                <a:gd name="T4" fmla="*/ 3 w 10"/>
                <a:gd name="T5" fmla="*/ 0 h 11"/>
                <a:gd name="T6" fmla="*/ 10 w 10"/>
                <a:gd name="T7" fmla="*/ 4 h 11"/>
                <a:gd name="T8" fmla="*/ 9 w 10"/>
                <a:gd name="T9" fmla="*/ 11 h 11"/>
              </a:gdLst>
              <a:ahLst/>
              <a:cxnLst>
                <a:cxn ang="0">
                  <a:pos x="T0" y="T1"/>
                </a:cxn>
                <a:cxn ang="0">
                  <a:pos x="T2" y="T3"/>
                </a:cxn>
                <a:cxn ang="0">
                  <a:pos x="T4" y="T5"/>
                </a:cxn>
                <a:cxn ang="0">
                  <a:pos x="T6" y="T7"/>
                </a:cxn>
                <a:cxn ang="0">
                  <a:pos x="T8" y="T9"/>
                </a:cxn>
              </a:cxnLst>
              <a:rect l="0" t="0" r="r" b="b"/>
              <a:pathLst>
                <a:path w="10" h="11">
                  <a:moveTo>
                    <a:pt x="9" y="11"/>
                  </a:moveTo>
                  <a:cubicBezTo>
                    <a:pt x="0" y="7"/>
                    <a:pt x="0" y="7"/>
                    <a:pt x="0" y="7"/>
                  </a:cubicBezTo>
                  <a:cubicBezTo>
                    <a:pt x="2" y="4"/>
                    <a:pt x="2" y="2"/>
                    <a:pt x="3" y="0"/>
                  </a:cubicBezTo>
                  <a:cubicBezTo>
                    <a:pt x="10" y="4"/>
                    <a:pt x="10" y="4"/>
                    <a:pt x="10" y="4"/>
                  </a:cubicBezTo>
                  <a:cubicBezTo>
                    <a:pt x="10" y="6"/>
                    <a:pt x="9" y="9"/>
                    <a:pt x="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98" name="Freeform 449">
              <a:extLst>
                <a:ext uri="{FF2B5EF4-FFF2-40B4-BE49-F238E27FC236}">
                  <a16:creationId xmlns:a16="http://schemas.microsoft.com/office/drawing/2014/main" id="{AE264C3C-F860-45D3-9E37-DB65025A1FBF}"/>
                </a:ext>
              </a:extLst>
            </p:cNvPr>
            <p:cNvSpPr>
              <a:spLocks/>
            </p:cNvSpPr>
            <p:nvPr/>
          </p:nvSpPr>
          <p:spPr bwMode="auto">
            <a:xfrm>
              <a:off x="2370138" y="5194300"/>
              <a:ext cx="28575" cy="7938"/>
            </a:xfrm>
            <a:custGeom>
              <a:avLst/>
              <a:gdLst>
                <a:gd name="T0" fmla="*/ 5 w 8"/>
                <a:gd name="T1" fmla="*/ 0 h 2"/>
                <a:gd name="T2" fmla="*/ 0 w 8"/>
                <a:gd name="T3" fmla="*/ 2 h 2"/>
                <a:gd name="T4" fmla="*/ 0 w 8"/>
                <a:gd name="T5" fmla="*/ 2 h 2"/>
                <a:gd name="T6" fmla="*/ 8 w 8"/>
                <a:gd name="T7" fmla="*/ 2 h 2"/>
                <a:gd name="T8" fmla="*/ 6 w 8"/>
                <a:gd name="T9" fmla="*/ 0 h 2"/>
                <a:gd name="T10" fmla="*/ 5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5" y="0"/>
                  </a:moveTo>
                  <a:cubicBezTo>
                    <a:pt x="5" y="0"/>
                    <a:pt x="2" y="0"/>
                    <a:pt x="0" y="2"/>
                  </a:cubicBezTo>
                  <a:cubicBezTo>
                    <a:pt x="0" y="2"/>
                    <a:pt x="0" y="2"/>
                    <a:pt x="0" y="2"/>
                  </a:cubicBezTo>
                  <a:cubicBezTo>
                    <a:pt x="8" y="2"/>
                    <a:pt x="8" y="2"/>
                    <a:pt x="8" y="2"/>
                  </a:cubicBezTo>
                  <a:cubicBezTo>
                    <a:pt x="6" y="0"/>
                    <a:pt x="6" y="0"/>
                    <a:pt x="6" y="0"/>
                  </a:cubicBezTo>
                  <a:cubicBezTo>
                    <a:pt x="6" y="2"/>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99" name="Isosceles Triangle 98">
            <a:extLst>
              <a:ext uri="{FF2B5EF4-FFF2-40B4-BE49-F238E27FC236}">
                <a16:creationId xmlns:a16="http://schemas.microsoft.com/office/drawing/2014/main" id="{62F44590-6F82-49AB-9979-CB918527A95C}"/>
              </a:ext>
            </a:extLst>
          </p:cNvPr>
          <p:cNvSpPr/>
          <p:nvPr/>
        </p:nvSpPr>
        <p:spPr>
          <a:xfrm rot="16200000" flipH="1">
            <a:off x="5079140" y="3658754"/>
            <a:ext cx="2502089" cy="285989"/>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00" name="Title 1">
            <a:extLst>
              <a:ext uri="{FF2B5EF4-FFF2-40B4-BE49-F238E27FC236}">
                <a16:creationId xmlns:a16="http://schemas.microsoft.com/office/drawing/2014/main" id="{A48ECEDF-FC4D-48F0-8754-102D68351FD1}"/>
              </a:ext>
            </a:extLst>
          </p:cNvPr>
          <p:cNvSpPr>
            <a:spLocks noGrp="1"/>
          </p:cNvSpPr>
          <p:nvPr>
            <p:ph type="title"/>
          </p:nvPr>
        </p:nvSpPr>
        <p:spPr>
          <a:xfrm>
            <a:off x="53289" y="194275"/>
            <a:ext cx="10947772" cy="716711"/>
          </a:xfrm>
        </p:spPr>
        <p:txBody>
          <a:bodyPr>
            <a:normAutofit/>
          </a:bodyPr>
          <a:lstStyle/>
          <a:p>
            <a:r>
              <a:rPr lang="en-US" sz="2000"/>
              <a:t>Capgemini focuses on tangible value generated by Innovation</a:t>
            </a:r>
          </a:p>
        </p:txBody>
      </p:sp>
      <p:grpSp>
        <p:nvGrpSpPr>
          <p:cNvPr id="2" name="Group 1">
            <a:extLst>
              <a:ext uri="{FF2B5EF4-FFF2-40B4-BE49-F238E27FC236}">
                <a16:creationId xmlns:a16="http://schemas.microsoft.com/office/drawing/2014/main" id="{F2B8BA5D-A339-555A-1C0B-5B99CE26A0DF}"/>
              </a:ext>
            </a:extLst>
          </p:cNvPr>
          <p:cNvGrpSpPr>
            <a:grpSpLocks noChangeAspect="1"/>
          </p:cNvGrpSpPr>
          <p:nvPr/>
        </p:nvGrpSpPr>
        <p:grpSpPr>
          <a:xfrm>
            <a:off x="10755023" y="130056"/>
            <a:ext cx="3325683" cy="599598"/>
            <a:chOff x="8647708" y="251977"/>
            <a:chExt cx="3325683" cy="716711"/>
          </a:xfrm>
        </p:grpSpPr>
        <p:cxnSp>
          <p:nvCxnSpPr>
            <p:cNvPr id="3" name="Straight Connector 2">
              <a:extLst>
                <a:ext uri="{FF2B5EF4-FFF2-40B4-BE49-F238E27FC236}">
                  <a16:creationId xmlns:a16="http://schemas.microsoft.com/office/drawing/2014/main" id="{8DCBE416-8FD9-0966-1299-1F8A99B3CF62}"/>
                </a:ext>
              </a:extLst>
            </p:cNvPr>
            <p:cNvCxnSpPr>
              <a:cxnSpLocks/>
            </p:cNvCxnSpPr>
            <p:nvPr userDrawn="1"/>
          </p:nvCxnSpPr>
          <p:spPr>
            <a:xfrm>
              <a:off x="9968157"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Image 5" descr="Une image contenant texte&#10;&#10;Description générée automatiquement">
              <a:extLst>
                <a:ext uri="{FF2B5EF4-FFF2-40B4-BE49-F238E27FC236}">
                  <a16:creationId xmlns:a16="http://schemas.microsoft.com/office/drawing/2014/main" id="{B861B414-F33A-9EF4-3B86-6E5EC389E41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47708" y="264360"/>
              <a:ext cx="1236678" cy="611451"/>
            </a:xfrm>
            <a:prstGeom prst="rect">
              <a:avLst/>
            </a:prstGeom>
          </p:spPr>
        </p:pic>
        <p:pic>
          <p:nvPicPr>
            <p:cNvPr id="5" name="Picture 12" descr="Seguros Monterrey New York Life - Logo">
              <a:extLst>
                <a:ext uri="{FF2B5EF4-FFF2-40B4-BE49-F238E27FC236}">
                  <a16:creationId xmlns:a16="http://schemas.microsoft.com/office/drawing/2014/main" id="{41C4E4AE-9065-6289-B5F4-95D87FDB0DE8}"/>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751124" y="400982"/>
              <a:ext cx="1222267" cy="2729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C4F85D3A-C4C7-F71F-FB01-45356561E344}"/>
                </a:ext>
              </a:extLst>
            </p:cNvPr>
            <p:cNvCxnSpPr>
              <a:cxnSpLocks/>
            </p:cNvCxnSpPr>
            <p:nvPr userDrawn="1"/>
          </p:nvCxnSpPr>
          <p:spPr>
            <a:xfrm>
              <a:off x="10600346"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DA8884E-B8A1-F9CD-868A-07A5DC19D28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8502"/>
            <a:stretch/>
          </p:blipFill>
          <p:spPr>
            <a:xfrm>
              <a:off x="10068679" y="251977"/>
              <a:ext cx="463679" cy="716711"/>
            </a:xfrm>
            <a:prstGeom prst="rect">
              <a:avLst/>
            </a:prstGeom>
          </p:spPr>
        </p:pic>
      </p:grpSp>
    </p:spTree>
    <p:extLst>
      <p:ext uri="{BB962C8B-B14F-4D97-AF65-F5344CB8AC3E}">
        <p14:creationId xmlns:p14="http://schemas.microsoft.com/office/powerpoint/2010/main" val="3533053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E7CA47-229F-71C3-3775-EE0B65226205}"/>
              </a:ext>
            </a:extLst>
          </p:cNvPr>
          <p:cNvSpPr/>
          <p:nvPr/>
        </p:nvSpPr>
        <p:spPr>
          <a:xfrm>
            <a:off x="277943" y="237864"/>
            <a:ext cx="11637293" cy="428058"/>
          </a:xfrm>
          <a:prstGeom prst="rect">
            <a:avLst/>
          </a:prstGeom>
        </p:spPr>
        <p:txBody>
          <a:bodyPr vert="horz" lIns="0" tIns="0" rIns="0" bIns="0" rtlCol="0" anchor="b">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2600" b="0" i="0" u="none" strike="noStrike" kern="1200" cap="all" spc="0" normalizeH="0" baseline="0" noProof="0">
                <a:ln>
                  <a:noFill/>
                </a:ln>
                <a:solidFill>
                  <a:srgbClr val="272936"/>
                </a:solidFill>
                <a:effectLst/>
                <a:uLnTx/>
                <a:uFillTx/>
                <a:latin typeface="Ubuntu Medium"/>
                <a:ea typeface="+mn-ea"/>
                <a:cs typeface="+mn-cs"/>
              </a:rPr>
              <a:t>Inteligent Automation </a:t>
            </a:r>
            <a:r>
              <a:rPr kumimoji="0" lang="en-US" sz="2600" b="0" i="0" u="none" strike="noStrike" kern="1200" cap="all" spc="0" normalizeH="0" baseline="0" noProof="0">
                <a:ln>
                  <a:noFill/>
                </a:ln>
                <a:solidFill>
                  <a:srgbClr val="272936"/>
                </a:solidFill>
                <a:effectLst/>
                <a:uLnTx/>
                <a:uFillTx/>
                <a:latin typeface="Ubuntu Medium"/>
                <a:ea typeface="+mn-ea"/>
                <a:cs typeface="+mn-cs"/>
              </a:rPr>
              <a:t>success stories</a:t>
            </a:r>
            <a:endParaRPr kumimoji="0" lang="en-US" sz="2600" b="0" i="0" u="none" strike="noStrike" kern="1200" cap="all" spc="0" normalizeH="0" baseline="0" noProof="0">
              <a:ln>
                <a:noFill/>
              </a:ln>
              <a:solidFill>
                <a:srgbClr val="272936"/>
              </a:solidFill>
              <a:effectLst/>
              <a:highlight>
                <a:srgbClr val="FFFF00"/>
              </a:highlight>
              <a:uLnTx/>
              <a:uFillTx/>
              <a:latin typeface="Ubuntu Medium"/>
              <a:ea typeface="+mn-ea"/>
              <a:cs typeface="+mn-cs"/>
            </a:endParaRPr>
          </a:p>
        </p:txBody>
      </p:sp>
      <p:grpSp>
        <p:nvGrpSpPr>
          <p:cNvPr id="4" name="Group 3">
            <a:extLst>
              <a:ext uri="{FF2B5EF4-FFF2-40B4-BE49-F238E27FC236}">
                <a16:creationId xmlns:a16="http://schemas.microsoft.com/office/drawing/2014/main" id="{FBA164CA-5CCE-0AE2-D524-E7BC03645CDD}"/>
              </a:ext>
            </a:extLst>
          </p:cNvPr>
          <p:cNvGrpSpPr/>
          <p:nvPr/>
        </p:nvGrpSpPr>
        <p:grpSpPr>
          <a:xfrm>
            <a:off x="227013" y="914400"/>
            <a:ext cx="11688762" cy="5575299"/>
            <a:chOff x="227013" y="914400"/>
            <a:chExt cx="11688762" cy="5575299"/>
          </a:xfrm>
          <a:solidFill>
            <a:srgbClr val="0070AD"/>
          </a:solidFill>
        </p:grpSpPr>
        <p:grpSp>
          <p:nvGrpSpPr>
            <p:cNvPr id="5" name="Group 4">
              <a:extLst>
                <a:ext uri="{FF2B5EF4-FFF2-40B4-BE49-F238E27FC236}">
                  <a16:creationId xmlns:a16="http://schemas.microsoft.com/office/drawing/2014/main" id="{E036411D-F938-51F6-4731-1289F77F8B76}"/>
                </a:ext>
              </a:extLst>
            </p:cNvPr>
            <p:cNvGrpSpPr/>
            <p:nvPr/>
          </p:nvGrpSpPr>
          <p:grpSpPr>
            <a:xfrm>
              <a:off x="227013" y="2790320"/>
              <a:ext cx="11688762" cy="1764429"/>
              <a:chOff x="227013" y="2817195"/>
              <a:chExt cx="11688762" cy="1764429"/>
            </a:xfrm>
            <a:grpFill/>
          </p:grpSpPr>
          <p:sp>
            <p:nvSpPr>
              <p:cNvPr id="16" name="Rounded Rectangle 18">
                <a:extLst>
                  <a:ext uri="{FF2B5EF4-FFF2-40B4-BE49-F238E27FC236}">
                    <a16:creationId xmlns:a16="http://schemas.microsoft.com/office/drawing/2014/main" id="{80BF1086-B6F1-E978-9CBA-92B717221513}"/>
                  </a:ext>
                </a:extLst>
              </p:cNvPr>
              <p:cNvSpPr/>
              <p:nvPr/>
            </p:nvSpPr>
            <p:spPr>
              <a:xfrm>
                <a:off x="227013" y="2817195"/>
                <a:ext cx="5732567" cy="1764429"/>
              </a:xfrm>
              <a:prstGeom prst="round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kumimoji="0" lang="en-US" sz="2000" b="0" i="0" u="none" strike="noStrike" kern="1200" cap="none" spc="0" normalizeH="0" baseline="0" noProof="1">
                  <a:ln>
                    <a:noFill/>
                  </a:ln>
                  <a:solidFill>
                    <a:srgbClr val="FFFFFF"/>
                  </a:solidFill>
                  <a:effectLst/>
                  <a:uLnTx/>
                  <a:uFillTx/>
                  <a:latin typeface="Ubuntu Medium"/>
                  <a:ea typeface="+mn-ea"/>
                  <a:cs typeface="+mn-cs"/>
                </a:endParaRPr>
              </a:p>
            </p:txBody>
          </p:sp>
          <p:sp>
            <p:nvSpPr>
              <p:cNvPr id="17" name="Rounded Rectangle 21">
                <a:extLst>
                  <a:ext uri="{FF2B5EF4-FFF2-40B4-BE49-F238E27FC236}">
                    <a16:creationId xmlns:a16="http://schemas.microsoft.com/office/drawing/2014/main" id="{D91C1884-5899-B2B3-F0D0-9DC709438148}"/>
                  </a:ext>
                </a:extLst>
              </p:cNvPr>
              <p:cNvSpPr/>
              <p:nvPr/>
            </p:nvSpPr>
            <p:spPr>
              <a:xfrm>
                <a:off x="6183208" y="2817195"/>
                <a:ext cx="5732567" cy="1764429"/>
              </a:xfrm>
              <a:prstGeom prst="round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kumimoji="0" lang="en-US" sz="2000" b="0" i="0" u="none" strike="noStrike" kern="1200" cap="none" spc="0" normalizeH="0" baseline="0" noProof="1">
                  <a:ln>
                    <a:noFill/>
                  </a:ln>
                  <a:solidFill>
                    <a:srgbClr val="FFFFFF"/>
                  </a:solidFill>
                  <a:effectLst/>
                  <a:uLnTx/>
                  <a:uFillTx/>
                  <a:latin typeface="Ubuntu Medium"/>
                  <a:ea typeface="+mn-ea"/>
                  <a:cs typeface="+mn-cs"/>
                </a:endParaRPr>
              </a:p>
            </p:txBody>
          </p:sp>
          <p:sp>
            <p:nvSpPr>
              <p:cNvPr id="18" name="Rectangle 17">
                <a:extLst>
                  <a:ext uri="{FF2B5EF4-FFF2-40B4-BE49-F238E27FC236}">
                    <a16:creationId xmlns:a16="http://schemas.microsoft.com/office/drawing/2014/main" id="{F90E0345-71B6-1EC0-7517-A605FB68F663}"/>
                  </a:ext>
                </a:extLst>
              </p:cNvPr>
              <p:cNvSpPr/>
              <p:nvPr/>
            </p:nvSpPr>
            <p:spPr>
              <a:xfrm>
                <a:off x="6374007" y="2922273"/>
                <a:ext cx="5541229" cy="1359346"/>
              </a:xfrm>
              <a:prstGeom prst="rect">
                <a:avLst/>
              </a:prstGeom>
              <a:grpFill/>
            </p:spPr>
            <p:txBody>
              <a:bodyPr wrap="square" lIns="0" tIns="0" rIns="0" bIns="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1">
                    <a:ln>
                      <a:noFill/>
                    </a:ln>
                    <a:solidFill>
                      <a:srgbClr val="FFFFFF"/>
                    </a:solidFill>
                    <a:effectLst/>
                    <a:uLnTx/>
                    <a:uFillTx/>
                    <a:latin typeface="Ubuntu Medium"/>
                    <a:ea typeface="Calibri" panose="020F0502020204030204" pitchFamily="34" charset="0"/>
                    <a:cs typeface="Times New Roman" panose="02020603050405020304" pitchFamily="18" charset="0"/>
                  </a:rPr>
                  <a:t>LARGE REINSURANCE &amp; RISK MANAGEMENT PROVIDER</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5 processes </a:t>
                </a:r>
              </a:p>
              <a:p>
                <a:pPr marL="628650" marR="0" lvl="1"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Report Generation, Claims Onboarding, Policy Back Loading, Reinstatement Authorization, KYC Screening</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FTE reduction of 4.5 (~50% benefit)</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75% reduced cycle time</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Reduced operational cost and improved quality of service</a:t>
                </a:r>
              </a:p>
            </p:txBody>
          </p:sp>
          <p:sp>
            <p:nvSpPr>
              <p:cNvPr id="19" name="Rectangle 18">
                <a:extLst>
                  <a:ext uri="{FF2B5EF4-FFF2-40B4-BE49-F238E27FC236}">
                    <a16:creationId xmlns:a16="http://schemas.microsoft.com/office/drawing/2014/main" id="{58619A5F-EB16-05E5-DE03-3588BB9A2A6E}"/>
                  </a:ext>
                </a:extLst>
              </p:cNvPr>
              <p:cNvSpPr/>
              <p:nvPr/>
            </p:nvSpPr>
            <p:spPr>
              <a:xfrm>
                <a:off x="386198" y="2922273"/>
                <a:ext cx="5573381" cy="995144"/>
              </a:xfrm>
              <a:prstGeom prst="rect">
                <a:avLst/>
              </a:prstGeom>
              <a:grpFill/>
            </p:spPr>
            <p:txBody>
              <a:bodyPr wrap="square" lIns="0" tIns="0" rIns="0" bIns="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1">
                    <a:ln>
                      <a:noFill/>
                    </a:ln>
                    <a:solidFill>
                      <a:srgbClr val="FFFFFF"/>
                    </a:solidFill>
                    <a:effectLst/>
                    <a:uLnTx/>
                    <a:uFillTx/>
                    <a:latin typeface="Ubuntu Medium"/>
                    <a:ea typeface="+mn-ea"/>
                    <a:cs typeface="+mn-cs"/>
                  </a:rPr>
                  <a:t>LARGE INSURER IN NORTH AMERICA</a:t>
                </a:r>
              </a:p>
              <a:p>
                <a:pPr marL="171450" marR="0" lvl="2" indent="-171450" algn="l" defTabSz="843616" rtl="0" eaLnBrk="1" fontAlgn="base"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Automations have processed close to 200,000 claims in production</a:t>
                </a:r>
              </a:p>
              <a:p>
                <a:pPr marL="171450" marR="0" lvl="2" indent="-171450" algn="l" defTabSz="843616" rtl="0" eaLnBrk="1" fontAlgn="base"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ROI of 153%</a:t>
                </a:r>
              </a:p>
              <a:p>
                <a:pPr marL="171450" marR="0" lvl="2" indent="-171450" algn="l" defTabSz="843616" rtl="0" eaLnBrk="1" fontAlgn="base"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Less than 5% error rate</a:t>
                </a:r>
              </a:p>
              <a:p>
                <a:pPr marL="171450" marR="0" lvl="2" indent="-171450" algn="l" defTabSz="843616" rtl="0" eaLnBrk="1" fontAlgn="base"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Automation improved end-customer satisfaction through increased turn around time</a:t>
                </a:r>
              </a:p>
            </p:txBody>
          </p:sp>
        </p:grpSp>
        <p:grpSp>
          <p:nvGrpSpPr>
            <p:cNvPr id="6" name="Group 5">
              <a:extLst>
                <a:ext uri="{FF2B5EF4-FFF2-40B4-BE49-F238E27FC236}">
                  <a16:creationId xmlns:a16="http://schemas.microsoft.com/office/drawing/2014/main" id="{E56924C1-11A0-9B0D-5E44-F662EB3FC5E0}"/>
                </a:ext>
              </a:extLst>
            </p:cNvPr>
            <p:cNvGrpSpPr/>
            <p:nvPr/>
          </p:nvGrpSpPr>
          <p:grpSpPr>
            <a:xfrm>
              <a:off x="227013" y="4693310"/>
              <a:ext cx="11688762" cy="1796389"/>
              <a:chOff x="227013" y="4693310"/>
              <a:chExt cx="11688762" cy="1796389"/>
            </a:xfrm>
            <a:grpFill/>
          </p:grpSpPr>
          <p:sp>
            <p:nvSpPr>
              <p:cNvPr id="12" name="Rounded Rectangle 19">
                <a:extLst>
                  <a:ext uri="{FF2B5EF4-FFF2-40B4-BE49-F238E27FC236}">
                    <a16:creationId xmlns:a16="http://schemas.microsoft.com/office/drawing/2014/main" id="{A22CD39D-444B-D804-6933-03164226A860}"/>
                  </a:ext>
                </a:extLst>
              </p:cNvPr>
              <p:cNvSpPr/>
              <p:nvPr/>
            </p:nvSpPr>
            <p:spPr>
              <a:xfrm>
                <a:off x="227013" y="4693310"/>
                <a:ext cx="5732567" cy="1796389"/>
              </a:xfrm>
              <a:prstGeom prst="round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kumimoji="0" lang="en-US" sz="2000" b="0" i="0" u="none" strike="noStrike" kern="1200" cap="none" spc="0" normalizeH="0" baseline="0" noProof="1">
                  <a:ln>
                    <a:noFill/>
                  </a:ln>
                  <a:solidFill>
                    <a:srgbClr val="FFFFFF"/>
                  </a:solidFill>
                  <a:effectLst/>
                  <a:uLnTx/>
                  <a:uFillTx/>
                  <a:latin typeface="Ubuntu Medium"/>
                  <a:ea typeface="+mn-ea"/>
                  <a:cs typeface="+mn-cs"/>
                </a:endParaRPr>
              </a:p>
            </p:txBody>
          </p:sp>
          <p:sp>
            <p:nvSpPr>
              <p:cNvPr id="13" name="Rounded Rectangle 22">
                <a:extLst>
                  <a:ext uri="{FF2B5EF4-FFF2-40B4-BE49-F238E27FC236}">
                    <a16:creationId xmlns:a16="http://schemas.microsoft.com/office/drawing/2014/main" id="{43002DE9-DDBB-D97B-6491-9368CB762725}"/>
                  </a:ext>
                </a:extLst>
              </p:cNvPr>
              <p:cNvSpPr/>
              <p:nvPr/>
            </p:nvSpPr>
            <p:spPr>
              <a:xfrm>
                <a:off x="6183208" y="4693310"/>
                <a:ext cx="5732567" cy="1796389"/>
              </a:xfrm>
              <a:prstGeom prst="round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kumimoji="0" lang="en-US" sz="2000" b="0" i="0" u="none" strike="noStrike" kern="1200" cap="none" spc="0" normalizeH="0" baseline="0" noProof="1">
                  <a:ln>
                    <a:noFill/>
                  </a:ln>
                  <a:solidFill>
                    <a:srgbClr val="FFFFFF"/>
                  </a:solidFill>
                  <a:effectLst/>
                  <a:uLnTx/>
                  <a:uFillTx/>
                  <a:latin typeface="Ubuntu Medium"/>
                  <a:ea typeface="+mn-ea"/>
                  <a:cs typeface="+mn-cs"/>
                </a:endParaRPr>
              </a:p>
            </p:txBody>
          </p:sp>
          <p:sp>
            <p:nvSpPr>
              <p:cNvPr id="14" name="Rectangle 13">
                <a:extLst>
                  <a:ext uri="{FF2B5EF4-FFF2-40B4-BE49-F238E27FC236}">
                    <a16:creationId xmlns:a16="http://schemas.microsoft.com/office/drawing/2014/main" id="{BF9A36AA-1B42-45DC-68F8-BC8439141D0A}"/>
                  </a:ext>
                </a:extLst>
              </p:cNvPr>
              <p:cNvSpPr/>
              <p:nvPr/>
            </p:nvSpPr>
            <p:spPr>
              <a:xfrm>
                <a:off x="386198" y="4814368"/>
                <a:ext cx="5500404" cy="1359346"/>
              </a:xfrm>
              <a:prstGeom prst="rect">
                <a:avLst/>
              </a:prstGeom>
              <a:grpFill/>
            </p:spPr>
            <p:txBody>
              <a:bodyPr wrap="square" lIns="0" tIns="0" rIns="0" bIns="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1">
                    <a:ln>
                      <a:noFill/>
                    </a:ln>
                    <a:solidFill>
                      <a:srgbClr val="FFFFFF"/>
                    </a:solidFill>
                    <a:effectLst/>
                    <a:uLnTx/>
                    <a:uFillTx/>
                    <a:latin typeface="Ubuntu Medium"/>
                    <a:ea typeface="Calibri" panose="020F0502020204030204" pitchFamily="34" charset="0"/>
                    <a:cs typeface="Times New Roman" panose="02020603050405020304" pitchFamily="18" charset="0"/>
                  </a:rPr>
                  <a:t>LARGE GLOBAL INSURANCE PROVIDER</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61 automations: </a:t>
                </a:r>
              </a:p>
              <a:p>
                <a:pPr marL="628650" marR="0" lvl="1"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Ex: Finance &amp; Operations, Financial, Reconciliation, Policy Issuance &amp; Renewals, and Claims &amp; Payment</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FTE reduction of 40</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Automation percentage – 65%</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Additional services – IA Center of Excellence</a:t>
                </a:r>
              </a:p>
            </p:txBody>
          </p:sp>
          <p:sp>
            <p:nvSpPr>
              <p:cNvPr id="15" name="Rectangle 14">
                <a:extLst>
                  <a:ext uri="{FF2B5EF4-FFF2-40B4-BE49-F238E27FC236}">
                    <a16:creationId xmlns:a16="http://schemas.microsoft.com/office/drawing/2014/main" id="{0092FBD4-A573-4C57-AE93-F47F0262C0A9}"/>
                  </a:ext>
                </a:extLst>
              </p:cNvPr>
              <p:cNvSpPr/>
              <p:nvPr/>
            </p:nvSpPr>
            <p:spPr>
              <a:xfrm>
                <a:off x="6374007" y="4814368"/>
                <a:ext cx="5466673" cy="169277"/>
              </a:xfrm>
              <a:prstGeom prst="rect">
                <a:avLst/>
              </a:prstGeom>
              <a:grpFill/>
            </p:spPr>
            <p:txBody>
              <a:bodyPr wrap="square" lIns="0" tIns="0" rIns="0" bIns="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US" sz="1100" b="0" i="0" u="none" strike="noStrike" kern="1200" cap="none" spc="0" normalizeH="0" baseline="0" noProof="1">
                  <a:ln>
                    <a:noFill/>
                  </a:ln>
                  <a:solidFill>
                    <a:srgbClr val="000000"/>
                  </a:solidFill>
                  <a:effectLst/>
                  <a:uLnTx/>
                  <a:uFillTx/>
                  <a:latin typeface="Ubuntu Medium"/>
                  <a:ea typeface="+mn-ea"/>
                  <a:cs typeface="Arial" panose="020B0604020202020204" pitchFamily="34" charset="0"/>
                </a:endParaRPr>
              </a:p>
            </p:txBody>
          </p:sp>
        </p:grpSp>
        <p:grpSp>
          <p:nvGrpSpPr>
            <p:cNvPr id="7" name="Group 6">
              <a:extLst>
                <a:ext uri="{FF2B5EF4-FFF2-40B4-BE49-F238E27FC236}">
                  <a16:creationId xmlns:a16="http://schemas.microsoft.com/office/drawing/2014/main" id="{9AF48C36-57DA-8B03-B1C0-A8BEA28A6495}"/>
                </a:ext>
              </a:extLst>
            </p:cNvPr>
            <p:cNvGrpSpPr/>
            <p:nvPr/>
          </p:nvGrpSpPr>
          <p:grpSpPr>
            <a:xfrm>
              <a:off x="227013" y="914400"/>
              <a:ext cx="11688762" cy="1737360"/>
              <a:chOff x="227013" y="914400"/>
              <a:chExt cx="11688762" cy="1737360"/>
            </a:xfrm>
            <a:grpFill/>
          </p:grpSpPr>
          <p:sp>
            <p:nvSpPr>
              <p:cNvPr id="8" name="Rounded Rectangle 17">
                <a:extLst>
                  <a:ext uri="{FF2B5EF4-FFF2-40B4-BE49-F238E27FC236}">
                    <a16:creationId xmlns:a16="http://schemas.microsoft.com/office/drawing/2014/main" id="{5F2C2203-EBC3-AA66-AAC2-E7AD93D97F87}"/>
                  </a:ext>
                </a:extLst>
              </p:cNvPr>
              <p:cNvSpPr/>
              <p:nvPr/>
            </p:nvSpPr>
            <p:spPr>
              <a:xfrm>
                <a:off x="227013" y="914400"/>
                <a:ext cx="5732567" cy="1737360"/>
              </a:xfrm>
              <a:prstGeom prst="round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kumimoji="0" lang="en-US" sz="2000" b="0" i="0" u="none" strike="noStrike" kern="1200" cap="none" spc="0" normalizeH="0" baseline="0" noProof="1">
                  <a:ln>
                    <a:noFill/>
                  </a:ln>
                  <a:solidFill>
                    <a:srgbClr val="FFFFFF"/>
                  </a:solidFill>
                  <a:effectLst/>
                  <a:uLnTx/>
                  <a:uFillTx/>
                  <a:latin typeface="Ubuntu Medium"/>
                  <a:ea typeface="+mn-ea"/>
                  <a:cs typeface="+mn-cs"/>
                </a:endParaRPr>
              </a:p>
            </p:txBody>
          </p:sp>
          <p:sp>
            <p:nvSpPr>
              <p:cNvPr id="9" name="Rounded Rectangle 20">
                <a:extLst>
                  <a:ext uri="{FF2B5EF4-FFF2-40B4-BE49-F238E27FC236}">
                    <a16:creationId xmlns:a16="http://schemas.microsoft.com/office/drawing/2014/main" id="{6425C9B1-B0CE-D745-0AFB-9488C5B6F093}"/>
                  </a:ext>
                </a:extLst>
              </p:cNvPr>
              <p:cNvSpPr/>
              <p:nvPr/>
            </p:nvSpPr>
            <p:spPr>
              <a:xfrm>
                <a:off x="6183208" y="914400"/>
                <a:ext cx="5732567" cy="1737360"/>
              </a:xfrm>
              <a:prstGeom prst="round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kumimoji="0" lang="en-US" sz="2000" b="0" i="0" u="none" strike="noStrike" kern="1200" cap="none" spc="0" normalizeH="0" baseline="0" noProof="1">
                  <a:ln>
                    <a:noFill/>
                  </a:ln>
                  <a:solidFill>
                    <a:srgbClr val="FFFFFF"/>
                  </a:solidFill>
                  <a:effectLst/>
                  <a:uLnTx/>
                  <a:uFillTx/>
                  <a:latin typeface="Ubuntu Medium"/>
                  <a:ea typeface="+mn-ea"/>
                  <a:cs typeface="+mn-cs"/>
                </a:endParaRPr>
              </a:p>
            </p:txBody>
          </p:sp>
          <p:sp>
            <p:nvSpPr>
              <p:cNvPr id="10" name="Rectangle 9">
                <a:extLst>
                  <a:ext uri="{FF2B5EF4-FFF2-40B4-BE49-F238E27FC236}">
                    <a16:creationId xmlns:a16="http://schemas.microsoft.com/office/drawing/2014/main" id="{8CD851F1-D3FE-F076-3C53-E66F1F770B62}"/>
                  </a:ext>
                </a:extLst>
              </p:cNvPr>
              <p:cNvSpPr/>
              <p:nvPr/>
            </p:nvSpPr>
            <p:spPr>
              <a:xfrm>
                <a:off x="386198" y="1005944"/>
                <a:ext cx="5500404" cy="995144"/>
              </a:xfrm>
              <a:prstGeom prst="rect">
                <a:avLst/>
              </a:prstGeom>
              <a:grpFill/>
            </p:spPr>
            <p:txBody>
              <a:bodyPr wrap="square" lIns="0" tIns="0" rIns="0" bIns="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1">
                    <a:ln>
                      <a:noFill/>
                    </a:ln>
                    <a:solidFill>
                      <a:srgbClr val="FFFFFF"/>
                    </a:solidFill>
                    <a:effectLst/>
                    <a:uLnTx/>
                    <a:uFillTx/>
                    <a:latin typeface="Ubuntu Medium"/>
                    <a:ea typeface="Calibri" panose="020F0502020204030204" pitchFamily="34" charset="0"/>
                    <a:cs typeface="Times New Roman" panose="02020603050405020304" pitchFamily="18" charset="0"/>
                  </a:rPr>
                  <a:t>GLOBAL MULTI LINE INSURANCE GROUP</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Times New Roman" panose="02020603050405020304" pitchFamily="18" charset="0"/>
                  </a:rPr>
                  <a:t>100+ automations</a:t>
                </a:r>
              </a:p>
              <a:p>
                <a:pPr marL="628650" marR="0" lvl="1"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Calibri" panose="020F0502020204030204" pitchFamily="34" charset="0"/>
                    <a:cs typeface="Times New Roman" panose="02020603050405020304" pitchFamily="18" charset="0"/>
                  </a:rPr>
                  <a:t>Ex: Claims, Pol</a:t>
                </a:r>
                <a:r>
                  <a:rPr kumimoji="0" lang="pl-PL" sz="1100" b="0" i="0" u="none" strike="noStrike" kern="1200" cap="none" spc="0" normalizeH="0" baseline="0" noProof="1">
                    <a:ln>
                      <a:noFill/>
                    </a:ln>
                    <a:solidFill>
                      <a:srgbClr val="FFFFFF"/>
                    </a:solidFill>
                    <a:effectLst/>
                    <a:uLnTx/>
                    <a:uFillTx/>
                    <a:latin typeface="Ubuntu"/>
                    <a:ea typeface="Calibri" panose="020F0502020204030204" pitchFamily="34" charset="0"/>
                    <a:cs typeface="Times New Roman" panose="02020603050405020304" pitchFamily="18" charset="0"/>
                  </a:rPr>
                  <a:t>i</a:t>
                </a:r>
                <a:r>
                  <a:rPr kumimoji="0" lang="en-US" sz="1100" b="0" i="0" u="none" strike="noStrike" kern="1200" cap="none" spc="0" normalizeH="0" baseline="0" noProof="1">
                    <a:ln>
                      <a:noFill/>
                    </a:ln>
                    <a:solidFill>
                      <a:srgbClr val="FFFFFF"/>
                    </a:solidFill>
                    <a:effectLst/>
                    <a:uLnTx/>
                    <a:uFillTx/>
                    <a:latin typeface="Ubuntu"/>
                    <a:ea typeface="Calibri" panose="020F0502020204030204" pitchFamily="34" charset="0"/>
                    <a:cs typeface="Times New Roman" panose="02020603050405020304" pitchFamily="18" charset="0"/>
                  </a:rPr>
                  <a:t>cy Servicing, Finance Processes</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Times New Roman" panose="02020603050405020304" pitchFamily="18" charset="0"/>
                  </a:rPr>
                  <a:t>FTE reduction of 30</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Efficiency improvement, cost avoidance</a:t>
                </a:r>
              </a:p>
            </p:txBody>
          </p:sp>
          <p:sp>
            <p:nvSpPr>
              <p:cNvPr id="11" name="Rectangle 10">
                <a:extLst>
                  <a:ext uri="{FF2B5EF4-FFF2-40B4-BE49-F238E27FC236}">
                    <a16:creationId xmlns:a16="http://schemas.microsoft.com/office/drawing/2014/main" id="{D58482CB-18D9-3B0F-EB99-9E706725FD75}"/>
                  </a:ext>
                </a:extLst>
              </p:cNvPr>
              <p:cNvSpPr/>
              <p:nvPr/>
            </p:nvSpPr>
            <p:spPr>
              <a:xfrm>
                <a:off x="6346120" y="1005944"/>
                <a:ext cx="5494560" cy="969496"/>
              </a:xfrm>
              <a:prstGeom prst="rect">
                <a:avLst/>
              </a:prstGeom>
              <a:grpFill/>
            </p:spPr>
            <p:txBody>
              <a:bodyPr wrap="square" lIns="0" tIns="0" rIns="0" bIns="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1">
                    <a:ln>
                      <a:noFill/>
                    </a:ln>
                    <a:solidFill>
                      <a:srgbClr val="FFFFFF"/>
                    </a:solidFill>
                    <a:effectLst/>
                    <a:uLnTx/>
                    <a:uFillTx/>
                    <a:latin typeface="Ubuntu Medium"/>
                    <a:ea typeface="+mn-ea"/>
                    <a:cs typeface="+mn-cs"/>
                  </a:rPr>
                  <a:t>LARGE INSURANCE PROVIDER IN NORTH AMERICA</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80+ automations</a:t>
                </a:r>
              </a:p>
              <a:p>
                <a:pPr marL="628650" marR="0" lvl="1"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Ex: Claim Intake Process, Web Policy Endorsement Process, Policy Service and Administration, Claims Reassignment Process, Payment Bot</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FTE reduction of 35 (90% transactions processed by bot)</a:t>
                </a:r>
              </a:p>
            </p:txBody>
          </p:sp>
        </p:grpSp>
      </p:grpSp>
      <p:sp>
        <p:nvSpPr>
          <p:cNvPr id="37" name="TextBox 36">
            <a:extLst>
              <a:ext uri="{FF2B5EF4-FFF2-40B4-BE49-F238E27FC236}">
                <a16:creationId xmlns:a16="http://schemas.microsoft.com/office/drawing/2014/main" id="{38DF5527-3841-7D8E-4DAC-62623A6E0CDB}"/>
              </a:ext>
            </a:extLst>
          </p:cNvPr>
          <p:cNvSpPr txBox="1"/>
          <p:nvPr/>
        </p:nvSpPr>
        <p:spPr>
          <a:xfrm>
            <a:off x="6346120" y="4743075"/>
            <a:ext cx="5494560" cy="16209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1">
                <a:ln>
                  <a:noFill/>
                </a:ln>
                <a:solidFill>
                  <a:srgbClr val="FFFFFF"/>
                </a:solidFill>
                <a:effectLst/>
                <a:uLnTx/>
                <a:uFillTx/>
                <a:latin typeface="Ubuntu Medium"/>
                <a:ea typeface="+mn-ea"/>
                <a:cs typeface="+mn-cs"/>
              </a:rPr>
              <a:t>LARGE INSURANCE PROVIDER IN NORTH AMERICA</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RPA and intelligent document processing (IDP)</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Process: automated intake of unstructured accord forms attached to emails</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20% – 23% reduction in annual costs</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Standardization of output aligned with the underlying systems resulting in faster turnaround times</a:t>
            </a:r>
          </a:p>
          <a:p>
            <a:pPr marL="171450" marR="0" lvl="0" indent="-171450" algn="l" defTabSz="914400" rtl="0" eaLnBrk="1" fontAlgn="auto" latinLnBrk="0" hangingPunct="1">
              <a:lnSpc>
                <a:spcPct val="100000"/>
              </a:lnSpc>
              <a:spcBef>
                <a:spcPts val="0"/>
              </a:spcBef>
              <a:spcAft>
                <a:spcPts val="200"/>
              </a:spcAft>
              <a:buClr>
                <a:srgbClr val="FFFFFF"/>
              </a:buClr>
              <a:buSzTx/>
              <a:buFont typeface="Wingdings" panose="05000000000000000000" pitchFamily="2" charset="2"/>
              <a:buChar char="§"/>
              <a:tabLst/>
              <a:defRPr/>
            </a:pPr>
            <a:r>
              <a:rPr kumimoji="0" lang="en-US" sz="1100" b="0" i="0" u="none" strike="noStrike" kern="1200" cap="none" spc="0" normalizeH="0" baseline="0" noProof="1">
                <a:ln>
                  <a:noFill/>
                </a:ln>
                <a:solidFill>
                  <a:srgbClr val="FFFFFF"/>
                </a:solidFill>
                <a:effectLst/>
                <a:uLnTx/>
                <a:uFillTx/>
                <a:latin typeface="Ubuntu"/>
                <a:ea typeface="+mn-ea"/>
                <a:cs typeface="+mn-cs"/>
              </a:rPr>
              <a:t>Reduction of errors due to manual work (typing, matching, etc.) resulted in up to 30-minute reduction in average handling time</a:t>
            </a:r>
          </a:p>
        </p:txBody>
      </p:sp>
      <p:grpSp>
        <p:nvGrpSpPr>
          <p:cNvPr id="2" name="Group 1">
            <a:extLst>
              <a:ext uri="{FF2B5EF4-FFF2-40B4-BE49-F238E27FC236}">
                <a16:creationId xmlns:a16="http://schemas.microsoft.com/office/drawing/2014/main" id="{3990B07C-3D7E-2AD4-8ECD-D4A6DB89B3D3}"/>
              </a:ext>
            </a:extLst>
          </p:cNvPr>
          <p:cNvGrpSpPr>
            <a:grpSpLocks noChangeAspect="1"/>
          </p:cNvGrpSpPr>
          <p:nvPr/>
        </p:nvGrpSpPr>
        <p:grpSpPr>
          <a:xfrm>
            <a:off x="10755023" y="130056"/>
            <a:ext cx="3325683" cy="599598"/>
            <a:chOff x="8647708" y="251977"/>
            <a:chExt cx="3325683" cy="716711"/>
          </a:xfrm>
        </p:grpSpPr>
        <p:cxnSp>
          <p:nvCxnSpPr>
            <p:cNvPr id="20" name="Straight Connector 19">
              <a:extLst>
                <a:ext uri="{FF2B5EF4-FFF2-40B4-BE49-F238E27FC236}">
                  <a16:creationId xmlns:a16="http://schemas.microsoft.com/office/drawing/2014/main" id="{1C14C18C-5300-76FD-8351-508B0908E840}"/>
                </a:ext>
              </a:extLst>
            </p:cNvPr>
            <p:cNvCxnSpPr>
              <a:cxnSpLocks/>
            </p:cNvCxnSpPr>
            <p:nvPr userDrawn="1"/>
          </p:nvCxnSpPr>
          <p:spPr>
            <a:xfrm>
              <a:off x="9968157"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1" name="Image 5" descr="Une image contenant texte&#10;&#10;Description générée automatiquement">
              <a:extLst>
                <a:ext uri="{FF2B5EF4-FFF2-40B4-BE49-F238E27FC236}">
                  <a16:creationId xmlns:a16="http://schemas.microsoft.com/office/drawing/2014/main" id="{05DD367E-90C3-A475-CC61-1E9F9430C8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647708" y="264360"/>
              <a:ext cx="1236678" cy="611451"/>
            </a:xfrm>
            <a:prstGeom prst="rect">
              <a:avLst/>
            </a:prstGeom>
          </p:spPr>
        </p:pic>
        <p:pic>
          <p:nvPicPr>
            <p:cNvPr id="22" name="Picture 12" descr="Seguros Monterrey New York Life - Logo">
              <a:extLst>
                <a:ext uri="{FF2B5EF4-FFF2-40B4-BE49-F238E27FC236}">
                  <a16:creationId xmlns:a16="http://schemas.microsoft.com/office/drawing/2014/main" id="{C24D853A-57E6-38C4-5892-F3DBA05797F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51124" y="400982"/>
              <a:ext cx="1222267" cy="272973"/>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9F948F8F-C386-07F3-4772-70AD35C3F6CC}"/>
                </a:ext>
              </a:extLst>
            </p:cNvPr>
            <p:cNvCxnSpPr>
              <a:cxnSpLocks/>
            </p:cNvCxnSpPr>
            <p:nvPr userDrawn="1"/>
          </p:nvCxnSpPr>
          <p:spPr>
            <a:xfrm>
              <a:off x="10600346"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109EA0B1-9D4E-A608-8771-D5285306F2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8502"/>
            <a:stretch/>
          </p:blipFill>
          <p:spPr>
            <a:xfrm>
              <a:off x="10068679" y="251977"/>
              <a:ext cx="463679" cy="716711"/>
            </a:xfrm>
            <a:prstGeom prst="rect">
              <a:avLst/>
            </a:prstGeom>
          </p:spPr>
        </p:pic>
      </p:grpSp>
    </p:spTree>
    <p:extLst>
      <p:ext uri="{BB962C8B-B14F-4D97-AF65-F5344CB8AC3E}">
        <p14:creationId xmlns:p14="http://schemas.microsoft.com/office/powerpoint/2010/main" val="567443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pgemini_Client-stories_Cybersecurity-assessment-of-a-multinational-bank">
            <a:extLst>
              <a:ext uri="{FF2B5EF4-FFF2-40B4-BE49-F238E27FC236}">
                <a16:creationId xmlns:a16="http://schemas.microsoft.com/office/drawing/2014/main" id="{1A3C291C-1E5B-0A99-8068-ED684939D2E4}"/>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F1962CF-EF97-412C-B792-066A1C9D2733}"/>
              </a:ext>
              <a:ext uri="{C183D7F6-B498-43B3-948B-1728B52AA6E4}">
                <adec:decorative xmlns:adec="http://schemas.microsoft.com/office/drawing/2017/decorative" val="1"/>
              </a:ext>
            </a:extLst>
          </p:cNvPr>
          <p:cNvSpPr/>
          <p:nvPr/>
        </p:nvSpPr>
        <p:spPr bwMode="white">
          <a:xfrm>
            <a:off x="1624995" y="0"/>
            <a:ext cx="4563421" cy="6859720"/>
          </a:xfrm>
          <a:prstGeom prst="rect">
            <a:avLst/>
          </a:prstGeom>
          <a:solidFill>
            <a:srgbClr val="272936">
              <a:alpha val="7813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49" b="0" i="0" u="none" strike="noStrike" kern="1200" cap="none" spc="0" normalizeH="0" baseline="0" noProof="0">
              <a:ln>
                <a:noFill/>
              </a:ln>
              <a:solidFill>
                <a:prstClr val="black"/>
              </a:solidFill>
              <a:effectLst/>
              <a:uLnTx/>
              <a:uFillTx/>
              <a:latin typeface="Ubuntu Medium"/>
              <a:ea typeface="+mn-ea"/>
              <a:cs typeface="+mn-cs"/>
            </a:endParaRPr>
          </a:p>
        </p:txBody>
      </p:sp>
      <p:sp>
        <p:nvSpPr>
          <p:cNvPr id="11" name="object 5">
            <a:extLst>
              <a:ext uri="{FF2B5EF4-FFF2-40B4-BE49-F238E27FC236}">
                <a16:creationId xmlns:a16="http://schemas.microsoft.com/office/drawing/2014/main" id="{14918BB1-58F4-42AC-859A-E60DF368D314}"/>
              </a:ext>
            </a:extLst>
          </p:cNvPr>
          <p:cNvSpPr txBox="1">
            <a:spLocks noGrp="1"/>
          </p:cNvSpPr>
          <p:nvPr>
            <p:ph type="title" idx="4294967295"/>
          </p:nvPr>
        </p:nvSpPr>
        <p:spPr>
          <a:xfrm>
            <a:off x="2008055" y="3080880"/>
            <a:ext cx="3946178" cy="644983"/>
          </a:xfrm>
          <a:prstGeom prst="rect">
            <a:avLst/>
          </a:prstGeom>
          <a:noFill/>
          <a:ln>
            <a:noFill/>
            <a:prstDash/>
          </a:ln>
          <a:effectLst/>
        </p:spPr>
        <p:txBody>
          <a:bodyPr rot="0" spcFirstLastPara="0" vertOverflow="overflow" horzOverflow="overflow" vert="horz" wrap="square" lIns="0" tIns="90105" rIns="0" bIns="0" numCol="1" spcCol="0" rtlCol="0" fromWordArt="0" anchor="b" anchorCtr="0" forceAA="0" compatLnSpc="1">
            <a:prstTxWarp prst="textNoShape">
              <a:avLst/>
            </a:prstTxWarp>
            <a:spAutoFit/>
          </a:bodyPr>
          <a:lstStyle>
            <a:lvl1pPr marL="0" marR="0" indent="0" algn="l" defTabSz="1507846" rtl="0" eaLnBrk="1" fontAlgn="auto" latinLnBrk="0" hangingPunct="1">
              <a:lnSpc>
                <a:spcPct val="90000"/>
              </a:lnSpc>
              <a:spcBef>
                <a:spcPct val="0"/>
              </a:spcBef>
              <a:spcAft>
                <a:spcPts val="0"/>
              </a:spcAft>
              <a:buClrTx/>
              <a:buSzTx/>
              <a:buFontTx/>
              <a:buNone/>
              <a:tabLst/>
              <a:defRPr kumimoji="0" lang="en-US" sz="2950" b="0" i="0" u="none" strike="noStrike" kern="1200" cap="all" spc="0" normalizeH="0" baseline="0" noProof="0">
                <a:ln>
                  <a:noFill/>
                </a:ln>
                <a:solidFill>
                  <a:schemeClr val="bg1"/>
                </a:solidFill>
                <a:effectLst/>
                <a:uLnTx/>
                <a:uFillTx/>
                <a:latin typeface="Ubuntu Light"/>
                <a:ea typeface="+mj-ea"/>
                <a:cs typeface="Ubuntu Light"/>
              </a:defRPr>
            </a:lvl1pPr>
          </a:lstStyle>
          <a:p>
            <a:pPr marL="7701" marR="3081" lvl="0" indent="0" algn="l" defTabSz="1507846"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6" normalizeH="0" baseline="0" noProof="0">
                <a:ln>
                  <a:noFill/>
                </a:ln>
                <a:solidFill>
                  <a:schemeClr val="bg1"/>
                </a:solidFill>
                <a:effectLst/>
                <a:uLnTx/>
                <a:uFillTx/>
                <a:latin typeface="Ubuntu Light"/>
                <a:ea typeface="+mj-ea"/>
                <a:cs typeface="Ubuntu Light"/>
              </a:rPr>
              <a:t>APPENDIX</a:t>
            </a:r>
            <a:endParaRPr kumimoji="0" lang="en-US" sz="3600" b="0" i="0" u="none" strike="noStrike" kern="1200" cap="all" spc="0" normalizeH="0" baseline="0" noProof="0">
              <a:ln>
                <a:noFill/>
              </a:ln>
              <a:solidFill>
                <a:schemeClr val="accent2"/>
              </a:solidFill>
              <a:effectLst/>
              <a:uLnTx/>
              <a:uFillTx/>
              <a:latin typeface="Ubuntu Light"/>
              <a:ea typeface="+mj-ea"/>
              <a:cs typeface="Ubuntu Light"/>
            </a:endParaRPr>
          </a:p>
        </p:txBody>
      </p:sp>
    </p:spTree>
    <p:extLst>
      <p:ext uri="{BB962C8B-B14F-4D97-AF65-F5344CB8AC3E}">
        <p14:creationId xmlns:p14="http://schemas.microsoft.com/office/powerpoint/2010/main" val="3543199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1FA5BD-9374-15D2-3FDA-F5B2C9DDA2E2}"/>
              </a:ext>
            </a:extLst>
          </p:cNvPr>
          <p:cNvSpPr/>
          <p:nvPr/>
        </p:nvSpPr>
        <p:spPr>
          <a:xfrm>
            <a:off x="9869864" y="0"/>
            <a:ext cx="232213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7" name="Rectangle 6"/>
          <p:cNvSpPr/>
          <p:nvPr/>
        </p:nvSpPr>
        <p:spPr>
          <a:xfrm>
            <a:off x="0" y="0"/>
            <a:ext cx="1924050" cy="3657599"/>
          </a:xfrm>
          <a:prstGeom prst="rect">
            <a:avLst/>
          </a:prstGeom>
          <a:solidFill>
            <a:srgbClr val="27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FFFFFF"/>
              </a:solidFill>
              <a:effectLst/>
              <a:uLnTx/>
              <a:uFillTx/>
              <a:latin typeface="Ubuntu"/>
              <a:ea typeface="+mn-ea"/>
              <a:cs typeface="+mn-cs"/>
            </a:endParaRPr>
          </a:p>
        </p:txBody>
      </p:sp>
      <p:sp>
        <p:nvSpPr>
          <p:cNvPr id="16" name="TextBox 15"/>
          <p:cNvSpPr txBox="1"/>
          <p:nvPr/>
        </p:nvSpPr>
        <p:spPr>
          <a:xfrm>
            <a:off x="77905" y="764704"/>
            <a:ext cx="1768240" cy="176569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1">
                <a:ln>
                  <a:noFill/>
                </a:ln>
                <a:solidFill>
                  <a:srgbClr val="FFFFFF"/>
                </a:solidFill>
                <a:effectLst/>
                <a:uLnTx/>
                <a:uFillTx/>
                <a:latin typeface="Ubuntu"/>
                <a:ea typeface="Verdana" panose="020B0604030504040204" pitchFamily="34" charset="0"/>
                <a:cs typeface="Verdana" panose="020B0604030504040204" pitchFamily="34" charset="0"/>
              </a:rPr>
              <a:t>A Canadian Insurance Major (previously, Assurant) is a holding company with headquarters in New York City. Its businesses provide a diverse set of specialty, niche-market insurance products in the property, casualty, life, and health insurance sectors. The company provides specialty protection products and related services to safeguard against risks.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1">
              <a:ln>
                <a:noFill/>
              </a:ln>
              <a:solidFill>
                <a:srgbClr val="FFFFFF"/>
              </a:solidFill>
              <a:effectLst/>
              <a:uLnTx/>
              <a:uFillTx/>
              <a:latin typeface="Ubuntu"/>
              <a:ea typeface="Verdana" panose="020B0604030504040204" pitchFamily="34" charset="0"/>
              <a:cs typeface="Verdana" panose="020B0604030504040204" pitchFamily="34" charset="0"/>
            </a:endParaRPr>
          </a:p>
        </p:txBody>
      </p:sp>
      <p:sp>
        <p:nvSpPr>
          <p:cNvPr id="21" name="Rectangle 20"/>
          <p:cNvSpPr/>
          <p:nvPr/>
        </p:nvSpPr>
        <p:spPr>
          <a:xfrm>
            <a:off x="0" y="3818260"/>
            <a:ext cx="1924050" cy="267661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720000" rIns="180000" bIns="0" rtlCol="0" anchor="t"/>
          <a:lstStyle/>
          <a:p>
            <a:pPr marL="0" marR="0" lvl="2" indent="0" algn="l" defTabSz="914400" rtl="0" eaLnBrk="1" fontAlgn="auto" latinLnBrk="0" hangingPunct="1">
              <a:lnSpc>
                <a:spcPct val="100000"/>
              </a:lnSpc>
              <a:spcBef>
                <a:spcPts val="100"/>
              </a:spcBef>
              <a:spcAft>
                <a:spcPts val="0"/>
              </a:spcAft>
              <a:buClr>
                <a:srgbClr val="95E616"/>
              </a:buClr>
              <a:buSzPct val="120000"/>
              <a:buFontTx/>
              <a:buNone/>
              <a:tabLst/>
              <a:defRPr/>
            </a:pPr>
            <a:r>
              <a:rPr kumimoji="0" lang="en-US" altLang="ja-JP" sz="900" b="1" i="0" u="none" strike="noStrike" kern="1200" cap="none" spc="0" normalizeH="0" baseline="0" noProof="0">
                <a:ln>
                  <a:noFill/>
                </a:ln>
                <a:solidFill>
                  <a:prstClr val="black"/>
                </a:solidFill>
                <a:effectLst/>
                <a:uLnTx/>
                <a:uFillTx/>
                <a:latin typeface="Verdana"/>
                <a:ea typeface="+mn-ea"/>
                <a:cs typeface="+mn-cs"/>
              </a:rPr>
              <a:t>Scope: N</a:t>
            </a:r>
            <a:r>
              <a:rPr kumimoji="0" lang="en-US" altLang="ja-JP" sz="900" b="0" i="0" u="none" strike="noStrike" kern="1200" cap="none" spc="0" normalizeH="0" baseline="0" noProof="0">
                <a:ln>
                  <a:noFill/>
                </a:ln>
                <a:solidFill>
                  <a:prstClr val="black"/>
                </a:solidFill>
                <a:effectLst/>
                <a:uLnTx/>
                <a:uFillTx/>
                <a:latin typeface="Verdana"/>
                <a:ea typeface="+mn-ea"/>
                <a:cs typeface="+mn-cs"/>
              </a:rPr>
              <a:t>ew business enrollments, Policy Administration, Broker Services, Life &amp; Disability claims, Dental claims, etc.</a:t>
            </a:r>
            <a:r>
              <a:rPr kumimoji="0" lang="en-US" altLang="ja-JP" sz="900" b="1" i="0" u="none" strike="noStrike" kern="1200" cap="none" spc="0" normalizeH="0" baseline="0" noProof="0">
                <a:ln>
                  <a:noFill/>
                </a:ln>
                <a:solidFill>
                  <a:prstClr val="black"/>
                </a:solidFill>
                <a:effectLst/>
                <a:uLnTx/>
                <a:uFillTx/>
                <a:latin typeface="Verdana"/>
                <a:ea typeface="+mn-ea"/>
                <a:cs typeface="+mn-cs"/>
              </a:rPr>
              <a:t>   </a:t>
            </a:r>
          </a:p>
          <a:p>
            <a:pPr marL="0" marR="0" lvl="2" indent="0" algn="l" defTabSz="914400" rtl="0" eaLnBrk="1" fontAlgn="auto" latinLnBrk="0" hangingPunct="1">
              <a:lnSpc>
                <a:spcPct val="100000"/>
              </a:lnSpc>
              <a:spcBef>
                <a:spcPts val="100"/>
              </a:spcBef>
              <a:spcAft>
                <a:spcPts val="0"/>
              </a:spcAft>
              <a:buClr>
                <a:srgbClr val="95E616"/>
              </a:buClr>
              <a:buSzPct val="120000"/>
              <a:buFontTx/>
              <a:buNone/>
              <a:tabLst/>
              <a:defRPr/>
            </a:pPr>
            <a:r>
              <a:rPr kumimoji="0" lang="en-US" altLang="ja-JP" sz="900" b="1" i="0" u="none" strike="noStrike" kern="1200" cap="none" spc="0" normalizeH="0" baseline="0" noProof="0">
                <a:ln>
                  <a:noFill/>
                </a:ln>
                <a:solidFill>
                  <a:prstClr val="black"/>
                </a:solidFill>
                <a:effectLst/>
                <a:uLnTx/>
                <a:uFillTx/>
                <a:latin typeface="Verdana"/>
                <a:ea typeface="+mn-ea"/>
                <a:cs typeface="+mn-cs"/>
              </a:rPr>
              <a:t>Delivery Centers: </a:t>
            </a:r>
            <a:r>
              <a:rPr kumimoji="0" lang="en-US" altLang="ja-JP" sz="900" b="0" i="0" u="none" strike="noStrike" kern="1200" cap="none" spc="0" normalizeH="0" baseline="0" noProof="0">
                <a:ln>
                  <a:noFill/>
                </a:ln>
                <a:solidFill>
                  <a:prstClr val="black"/>
                </a:solidFill>
                <a:effectLst/>
                <a:uLnTx/>
                <a:uFillTx/>
                <a:latin typeface="Verdana"/>
                <a:ea typeface="+mn-ea"/>
                <a:cs typeface="+mn-cs"/>
              </a:rPr>
              <a:t>India (Noida, Trichy and Pune) and USA (El Paso)</a:t>
            </a:r>
            <a:r>
              <a:rPr kumimoji="0" lang="en-US" altLang="ja-JP" sz="900" b="1" i="0" u="none" strike="noStrike" kern="1200" cap="none" spc="0" normalizeH="0" baseline="0" noProof="0">
                <a:ln>
                  <a:noFill/>
                </a:ln>
                <a:solidFill>
                  <a:prstClr val="black"/>
                </a:solidFill>
                <a:effectLst/>
                <a:uLnTx/>
                <a:uFillTx/>
                <a:latin typeface="Verdana"/>
                <a:ea typeface="+mn-ea"/>
                <a:cs typeface="+mn-cs"/>
              </a:rPr>
              <a:t>  Languages: </a:t>
            </a:r>
            <a:r>
              <a:rPr kumimoji="0" lang="en-US" altLang="ja-JP" sz="900" b="0" i="0" u="none" strike="noStrike" kern="1200" cap="none" spc="0" normalizeH="0" baseline="0" noProof="0">
                <a:ln>
                  <a:noFill/>
                </a:ln>
                <a:solidFill>
                  <a:prstClr val="black"/>
                </a:solidFill>
                <a:effectLst/>
                <a:uLnTx/>
                <a:uFillTx/>
                <a:latin typeface="Verdana"/>
                <a:ea typeface="+mn-ea"/>
                <a:cs typeface="+mn-cs"/>
              </a:rPr>
              <a:t>English</a:t>
            </a:r>
            <a:r>
              <a:rPr kumimoji="0" lang="en-US" altLang="ja-JP" sz="900" b="1" i="0" u="none" strike="noStrike" kern="1200" cap="none" spc="0" normalizeH="0" baseline="0" noProof="0">
                <a:ln>
                  <a:noFill/>
                </a:ln>
                <a:solidFill>
                  <a:prstClr val="black"/>
                </a:solidFill>
                <a:effectLst/>
                <a:uLnTx/>
                <a:uFillTx/>
                <a:latin typeface="Verdana"/>
                <a:ea typeface="+mn-ea"/>
                <a:cs typeface="+mn-cs"/>
              </a:rPr>
              <a:t> Methodologies/Tools: </a:t>
            </a:r>
            <a:r>
              <a:rPr kumimoji="0" lang="en-US" altLang="ja-JP" sz="900" b="0" i="0" u="none" strike="noStrike" kern="1200" cap="none" spc="0" normalizeH="0" baseline="0" noProof="0" err="1">
                <a:ln>
                  <a:noFill/>
                </a:ln>
                <a:solidFill>
                  <a:prstClr val="black"/>
                </a:solidFill>
                <a:effectLst/>
                <a:uLnTx/>
                <a:uFillTx/>
                <a:latin typeface="Verdana"/>
                <a:ea typeface="+mn-ea"/>
                <a:cs typeface="+mn-cs"/>
              </a:rPr>
              <a:t>Rightshore</a:t>
            </a:r>
            <a:r>
              <a:rPr kumimoji="0" lang="en-US" altLang="ja-JP" sz="900" b="0" i="0" u="none" strike="noStrike" kern="1200" cap="none" spc="0" normalizeH="0" baseline="0" noProof="0">
                <a:ln>
                  <a:noFill/>
                </a:ln>
                <a:solidFill>
                  <a:prstClr val="black"/>
                </a:solidFill>
                <a:effectLst/>
                <a:uLnTx/>
                <a:uFillTx/>
                <a:latin typeface="Verdana"/>
                <a:ea typeface="+mn-ea"/>
                <a:cs typeface="+mn-cs"/>
              </a:rPr>
              <a:t>® and VMware</a:t>
            </a:r>
          </a:p>
        </p:txBody>
      </p:sp>
      <p:grpSp>
        <p:nvGrpSpPr>
          <p:cNvPr id="44" name="Group 43">
            <a:extLst>
              <a:ext uri="{FF2B5EF4-FFF2-40B4-BE49-F238E27FC236}">
                <a16:creationId xmlns:a16="http://schemas.microsoft.com/office/drawing/2014/main" id="{E18B9740-FB47-4D83-948E-67296F137B05}"/>
              </a:ext>
            </a:extLst>
          </p:cNvPr>
          <p:cNvGrpSpPr/>
          <p:nvPr/>
        </p:nvGrpSpPr>
        <p:grpSpPr>
          <a:xfrm>
            <a:off x="2000765" y="48543"/>
            <a:ext cx="9416371" cy="2139471"/>
            <a:chOff x="2016224" y="-170479"/>
            <a:chExt cx="6528048" cy="2277080"/>
          </a:xfrm>
        </p:grpSpPr>
        <p:sp>
          <p:nvSpPr>
            <p:cNvPr id="4" name="Rectangle 3"/>
            <p:cNvSpPr/>
            <p:nvPr/>
          </p:nvSpPr>
          <p:spPr>
            <a:xfrm>
              <a:off x="2016224" y="-170479"/>
              <a:ext cx="6528048" cy="2233279"/>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FFFFFF"/>
                </a:solidFill>
                <a:effectLst/>
                <a:uLnTx/>
                <a:uFillTx/>
                <a:latin typeface="Ubuntu"/>
                <a:ea typeface="+mn-ea"/>
                <a:cs typeface="+mn-cs"/>
              </a:endParaRPr>
            </a:p>
          </p:txBody>
        </p:sp>
        <p:sp>
          <p:nvSpPr>
            <p:cNvPr id="9" name="TextBox 8"/>
            <p:cNvSpPr txBox="1"/>
            <p:nvPr/>
          </p:nvSpPr>
          <p:spPr>
            <a:xfrm>
              <a:off x="2685912" y="-59705"/>
              <a:ext cx="5671418" cy="2062800"/>
            </a:xfrm>
            <a:prstGeom prst="rect">
              <a:avLst/>
            </a:prstGeom>
            <a:noFill/>
          </p:spPr>
          <p:txBody>
            <a:bodyPr wrap="square" lIns="0" tIns="0" rIns="0" bIns="0" numCol="2" spcCol="288000" rtlCol="0" anchor="t">
              <a:noAutofit/>
            </a:bodyPr>
            <a:lstStyle/>
            <a:p>
              <a:pPr marL="92075" marR="0" lvl="2" indent="-92075" algn="l" defTabSz="914400" rtl="0" eaLnBrk="1" fontAlgn="base" latinLnBrk="0" hangingPunct="1">
                <a:lnSpc>
                  <a:spcPct val="100000"/>
                </a:lnSpc>
                <a:spcBef>
                  <a:spcPts val="300"/>
                </a:spcBef>
                <a:spcAft>
                  <a:spcPts val="0"/>
                </a:spcAft>
                <a:buClr>
                  <a:srgbClr val="0070AD"/>
                </a:buClr>
                <a:buSzPct val="100000"/>
                <a:buFont typeface="Arial" panose="020B0604020202020204" pitchFamily="34" charset="0"/>
                <a:buChar char="•"/>
                <a:tabLst/>
                <a:defRPr/>
              </a:pPr>
              <a:r>
                <a:rPr kumimoji="0" lang="en-IN" sz="1050" b="1" i="0" u="none" strike="noStrike" kern="1200" cap="none" spc="0" normalizeH="0" baseline="0" noProof="1">
                  <a:ln>
                    <a:noFill/>
                  </a:ln>
                  <a:solidFill>
                    <a:prstClr val="black"/>
                  </a:solidFill>
                  <a:effectLst/>
                  <a:uLnTx/>
                  <a:uFillTx/>
                  <a:latin typeface="Ubuntu"/>
                  <a:ea typeface="+mn-ea"/>
                  <a:cs typeface="+mn-cs"/>
                </a:rPr>
                <a:t>Inconsistent services:</a:t>
              </a:r>
              <a:r>
                <a:rPr kumimoji="0" lang="en-IN" sz="1050" b="0" i="0" u="none" strike="noStrike" kern="1200" cap="none" spc="0" normalizeH="0" baseline="0" noProof="1">
                  <a:ln>
                    <a:noFill/>
                  </a:ln>
                  <a:solidFill>
                    <a:prstClr val="black"/>
                  </a:solidFill>
                  <a:effectLst/>
                  <a:uLnTx/>
                  <a:uFillTx/>
                  <a:latin typeface="Ubuntu"/>
                  <a:ea typeface="+mn-ea"/>
                  <a:cs typeface="+mn-cs"/>
                </a:rPr>
                <a:t> Need for an effective solution for enrollment and member services</a:t>
              </a:r>
            </a:p>
            <a:p>
              <a:pPr marL="92075" marR="0" lvl="2" indent="-92075" algn="l" defTabSz="914400" rtl="0" eaLnBrk="1" fontAlgn="base" latinLnBrk="0" hangingPunct="1">
                <a:lnSpc>
                  <a:spcPct val="100000"/>
                </a:lnSpc>
                <a:spcBef>
                  <a:spcPts val="300"/>
                </a:spcBef>
                <a:spcAft>
                  <a:spcPts val="0"/>
                </a:spcAft>
                <a:buClr>
                  <a:srgbClr val="0070AD"/>
                </a:buClr>
                <a:buSzPct val="100000"/>
                <a:buFont typeface="Arial" panose="020B0604020202020204" pitchFamily="34" charset="0"/>
                <a:buChar char="•"/>
                <a:tabLst/>
                <a:defRPr/>
              </a:pPr>
              <a:r>
                <a:rPr kumimoji="0" lang="en-IN" sz="1050" b="1" i="0" u="none" strike="noStrike" kern="1200" cap="none" spc="0" normalizeH="0" baseline="0" noProof="1">
                  <a:ln>
                    <a:noFill/>
                  </a:ln>
                  <a:solidFill>
                    <a:prstClr val="black"/>
                  </a:solidFill>
                  <a:effectLst/>
                  <a:uLnTx/>
                  <a:uFillTx/>
                  <a:latin typeface="Ubuntu"/>
                  <a:ea typeface="+mn-ea"/>
                  <a:cs typeface="+mn-cs"/>
                </a:rPr>
                <a:t>Incompetent incumbent vendor:</a:t>
              </a:r>
              <a:r>
                <a:rPr kumimoji="0" lang="en-IN" sz="1050" b="0" i="0" u="none" strike="noStrike" kern="1200" cap="none" spc="0" normalizeH="0" baseline="0" noProof="1">
                  <a:ln>
                    <a:noFill/>
                  </a:ln>
                  <a:solidFill>
                    <a:prstClr val="black"/>
                  </a:solidFill>
                  <a:effectLst/>
                  <a:uLnTx/>
                  <a:uFillTx/>
                  <a:latin typeface="Ubuntu"/>
                  <a:ea typeface="+mn-ea"/>
                  <a:cs typeface="+mn-cs"/>
                </a:rPr>
                <a:t> Client was seeking for an outsourcing vendor that could deliver consistently and meet the CTQs</a:t>
              </a:r>
            </a:p>
            <a:p>
              <a:pPr marL="92075" marR="0" lvl="2" indent="-92075" algn="l" defTabSz="914400" rtl="0" eaLnBrk="1" fontAlgn="base" latinLnBrk="0" hangingPunct="1">
                <a:lnSpc>
                  <a:spcPct val="100000"/>
                </a:lnSpc>
                <a:spcBef>
                  <a:spcPts val="300"/>
                </a:spcBef>
                <a:spcAft>
                  <a:spcPts val="0"/>
                </a:spcAft>
                <a:buClr>
                  <a:srgbClr val="0070AD"/>
                </a:buClr>
                <a:buSzPct val="100000"/>
                <a:buFont typeface="Arial" panose="020B0604020202020204" pitchFamily="34" charset="0"/>
                <a:buChar char="•"/>
                <a:tabLst/>
                <a:defRPr/>
              </a:pPr>
              <a:r>
                <a:rPr kumimoji="0" lang="en-IN" sz="1050" b="1" i="0" u="none" strike="noStrike" kern="1200" cap="none" spc="0" normalizeH="0" baseline="0" noProof="1">
                  <a:ln>
                    <a:noFill/>
                  </a:ln>
                  <a:solidFill>
                    <a:prstClr val="black"/>
                  </a:solidFill>
                  <a:effectLst/>
                  <a:uLnTx/>
                  <a:uFillTx/>
                  <a:latin typeface="Ubuntu"/>
                  <a:ea typeface="+mn-ea"/>
                  <a:cs typeface="+mn-cs"/>
                </a:rPr>
                <a:t>Inefficient workflow management:</a:t>
              </a:r>
              <a:r>
                <a:rPr kumimoji="0" lang="en-IN" sz="1050" b="0" i="0" u="none" strike="noStrike" kern="1200" cap="none" spc="0" normalizeH="0" baseline="0" noProof="1">
                  <a:ln>
                    <a:noFill/>
                  </a:ln>
                  <a:solidFill>
                    <a:prstClr val="black"/>
                  </a:solidFill>
                  <a:effectLst/>
                  <a:uLnTx/>
                  <a:uFillTx/>
                  <a:latin typeface="Ubuntu"/>
                  <a:ea typeface="+mn-ea"/>
                  <a:cs typeface="+mn-cs"/>
                </a:rPr>
                <a:t> Set up a workflow management system to track the member request</a:t>
              </a:r>
            </a:p>
            <a:p>
              <a:pPr marL="92075" marR="0" lvl="2" indent="-92075" algn="l" defTabSz="914400" rtl="0" eaLnBrk="1" fontAlgn="base" latinLnBrk="0" hangingPunct="1">
                <a:lnSpc>
                  <a:spcPct val="100000"/>
                </a:lnSpc>
                <a:spcBef>
                  <a:spcPts val="300"/>
                </a:spcBef>
                <a:spcAft>
                  <a:spcPts val="0"/>
                </a:spcAft>
                <a:buClr>
                  <a:srgbClr val="0070AD"/>
                </a:buClr>
                <a:buSzPct val="100000"/>
                <a:buFont typeface="Arial" panose="020B0604020202020204" pitchFamily="34" charset="0"/>
                <a:buChar char="•"/>
                <a:tabLst/>
                <a:defRPr/>
              </a:pPr>
              <a:r>
                <a:rPr kumimoji="0" lang="en-IN" sz="1050" b="1" i="0" u="none" strike="noStrike" kern="1200" cap="none" spc="0" normalizeH="0" baseline="0" noProof="1">
                  <a:ln>
                    <a:noFill/>
                  </a:ln>
                  <a:solidFill>
                    <a:prstClr val="black"/>
                  </a:solidFill>
                  <a:effectLst/>
                  <a:uLnTx/>
                  <a:uFillTx/>
                  <a:latin typeface="Ubuntu"/>
                  <a:ea typeface="+mn-ea"/>
                  <a:cs typeface="+mn-cs"/>
                </a:rPr>
                <a:t>High turnaround time:</a:t>
              </a:r>
              <a:r>
                <a:rPr kumimoji="0" lang="en-IN" sz="1050" b="0" i="0" u="none" strike="noStrike" kern="1200" cap="none" spc="0" normalizeH="0" baseline="0" noProof="1">
                  <a:ln>
                    <a:noFill/>
                  </a:ln>
                  <a:solidFill>
                    <a:prstClr val="black"/>
                  </a:solidFill>
                  <a:effectLst/>
                  <a:uLnTx/>
                  <a:uFillTx/>
                  <a:latin typeface="Ubuntu"/>
                  <a:ea typeface="+mn-ea"/>
                  <a:cs typeface="+mn-cs"/>
                </a:rPr>
                <a:t> Need to improve the turnaround time</a:t>
              </a:r>
            </a:p>
            <a:p>
              <a:pPr marL="92075" marR="0" lvl="2" indent="-92075" algn="l" defTabSz="914400" rtl="0" eaLnBrk="1" fontAlgn="base" latinLnBrk="0" hangingPunct="1">
                <a:lnSpc>
                  <a:spcPct val="100000"/>
                </a:lnSpc>
                <a:spcBef>
                  <a:spcPts val="300"/>
                </a:spcBef>
                <a:spcAft>
                  <a:spcPts val="0"/>
                </a:spcAft>
                <a:buClr>
                  <a:srgbClr val="0070AD"/>
                </a:buClr>
                <a:buSzPct val="100000"/>
                <a:buFont typeface="Arial" panose="020B0604020202020204" pitchFamily="34" charset="0"/>
                <a:buChar char="•"/>
                <a:tabLst/>
                <a:defRPr/>
              </a:pPr>
              <a:r>
                <a:rPr kumimoji="0" lang="en-IN" sz="1050" b="1" i="0" u="none" strike="noStrike" kern="1200" cap="none" spc="0" normalizeH="0" baseline="0" noProof="1">
                  <a:ln>
                    <a:noFill/>
                  </a:ln>
                  <a:solidFill>
                    <a:prstClr val="black"/>
                  </a:solidFill>
                  <a:effectLst/>
                  <a:uLnTx/>
                  <a:uFillTx/>
                  <a:latin typeface="Ubuntu"/>
                  <a:ea typeface="+mn-ea"/>
                  <a:cs typeface="+mn-cs"/>
                </a:rPr>
                <a:t>Ramp up:</a:t>
              </a:r>
              <a:r>
                <a:rPr kumimoji="0" lang="en-IN" sz="1050" b="0" i="0" u="none" strike="noStrike" kern="1200" cap="none" spc="0" normalizeH="0" baseline="0" noProof="1">
                  <a:ln>
                    <a:noFill/>
                  </a:ln>
                  <a:solidFill>
                    <a:prstClr val="black"/>
                  </a:solidFill>
                  <a:effectLst/>
                  <a:uLnTx/>
                  <a:uFillTx/>
                  <a:latin typeface="Ubuntu"/>
                  <a:ea typeface="+mn-ea"/>
                  <a:cs typeface="+mn-cs"/>
                </a:rPr>
                <a:t> Manage volume ramp up in view of the expected rise in the membership</a:t>
              </a:r>
            </a:p>
            <a:p>
              <a:pPr marL="92075" marR="0" lvl="2" indent="-92075" algn="l" defTabSz="914400" rtl="0" eaLnBrk="1" fontAlgn="base" latinLnBrk="0" hangingPunct="1">
                <a:lnSpc>
                  <a:spcPct val="100000"/>
                </a:lnSpc>
                <a:spcBef>
                  <a:spcPts val="300"/>
                </a:spcBef>
                <a:spcAft>
                  <a:spcPts val="0"/>
                </a:spcAft>
                <a:buClr>
                  <a:srgbClr val="0070AD"/>
                </a:buClr>
                <a:buSzPct val="100000"/>
                <a:buFont typeface="Arial" panose="020B0604020202020204" pitchFamily="34" charset="0"/>
                <a:buChar char="•"/>
                <a:tabLst/>
                <a:defRPr/>
              </a:pPr>
              <a:r>
                <a:rPr kumimoji="0" lang="en-IN" sz="1050" b="1" i="0" u="none" strike="noStrike" kern="1200" cap="none" spc="0" normalizeH="0" baseline="0" noProof="1">
                  <a:ln>
                    <a:noFill/>
                  </a:ln>
                  <a:solidFill>
                    <a:prstClr val="black"/>
                  </a:solidFill>
                  <a:effectLst/>
                  <a:uLnTx/>
                  <a:uFillTx/>
                  <a:latin typeface="Ubuntu"/>
                  <a:ea typeface="+mn-ea"/>
                  <a:cs typeface="+mn-cs"/>
                </a:rPr>
                <a:t>Broken up processes :</a:t>
              </a:r>
              <a:r>
                <a:rPr kumimoji="0" lang="en-IN" sz="1050" b="0" i="0" u="none" strike="noStrike" kern="1200" cap="none" spc="0" normalizeH="0" baseline="0" noProof="1">
                  <a:ln>
                    <a:noFill/>
                  </a:ln>
                  <a:solidFill>
                    <a:prstClr val="black"/>
                  </a:solidFill>
                  <a:effectLst/>
                  <a:uLnTx/>
                  <a:uFillTx/>
                  <a:latin typeface="Ubuntu"/>
                  <a:ea typeface="+mn-ea"/>
                  <a:cs typeface="+mn-cs"/>
                </a:rPr>
                <a:t> </a:t>
              </a:r>
            </a:p>
            <a:p>
              <a:pPr marL="92075" marR="0" lvl="2" indent="-92075" algn="l" defTabSz="914400" rtl="0" eaLnBrk="1" fontAlgn="base" latinLnBrk="0" hangingPunct="1">
                <a:lnSpc>
                  <a:spcPct val="100000"/>
                </a:lnSpc>
                <a:spcBef>
                  <a:spcPts val="300"/>
                </a:spcBef>
                <a:spcAft>
                  <a:spcPts val="0"/>
                </a:spcAft>
                <a:buClr>
                  <a:srgbClr val="0070AD"/>
                </a:buClr>
                <a:buSzPct val="100000"/>
                <a:buFont typeface="Arial" panose="020B0604020202020204" pitchFamily="34" charset="0"/>
                <a:buChar char="•"/>
                <a:tabLst/>
                <a:defRPr/>
              </a:pPr>
              <a:r>
                <a:rPr kumimoji="0" lang="en-IN" sz="1050" b="0" i="0" u="none" strike="noStrike" kern="1200" cap="none" spc="0" normalizeH="0" baseline="0" noProof="1">
                  <a:ln>
                    <a:noFill/>
                  </a:ln>
                  <a:solidFill>
                    <a:prstClr val="black"/>
                  </a:solidFill>
                  <a:effectLst/>
                  <a:uLnTx/>
                  <a:uFillTx/>
                  <a:latin typeface="Ubuntu"/>
                  <a:ea typeface="+mn-ea"/>
                  <a:cs typeface="+mn-cs"/>
                </a:rPr>
                <a:t>Implementation – VDR, MDM and IM</a:t>
              </a:r>
            </a:p>
            <a:p>
              <a:pPr marL="92075" marR="0" lvl="2" indent="-92075" algn="l" defTabSz="914400" rtl="0" eaLnBrk="1" fontAlgn="base" latinLnBrk="0" hangingPunct="1">
                <a:lnSpc>
                  <a:spcPct val="100000"/>
                </a:lnSpc>
                <a:spcBef>
                  <a:spcPts val="300"/>
                </a:spcBef>
                <a:spcAft>
                  <a:spcPts val="0"/>
                </a:spcAft>
                <a:buClr>
                  <a:srgbClr val="0070AD"/>
                </a:buClr>
                <a:buSzPct val="100000"/>
                <a:buFont typeface="Arial" panose="020B0604020202020204" pitchFamily="34" charset="0"/>
                <a:buChar char="•"/>
                <a:tabLst/>
                <a:defRPr/>
              </a:pPr>
              <a:r>
                <a:rPr kumimoji="0" lang="en-IN" sz="1050" b="0" i="0" u="none" strike="noStrike" kern="1200" cap="none" spc="0" normalizeH="0" baseline="0" noProof="1">
                  <a:ln>
                    <a:noFill/>
                  </a:ln>
                  <a:solidFill>
                    <a:prstClr val="black"/>
                  </a:solidFill>
                  <a:effectLst/>
                  <a:uLnTx/>
                  <a:uFillTx/>
                  <a:latin typeface="Ubuntu"/>
                  <a:ea typeface="+mn-ea"/>
                  <a:cs typeface="+mn-cs"/>
                </a:rPr>
                <a:t>Eligibility – Service, One Service, OA, Additional Service, GH, GF, ASO, </a:t>
              </a:r>
            </a:p>
            <a:p>
              <a:pPr marL="92075" marR="0" lvl="2" indent="-92075" algn="l" defTabSz="987425" rtl="0" eaLnBrk="1" fontAlgn="base" latinLnBrk="0" hangingPunct="1">
                <a:lnSpc>
                  <a:spcPct val="100000"/>
                </a:lnSpc>
                <a:spcBef>
                  <a:spcPts val="300"/>
                </a:spcBef>
                <a:spcAft>
                  <a:spcPts val="0"/>
                </a:spcAft>
                <a:buClr>
                  <a:srgbClr val="0070AD"/>
                </a:buClr>
                <a:buSzPct val="100000"/>
                <a:buFont typeface="Arial" panose="020B0604020202020204" pitchFamily="34" charset="0"/>
                <a:buChar char="•"/>
                <a:tabLst/>
                <a:defRPr/>
              </a:pPr>
              <a:r>
                <a:rPr kumimoji="0" lang="en-IN" sz="1050" b="0" i="0" u="none" strike="noStrike" kern="1200" cap="none" spc="0" normalizeH="0" baseline="0" noProof="1">
                  <a:ln>
                    <a:noFill/>
                  </a:ln>
                  <a:solidFill>
                    <a:prstClr val="black"/>
                  </a:solidFill>
                  <a:effectLst/>
                  <a:uLnTx/>
                  <a:uFillTx/>
                  <a:latin typeface="Ubuntu"/>
                  <a:ea typeface="+mn-ea"/>
                  <a:cs typeface="+mn-cs"/>
                </a:rPr>
                <a:t>Non availability of procedure and guidelines for processing</a:t>
              </a:r>
            </a:p>
          </p:txBody>
        </p:sp>
        <p:sp>
          <p:nvSpPr>
            <p:cNvPr id="12" name="TextBox 11"/>
            <p:cNvSpPr txBox="1"/>
            <p:nvPr/>
          </p:nvSpPr>
          <p:spPr>
            <a:xfrm rot="16200000">
              <a:off x="1217597" y="755233"/>
              <a:ext cx="2266940" cy="435795"/>
            </a:xfrm>
            <a:prstGeom prst="rect">
              <a:avLst/>
            </a:prstGeom>
            <a:solidFill>
              <a:schemeClr val="accent1"/>
            </a:solidFill>
          </p:spPr>
          <p:txBody>
            <a:bodyPr wrap="square" lIns="0" tIns="0" rIns="0" bIns="0" rtlCol="0" anchor="ctr">
              <a:noAutofit/>
            </a:bodyPr>
            <a:lstStyle/>
            <a:p>
              <a:pPr marL="0" marR="0" lvl="2" indent="0" algn="ctr" defTabSz="914400" rtl="0" eaLnBrk="1" fontAlgn="base" latinLnBrk="0" hangingPunct="1">
                <a:lnSpc>
                  <a:spcPct val="100000"/>
                </a:lnSpc>
                <a:spcBef>
                  <a:spcPts val="800"/>
                </a:spcBef>
                <a:spcAft>
                  <a:spcPts val="0"/>
                </a:spcAft>
                <a:buClr>
                  <a:prstClr val="black"/>
                </a:buClr>
                <a:buSzPct val="150000"/>
                <a:buFontTx/>
                <a:buNone/>
                <a:tabLst/>
                <a:defRPr/>
              </a:pPr>
              <a:r>
                <a:rPr kumimoji="0" lang="en-US" sz="1400" b="1" i="0" u="none" strike="noStrike" kern="1200" cap="none" spc="0" normalizeH="0" baseline="0" noProof="1">
                  <a:ln>
                    <a:noFill/>
                  </a:ln>
                  <a:solidFill>
                    <a:srgbClr val="FFFFFF"/>
                  </a:solidFill>
                  <a:effectLst/>
                  <a:uLnTx/>
                  <a:uFillTx/>
                  <a:latin typeface="Ubuntu"/>
                  <a:ea typeface="+mn-ea"/>
                  <a:cs typeface="+mn-cs"/>
                </a:rPr>
                <a:t>The Challenge</a:t>
              </a:r>
            </a:p>
          </p:txBody>
        </p:sp>
        <p:sp>
          <p:nvSpPr>
            <p:cNvPr id="31" name="Rectangle 30"/>
            <p:cNvSpPr>
              <a:spLocks/>
            </p:cNvSpPr>
            <p:nvPr/>
          </p:nvSpPr>
          <p:spPr>
            <a:xfrm>
              <a:off x="8457872" y="0"/>
              <a:ext cx="86400" cy="2062800"/>
            </a:xfrm>
            <a:prstGeom prst="rect">
              <a:avLst/>
            </a:prstGeom>
            <a:solidFill>
              <a:schemeClr val="accent1"/>
            </a:solidFill>
          </p:spPr>
          <p:txBody>
            <a:bodyPr wrap="square" lIns="144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52" name="Group 51">
            <a:extLst>
              <a:ext uri="{FF2B5EF4-FFF2-40B4-BE49-F238E27FC236}">
                <a16:creationId xmlns:a16="http://schemas.microsoft.com/office/drawing/2014/main" id="{C99C6890-B0D5-4580-BB87-2967B8D2886C}"/>
              </a:ext>
            </a:extLst>
          </p:cNvPr>
          <p:cNvGrpSpPr/>
          <p:nvPr/>
        </p:nvGrpSpPr>
        <p:grpSpPr>
          <a:xfrm>
            <a:off x="1994025" y="2311353"/>
            <a:ext cx="9433720" cy="2399788"/>
            <a:chOff x="2016224" y="1990970"/>
            <a:chExt cx="6528048" cy="2288303"/>
          </a:xfrm>
        </p:grpSpPr>
        <p:sp>
          <p:nvSpPr>
            <p:cNvPr id="5" name="Rectangle 4"/>
            <p:cNvSpPr/>
            <p:nvPr/>
          </p:nvSpPr>
          <p:spPr>
            <a:xfrm>
              <a:off x="2016224" y="1990971"/>
              <a:ext cx="6528048" cy="2232131"/>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srgbClr val="FFFFFF"/>
                  </a:solidFill>
                  <a:effectLst/>
                  <a:uLnTx/>
                  <a:uFillTx/>
                  <a:latin typeface="Ubuntu"/>
                  <a:ea typeface="+mn-ea"/>
                  <a:cs typeface="+mn-cs"/>
                </a:rPr>
                <a:t>x</a:t>
              </a:r>
            </a:p>
          </p:txBody>
        </p:sp>
        <p:sp>
          <p:nvSpPr>
            <p:cNvPr id="10" name="TextBox 9"/>
            <p:cNvSpPr txBox="1"/>
            <p:nvPr/>
          </p:nvSpPr>
          <p:spPr>
            <a:xfrm>
              <a:off x="2685912" y="2100640"/>
              <a:ext cx="5717844" cy="2062799"/>
            </a:xfrm>
            <a:prstGeom prst="rect">
              <a:avLst/>
            </a:prstGeom>
            <a:noFill/>
          </p:spPr>
          <p:txBody>
            <a:bodyPr wrap="square" lIns="0" tIns="0" rIns="0" bIns="0" numCol="2" spcCol="288000" rtlCol="0" anchor="t">
              <a:noAutofit/>
            </a:bodyPr>
            <a:lstStyle/>
            <a:p>
              <a:pPr marL="92075" marR="0" lvl="2" indent="-92075" algn="l" defTabSz="914400" rtl="0" eaLnBrk="1" fontAlgn="base" latinLnBrk="0" hangingPunct="1">
                <a:lnSpc>
                  <a:spcPct val="100000"/>
                </a:lnSpc>
                <a:spcBef>
                  <a:spcPts val="300"/>
                </a:spcBef>
                <a:spcAft>
                  <a:spcPts val="0"/>
                </a:spcAft>
                <a:buClr>
                  <a:srgbClr val="12ABDB"/>
                </a:buClr>
                <a:buSzPct val="100000"/>
                <a:buFont typeface="Arial" panose="020B0604020202020204" pitchFamily="34" charset="0"/>
                <a:buChar char="•"/>
                <a:tabLst/>
                <a:defRPr/>
              </a:pPr>
              <a:r>
                <a:rPr kumimoji="0" lang="en-IN" sz="1050" b="0" i="0" u="none" strike="noStrike" kern="1200" cap="none" spc="0" normalizeH="0" baseline="0" noProof="1">
                  <a:ln>
                    <a:noFill/>
                  </a:ln>
                  <a:solidFill>
                    <a:srgbClr val="000000"/>
                  </a:solidFill>
                  <a:effectLst/>
                  <a:uLnTx/>
                  <a:uFillTx/>
                  <a:latin typeface="Ubuntu"/>
                  <a:ea typeface="+mn-ea"/>
                  <a:cs typeface="+mn-cs"/>
                </a:rPr>
                <a:t>Restructuring proposed for one fragmented LOB and 3 separate LOBs joined together to create a single LOB</a:t>
              </a:r>
            </a:p>
            <a:p>
              <a:pPr marL="92075" marR="0" lvl="2" indent="-92075" algn="l" defTabSz="914400" rtl="0" eaLnBrk="1" fontAlgn="base" latinLnBrk="0" hangingPunct="1">
                <a:lnSpc>
                  <a:spcPct val="100000"/>
                </a:lnSpc>
                <a:spcBef>
                  <a:spcPts val="300"/>
                </a:spcBef>
                <a:spcAft>
                  <a:spcPts val="0"/>
                </a:spcAft>
                <a:buClr>
                  <a:srgbClr val="12ABDB"/>
                </a:buClr>
                <a:buSzPct val="100000"/>
                <a:buFont typeface="Arial" panose="020B0604020202020204" pitchFamily="34" charset="0"/>
                <a:buChar char="•"/>
                <a:tabLst/>
                <a:defRPr/>
              </a:pPr>
              <a:r>
                <a:rPr kumimoji="0" lang="en-IN" sz="1050" b="0" i="0" u="none" strike="noStrike" kern="1200" cap="none" spc="0" normalizeH="0" baseline="0" noProof="1">
                  <a:ln>
                    <a:noFill/>
                  </a:ln>
                  <a:solidFill>
                    <a:srgbClr val="000000"/>
                  </a:solidFill>
                  <a:effectLst/>
                  <a:uLnTx/>
                  <a:uFillTx/>
                  <a:latin typeface="Ubuntu"/>
                  <a:ea typeface="+mn-ea"/>
                  <a:cs typeface="+mn-cs"/>
                </a:rPr>
                <a:t>In absence of SLA reports implemented controls, inhouse tracking tools created to manage SLAs</a:t>
              </a:r>
            </a:p>
            <a:p>
              <a:pPr marL="92075" marR="0" lvl="2" indent="-92075" algn="l" defTabSz="914400" rtl="0" eaLnBrk="1" fontAlgn="base" latinLnBrk="0" hangingPunct="1">
                <a:lnSpc>
                  <a:spcPct val="100000"/>
                </a:lnSpc>
                <a:spcBef>
                  <a:spcPts val="300"/>
                </a:spcBef>
                <a:spcAft>
                  <a:spcPts val="0"/>
                </a:spcAft>
                <a:buClr>
                  <a:srgbClr val="12ABDB"/>
                </a:buClr>
                <a:buSzPct val="100000"/>
                <a:buFont typeface="Arial" panose="020B0604020202020204" pitchFamily="34" charset="0"/>
                <a:buChar char="•"/>
                <a:tabLst/>
                <a:defRPr/>
              </a:pPr>
              <a:r>
                <a:rPr kumimoji="0" lang="en-IN" sz="1050" b="0" i="0" u="none" strike="noStrike" kern="1200" cap="none" spc="0" normalizeH="0" baseline="0" noProof="1">
                  <a:ln>
                    <a:noFill/>
                  </a:ln>
                  <a:solidFill>
                    <a:srgbClr val="000000"/>
                  </a:solidFill>
                  <a:effectLst/>
                  <a:uLnTx/>
                  <a:uFillTx/>
                  <a:latin typeface="Ubuntu"/>
                  <a:ea typeface="+mn-ea"/>
                  <a:cs typeface="+mn-cs"/>
                </a:rPr>
                <a:t>Structured approach by creating tools to manage production &amp; accuracy for daily &amp; monthly basis</a:t>
              </a:r>
            </a:p>
            <a:p>
              <a:pPr marL="92075" marR="0" lvl="2" indent="-92075" algn="l" defTabSz="914400" rtl="0" eaLnBrk="1" fontAlgn="base" latinLnBrk="0" hangingPunct="1">
                <a:lnSpc>
                  <a:spcPct val="100000"/>
                </a:lnSpc>
                <a:spcBef>
                  <a:spcPts val="300"/>
                </a:spcBef>
                <a:spcAft>
                  <a:spcPts val="0"/>
                </a:spcAft>
                <a:buClr>
                  <a:srgbClr val="12ABDB"/>
                </a:buClr>
                <a:buSzPct val="100000"/>
                <a:buFont typeface="Arial" panose="020B0604020202020204" pitchFamily="34" charset="0"/>
                <a:buChar char="•"/>
                <a:tabLst/>
                <a:defRPr/>
              </a:pPr>
              <a:r>
                <a:rPr kumimoji="0" lang="en-IN" sz="1050" b="0" i="0" u="none" strike="noStrike" kern="1200" cap="none" spc="0" normalizeH="0" baseline="0" noProof="1">
                  <a:ln>
                    <a:noFill/>
                  </a:ln>
                  <a:solidFill>
                    <a:srgbClr val="000000"/>
                  </a:solidFill>
                  <a:effectLst/>
                  <a:uLnTx/>
                  <a:uFillTx/>
                  <a:latin typeface="Ubuntu"/>
                  <a:ea typeface="+mn-ea"/>
                  <a:cs typeface="+mn-cs"/>
                </a:rPr>
                <a:t>Developed capabilities to enhance skillset of existing resources</a:t>
              </a:r>
            </a:p>
            <a:p>
              <a:pPr marL="92075" marR="0" lvl="2" indent="-92075" algn="l" defTabSz="914400" rtl="0" eaLnBrk="1" fontAlgn="base" latinLnBrk="0" hangingPunct="1">
                <a:lnSpc>
                  <a:spcPct val="100000"/>
                </a:lnSpc>
                <a:spcBef>
                  <a:spcPts val="300"/>
                </a:spcBef>
                <a:spcAft>
                  <a:spcPts val="0"/>
                </a:spcAft>
                <a:buClr>
                  <a:srgbClr val="12ABDB"/>
                </a:buClr>
                <a:buSzPct val="100000"/>
                <a:buFont typeface="Arial" panose="020B0604020202020204" pitchFamily="34" charset="0"/>
                <a:buChar char="•"/>
                <a:tabLst/>
                <a:defRPr/>
              </a:pPr>
              <a:r>
                <a:rPr kumimoji="0" lang="en-IN" sz="1050" b="0" i="0" u="none" strike="noStrike" kern="1200" cap="none" spc="0" normalizeH="0" baseline="0" noProof="1">
                  <a:ln>
                    <a:noFill/>
                  </a:ln>
                  <a:solidFill>
                    <a:srgbClr val="000000"/>
                  </a:solidFill>
                  <a:effectLst/>
                  <a:uLnTx/>
                  <a:uFillTx/>
                  <a:latin typeface="Ubuntu"/>
                  <a:ea typeface="+mn-ea"/>
                  <a:cs typeface="+mn-cs"/>
                </a:rPr>
                <a:t>Implemented production tacker to capture daily &amp; monthly production </a:t>
              </a:r>
            </a:p>
            <a:p>
              <a:pPr marL="92075" marR="0" lvl="2" indent="-92075" algn="l" defTabSz="914400" rtl="0" eaLnBrk="1" fontAlgn="base" latinLnBrk="0" hangingPunct="1">
                <a:lnSpc>
                  <a:spcPct val="100000"/>
                </a:lnSpc>
                <a:spcBef>
                  <a:spcPts val="300"/>
                </a:spcBef>
                <a:spcAft>
                  <a:spcPts val="0"/>
                </a:spcAft>
                <a:buClr>
                  <a:srgbClr val="12ABDB"/>
                </a:buClr>
                <a:buSzPct val="100000"/>
                <a:buFont typeface="Arial" panose="020B0604020202020204" pitchFamily="34" charset="0"/>
                <a:buChar char="•"/>
                <a:tabLst/>
                <a:defRPr/>
              </a:pPr>
              <a:r>
                <a:rPr kumimoji="0" lang="en-IN" sz="1050" b="0" i="0" u="none" strike="noStrike" kern="1200" cap="none" spc="0" normalizeH="0" baseline="0" noProof="1">
                  <a:ln>
                    <a:noFill/>
                  </a:ln>
                  <a:solidFill>
                    <a:srgbClr val="000000"/>
                  </a:solidFill>
                  <a:effectLst/>
                  <a:uLnTx/>
                  <a:uFillTx/>
                  <a:latin typeface="Ubuntu"/>
                  <a:ea typeface="+mn-ea"/>
                  <a:cs typeface="+mn-cs"/>
                </a:rPr>
                <a:t>TAT tracker created &amp; implemented for multiple functions</a:t>
              </a:r>
            </a:p>
            <a:p>
              <a:pPr marL="92075" marR="0" lvl="2" indent="-92075" algn="l" defTabSz="914400" rtl="0" eaLnBrk="1" fontAlgn="base" latinLnBrk="0" hangingPunct="1">
                <a:lnSpc>
                  <a:spcPct val="100000"/>
                </a:lnSpc>
                <a:spcBef>
                  <a:spcPts val="300"/>
                </a:spcBef>
                <a:spcAft>
                  <a:spcPts val="0"/>
                </a:spcAft>
                <a:buClr>
                  <a:srgbClr val="12ABDB"/>
                </a:buClr>
                <a:buSzPct val="100000"/>
                <a:buFont typeface="Arial" panose="020B0604020202020204" pitchFamily="34" charset="0"/>
                <a:buChar char="•"/>
                <a:tabLst/>
                <a:defRPr/>
              </a:pPr>
              <a:r>
                <a:rPr kumimoji="0" lang="en-IN" sz="1050" b="0" i="0" u="none" strike="noStrike" kern="1200" cap="none" spc="0" normalizeH="0" baseline="0" noProof="1">
                  <a:ln>
                    <a:noFill/>
                  </a:ln>
                  <a:solidFill>
                    <a:srgbClr val="000000"/>
                  </a:solidFill>
                  <a:effectLst/>
                  <a:uLnTx/>
                  <a:uFillTx/>
                  <a:latin typeface="Ubuntu"/>
                  <a:ea typeface="+mn-ea"/>
                  <a:cs typeface="+mn-cs"/>
                </a:rPr>
                <a:t>SOP restructure to enhance the product knowledge</a:t>
              </a:r>
            </a:p>
            <a:p>
              <a:pPr marL="92075" marR="0" lvl="2" indent="-92075" algn="l" defTabSz="914400" rtl="0" eaLnBrk="1" fontAlgn="base" latinLnBrk="0" hangingPunct="1">
                <a:lnSpc>
                  <a:spcPct val="100000"/>
                </a:lnSpc>
                <a:spcBef>
                  <a:spcPts val="300"/>
                </a:spcBef>
                <a:spcAft>
                  <a:spcPts val="0"/>
                </a:spcAft>
                <a:buClr>
                  <a:srgbClr val="12ABDB"/>
                </a:buClr>
                <a:buSzPct val="100000"/>
                <a:buFont typeface="Arial" panose="020B0604020202020204" pitchFamily="34" charset="0"/>
                <a:buChar char="•"/>
                <a:tabLst/>
                <a:defRPr/>
              </a:pPr>
              <a:r>
                <a:rPr kumimoji="0" lang="en-IN" sz="1050" b="0" i="0" u="none" strike="noStrike" kern="1200" cap="none" spc="0" normalizeH="0" baseline="0" noProof="1">
                  <a:ln>
                    <a:noFill/>
                  </a:ln>
                  <a:solidFill>
                    <a:srgbClr val="000000"/>
                  </a:solidFill>
                  <a:effectLst/>
                  <a:uLnTx/>
                  <a:uFillTx/>
                  <a:latin typeface="Ubuntu"/>
                  <a:ea typeface="+mn-ea"/>
                  <a:cs typeface="+mn-cs"/>
                </a:rPr>
                <a:t>Multiple letter tool automation to improve end customer satisfaction</a:t>
              </a:r>
            </a:p>
            <a:p>
              <a:pPr marL="92075" marR="0" lvl="2" indent="-92075" algn="l" defTabSz="914400" rtl="0" eaLnBrk="1" fontAlgn="base" latinLnBrk="0" hangingPunct="1">
                <a:lnSpc>
                  <a:spcPct val="100000"/>
                </a:lnSpc>
                <a:spcBef>
                  <a:spcPts val="300"/>
                </a:spcBef>
                <a:spcAft>
                  <a:spcPts val="0"/>
                </a:spcAft>
                <a:buClr>
                  <a:srgbClr val="12ABDB"/>
                </a:buClr>
                <a:buSzPct val="100000"/>
                <a:buFont typeface="Arial" panose="020B0604020202020204" pitchFamily="34" charset="0"/>
                <a:buChar char="•"/>
                <a:tabLst/>
                <a:defRPr/>
              </a:pPr>
              <a:r>
                <a:rPr kumimoji="0" lang="en-IN" sz="1050" b="0" i="0" u="none" strike="noStrike" kern="1200" cap="none" spc="0" normalizeH="0" baseline="0" noProof="1">
                  <a:ln>
                    <a:noFill/>
                  </a:ln>
                  <a:solidFill>
                    <a:srgbClr val="000000"/>
                  </a:solidFill>
                  <a:effectLst/>
                  <a:uLnTx/>
                  <a:uFillTx/>
                  <a:latin typeface="Ubuntu"/>
                  <a:ea typeface="+mn-ea"/>
                  <a:cs typeface="+mn-cs"/>
                </a:rPr>
                <a:t>Automated inventory assignment tool implemented</a:t>
              </a:r>
            </a:p>
            <a:p>
              <a:pPr marL="92075" marR="0" lvl="2" indent="-92075" algn="l" defTabSz="914400" rtl="0" eaLnBrk="1" fontAlgn="base" latinLnBrk="0" hangingPunct="1">
                <a:lnSpc>
                  <a:spcPct val="100000"/>
                </a:lnSpc>
                <a:spcBef>
                  <a:spcPts val="300"/>
                </a:spcBef>
                <a:spcAft>
                  <a:spcPts val="0"/>
                </a:spcAft>
                <a:buClr>
                  <a:srgbClr val="12ABDB"/>
                </a:buClr>
                <a:buSzPct val="100000"/>
                <a:buFont typeface="Arial" panose="020B0604020202020204" pitchFamily="34" charset="0"/>
                <a:buChar char="•"/>
                <a:tabLst/>
                <a:defRPr/>
              </a:pPr>
              <a:r>
                <a:rPr kumimoji="0" lang="en-IN" sz="1050" b="0" i="0" u="none" strike="noStrike" kern="1200" cap="none" spc="0" normalizeH="0" baseline="0" noProof="1">
                  <a:ln>
                    <a:noFill/>
                  </a:ln>
                  <a:solidFill>
                    <a:srgbClr val="000000"/>
                  </a:solidFill>
                  <a:effectLst/>
                  <a:uLnTx/>
                  <a:uFillTx/>
                  <a:latin typeface="Ubuntu"/>
                  <a:ea typeface="+mn-ea"/>
                  <a:cs typeface="+mn-cs"/>
                </a:rPr>
                <a:t>SOP Restructuring initiated </a:t>
              </a:r>
            </a:p>
            <a:p>
              <a:pPr marL="92075" marR="0" lvl="2" indent="-92075" algn="l" defTabSz="914400" rtl="0" eaLnBrk="1" fontAlgn="base" latinLnBrk="0" hangingPunct="1">
                <a:lnSpc>
                  <a:spcPct val="100000"/>
                </a:lnSpc>
                <a:spcBef>
                  <a:spcPts val="300"/>
                </a:spcBef>
                <a:spcAft>
                  <a:spcPts val="0"/>
                </a:spcAft>
                <a:buClr>
                  <a:srgbClr val="12ABDB"/>
                </a:buClr>
                <a:buSzPct val="100000"/>
                <a:buFont typeface="Arial" panose="020B0604020202020204" pitchFamily="34" charset="0"/>
                <a:buChar char="•"/>
                <a:tabLst/>
                <a:defRPr/>
              </a:pPr>
              <a:r>
                <a:rPr kumimoji="0" lang="en-IN" sz="1050" b="0" i="0" u="none" strike="noStrike" kern="1200" cap="none" spc="0" normalizeH="0" baseline="0" noProof="1">
                  <a:ln>
                    <a:noFill/>
                  </a:ln>
                  <a:solidFill>
                    <a:srgbClr val="000000"/>
                  </a:solidFill>
                  <a:effectLst/>
                  <a:uLnTx/>
                  <a:uFillTx/>
                  <a:latin typeface="Ubuntu"/>
                  <a:ea typeface="+mn-ea"/>
                  <a:cs typeface="+mn-cs"/>
                </a:rPr>
                <a:t>Sub process of a process aligned in single process</a:t>
              </a:r>
              <a:endParaRPr kumimoji="0" lang="en-IN" sz="1050" b="0" i="0" u="none" strike="noStrike" kern="1200" cap="none" spc="0" normalizeH="0" baseline="0" noProof="1">
                <a:ln>
                  <a:noFill/>
                </a:ln>
                <a:solidFill>
                  <a:prstClr val="black"/>
                </a:solidFill>
                <a:effectLst/>
                <a:uLnTx/>
                <a:uFillTx/>
                <a:latin typeface="Ubuntu"/>
                <a:ea typeface="+mn-ea"/>
                <a:cs typeface="+mn-cs"/>
              </a:endParaRPr>
            </a:p>
            <a:p>
              <a:pPr marL="0" marR="0" lvl="2" indent="0" algn="l" defTabSz="914400" rtl="0" eaLnBrk="1" fontAlgn="base" latinLnBrk="0" hangingPunct="1">
                <a:lnSpc>
                  <a:spcPct val="100000"/>
                </a:lnSpc>
                <a:spcBef>
                  <a:spcPts val="300"/>
                </a:spcBef>
                <a:spcAft>
                  <a:spcPts val="0"/>
                </a:spcAft>
                <a:buClr>
                  <a:srgbClr val="12ABDB"/>
                </a:buClr>
                <a:buSzPct val="100000"/>
                <a:buFontTx/>
                <a:buNone/>
                <a:tabLst/>
                <a:defRPr/>
              </a:pPr>
              <a:endParaRPr kumimoji="0" lang="en-IN" sz="1050" b="0" i="0" u="none" strike="noStrike" kern="1200" cap="none" spc="0" normalizeH="0" baseline="0" noProof="1">
                <a:ln>
                  <a:noFill/>
                </a:ln>
                <a:solidFill>
                  <a:srgbClr val="000000"/>
                </a:solidFill>
                <a:effectLst/>
                <a:uLnTx/>
                <a:uFillTx/>
                <a:latin typeface="Ubuntu"/>
                <a:ea typeface="+mn-ea"/>
                <a:cs typeface="+mn-cs"/>
              </a:endParaRPr>
            </a:p>
            <a:p>
              <a:pPr marL="92075" marR="0" lvl="2" indent="-92075" algn="l" defTabSz="914400" rtl="0" eaLnBrk="1" fontAlgn="base" latinLnBrk="0" hangingPunct="1">
                <a:lnSpc>
                  <a:spcPct val="100000"/>
                </a:lnSpc>
                <a:spcBef>
                  <a:spcPts val="300"/>
                </a:spcBef>
                <a:spcAft>
                  <a:spcPts val="0"/>
                </a:spcAft>
                <a:buClr>
                  <a:srgbClr val="12ABDB"/>
                </a:buClr>
                <a:buSzPct val="100000"/>
                <a:buFont typeface="Arial" panose="020B0604020202020204" pitchFamily="34" charset="0"/>
                <a:buChar char="•"/>
                <a:tabLst/>
                <a:defRPr/>
              </a:pPr>
              <a:endParaRPr kumimoji="0" lang="en-IN" sz="1050" b="0" i="0" u="none" strike="noStrike" kern="1200" cap="none" spc="0" normalizeH="0" baseline="0" noProof="1">
                <a:ln>
                  <a:noFill/>
                </a:ln>
                <a:solidFill>
                  <a:srgbClr val="000000"/>
                </a:solidFill>
                <a:effectLst/>
                <a:uLnTx/>
                <a:uFillTx/>
                <a:latin typeface="Ubuntu"/>
                <a:ea typeface="+mn-ea"/>
                <a:cs typeface="+mn-cs"/>
              </a:endParaRPr>
            </a:p>
          </p:txBody>
        </p:sp>
        <p:sp>
          <p:nvSpPr>
            <p:cNvPr id="13" name="TextBox 12"/>
            <p:cNvSpPr txBox="1"/>
            <p:nvPr/>
          </p:nvSpPr>
          <p:spPr>
            <a:xfrm rot="16200000">
              <a:off x="1233946" y="2890194"/>
              <a:ext cx="2234246" cy="435798"/>
            </a:xfrm>
            <a:prstGeom prst="rect">
              <a:avLst/>
            </a:prstGeom>
            <a:solidFill>
              <a:schemeClr val="accent2"/>
            </a:solidFill>
          </p:spPr>
          <p:txBody>
            <a:bodyPr wrap="square" lIns="0" tIns="0" rIns="0" bIns="0" rtlCol="0" anchor="ctr">
              <a:noAutofit/>
            </a:bodyPr>
            <a:lstStyle/>
            <a:p>
              <a:pPr marL="0" marR="0" lvl="2" indent="0" algn="ctr" defTabSz="914400" rtl="0" eaLnBrk="1" fontAlgn="base" latinLnBrk="0" hangingPunct="1">
                <a:lnSpc>
                  <a:spcPct val="100000"/>
                </a:lnSpc>
                <a:spcBef>
                  <a:spcPts val="800"/>
                </a:spcBef>
                <a:spcAft>
                  <a:spcPts val="0"/>
                </a:spcAft>
                <a:buClr>
                  <a:prstClr val="black"/>
                </a:buClr>
                <a:buSzPct val="150000"/>
                <a:buFontTx/>
                <a:buNone/>
                <a:tabLst/>
                <a:defRPr/>
              </a:pPr>
              <a:r>
                <a:rPr kumimoji="0" lang="en-US" sz="1400" b="1" i="0" u="none" strike="noStrike" kern="1200" cap="none" spc="0" normalizeH="0" baseline="0" noProof="1">
                  <a:ln>
                    <a:noFill/>
                  </a:ln>
                  <a:solidFill>
                    <a:srgbClr val="FFFFFF"/>
                  </a:solidFill>
                  <a:effectLst/>
                  <a:uLnTx/>
                  <a:uFillTx/>
                  <a:latin typeface="Ubuntu"/>
                  <a:ea typeface="+mn-ea"/>
                  <a:cs typeface="+mn-cs"/>
                </a:rPr>
                <a:t>The Solution</a:t>
              </a:r>
            </a:p>
          </p:txBody>
        </p:sp>
        <p:sp>
          <p:nvSpPr>
            <p:cNvPr id="32" name="Rectangle 31"/>
            <p:cNvSpPr>
              <a:spLocks/>
            </p:cNvSpPr>
            <p:nvPr/>
          </p:nvSpPr>
          <p:spPr>
            <a:xfrm>
              <a:off x="8457665" y="2047273"/>
              <a:ext cx="86607" cy="2232000"/>
            </a:xfrm>
            <a:prstGeom prst="rect">
              <a:avLst/>
            </a:prstGeom>
            <a:solidFill>
              <a:schemeClr val="accent2"/>
            </a:solidFill>
          </p:spPr>
          <p:txBody>
            <a:bodyPr wrap="square" lIns="144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54" name="Group 53">
            <a:extLst>
              <a:ext uri="{FF2B5EF4-FFF2-40B4-BE49-F238E27FC236}">
                <a16:creationId xmlns:a16="http://schemas.microsoft.com/office/drawing/2014/main" id="{96A0E957-A3A9-4498-806F-357486048294}"/>
              </a:ext>
            </a:extLst>
          </p:cNvPr>
          <p:cNvGrpSpPr/>
          <p:nvPr/>
        </p:nvGrpSpPr>
        <p:grpSpPr>
          <a:xfrm>
            <a:off x="2000765" y="4711141"/>
            <a:ext cx="9704937" cy="2083657"/>
            <a:chOff x="2016224" y="4098003"/>
            <a:chExt cx="6715728" cy="2401910"/>
          </a:xfrm>
        </p:grpSpPr>
        <p:sp>
          <p:nvSpPr>
            <p:cNvPr id="6" name="Rectangle 5"/>
            <p:cNvSpPr/>
            <p:nvPr/>
          </p:nvSpPr>
          <p:spPr>
            <a:xfrm>
              <a:off x="2016224" y="4099140"/>
              <a:ext cx="6528048" cy="2399637"/>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FFFFFF"/>
                </a:solidFill>
                <a:effectLst/>
                <a:uLnTx/>
                <a:uFillTx/>
                <a:latin typeface="Ubuntu"/>
                <a:ea typeface="+mn-ea"/>
                <a:cs typeface="+mn-cs"/>
              </a:endParaRPr>
            </a:p>
          </p:txBody>
        </p:sp>
        <p:sp>
          <p:nvSpPr>
            <p:cNvPr id="11" name="TextBox 10"/>
            <p:cNvSpPr txBox="1"/>
            <p:nvPr/>
          </p:nvSpPr>
          <p:spPr>
            <a:xfrm>
              <a:off x="2685912" y="4254842"/>
              <a:ext cx="6046040" cy="2179231"/>
            </a:xfrm>
            <a:prstGeom prst="rect">
              <a:avLst/>
            </a:prstGeom>
            <a:noFill/>
          </p:spPr>
          <p:txBody>
            <a:bodyPr wrap="square" lIns="0" tIns="0" rIns="0" bIns="0" numCol="2" spcCol="288000" rtlCol="0" anchor="t">
              <a:noAutofit/>
            </a:bodyPr>
            <a:lstStyle/>
            <a:p>
              <a:pPr marL="92075" marR="0" lvl="2" indent="-92075" algn="l" defTabSz="914400" rtl="0" eaLnBrk="1" fontAlgn="base" latinLnBrk="0" hangingPunct="1">
                <a:lnSpc>
                  <a:spcPct val="100000"/>
                </a:lnSpc>
                <a:spcBef>
                  <a:spcPts val="300"/>
                </a:spcBef>
                <a:spcAft>
                  <a:spcPts val="0"/>
                </a:spcAft>
                <a:buClr>
                  <a:srgbClr val="2B0A3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Starting with an average volume of 1300 a day, ramped up to handling about 6000 lives during peak and 500 during non peak</a:t>
              </a:r>
            </a:p>
            <a:p>
              <a:pPr marL="92075" marR="0" lvl="2" indent="-92075" algn="l" defTabSz="914400" rtl="0" eaLnBrk="1" fontAlgn="base" latinLnBrk="0" hangingPunct="1">
                <a:lnSpc>
                  <a:spcPct val="100000"/>
                </a:lnSpc>
                <a:spcBef>
                  <a:spcPts val="300"/>
                </a:spcBef>
                <a:spcAft>
                  <a:spcPts val="0"/>
                </a:spcAft>
                <a:buClr>
                  <a:srgbClr val="2B0A3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Improved the turnaround time by 30% for member services</a:t>
              </a:r>
            </a:p>
            <a:p>
              <a:pPr marL="92075" marR="0" lvl="2" indent="-92075" algn="l" defTabSz="914400" rtl="0" eaLnBrk="1" fontAlgn="base" latinLnBrk="0" hangingPunct="1">
                <a:lnSpc>
                  <a:spcPct val="100000"/>
                </a:lnSpc>
                <a:spcBef>
                  <a:spcPts val="300"/>
                </a:spcBef>
                <a:spcAft>
                  <a:spcPts val="0"/>
                </a:spcAft>
                <a:buClr>
                  <a:srgbClr val="2B0A3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Successfully completed transition of enrollment, member services, policy termination, medical underwriting, indexing, and presales process</a:t>
              </a:r>
            </a:p>
            <a:p>
              <a:pPr marL="92075" marR="0" lvl="2" indent="-92075" algn="l" defTabSz="914400" rtl="0" eaLnBrk="1" fontAlgn="base" latinLnBrk="0" hangingPunct="1">
                <a:lnSpc>
                  <a:spcPct val="100000"/>
                </a:lnSpc>
                <a:spcBef>
                  <a:spcPts val="300"/>
                </a:spcBef>
                <a:spcAft>
                  <a:spcPts val="0"/>
                </a:spcAft>
                <a:buClr>
                  <a:srgbClr val="2B0A3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Enabled the client to analyze the volume and type of member requests received</a:t>
              </a:r>
            </a:p>
            <a:p>
              <a:pPr marL="92075" marR="0" lvl="2" indent="-92075" algn="l" defTabSz="914400" rtl="0" eaLnBrk="1" fontAlgn="base" latinLnBrk="0" hangingPunct="1">
                <a:lnSpc>
                  <a:spcPct val="100000"/>
                </a:lnSpc>
                <a:spcBef>
                  <a:spcPts val="300"/>
                </a:spcBef>
                <a:spcAft>
                  <a:spcPts val="0"/>
                </a:spcAft>
                <a:buClr>
                  <a:srgbClr val="2B0A3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Ensured the transaction volume for new business/ enrollments as 500k annually</a:t>
              </a:r>
            </a:p>
            <a:p>
              <a:pPr marL="92075" marR="0" lvl="2" indent="-92075" algn="l" defTabSz="914400" rtl="0" eaLnBrk="1" fontAlgn="base" latinLnBrk="0" hangingPunct="1">
                <a:lnSpc>
                  <a:spcPct val="100000"/>
                </a:lnSpc>
                <a:spcBef>
                  <a:spcPts val="300"/>
                </a:spcBef>
                <a:spcAft>
                  <a:spcPts val="0"/>
                </a:spcAft>
                <a:buClr>
                  <a:srgbClr val="2B0A3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Through LOB restructure approach TAT improved from 6 days to 72 Hrs</a:t>
              </a:r>
            </a:p>
            <a:p>
              <a:pPr marL="92075" marR="0" lvl="2" indent="-92075" algn="l" defTabSz="914400" rtl="0" eaLnBrk="1" fontAlgn="base" latinLnBrk="0" hangingPunct="1">
                <a:lnSpc>
                  <a:spcPct val="100000"/>
                </a:lnSpc>
                <a:spcBef>
                  <a:spcPts val="300"/>
                </a:spcBef>
                <a:spcAft>
                  <a:spcPts val="0"/>
                </a:spcAft>
                <a:buClr>
                  <a:srgbClr val="2B0A3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No dependency on business for SLA management</a:t>
              </a:r>
            </a:p>
            <a:p>
              <a:pPr marL="92075" marR="0" lvl="2" indent="-92075" algn="l" defTabSz="914400" rtl="0" eaLnBrk="1" fontAlgn="base" latinLnBrk="0" hangingPunct="1">
                <a:lnSpc>
                  <a:spcPct val="100000"/>
                </a:lnSpc>
                <a:spcBef>
                  <a:spcPts val="300"/>
                </a:spcBef>
                <a:spcAft>
                  <a:spcPts val="0"/>
                </a:spcAft>
                <a:buClr>
                  <a:srgbClr val="2B0A3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Automated Production details</a:t>
              </a:r>
            </a:p>
            <a:p>
              <a:pPr marL="92075" marR="0" lvl="2" indent="-92075" algn="l" defTabSz="914400" rtl="0" eaLnBrk="1" fontAlgn="base" latinLnBrk="0" hangingPunct="1">
                <a:lnSpc>
                  <a:spcPct val="100000"/>
                </a:lnSpc>
                <a:spcBef>
                  <a:spcPts val="300"/>
                </a:spcBef>
                <a:spcAft>
                  <a:spcPts val="0"/>
                </a:spcAft>
                <a:buClr>
                  <a:srgbClr val="2B0A3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SOP restructuring for accuracy improvement </a:t>
              </a:r>
            </a:p>
            <a:p>
              <a:pPr marL="92075" marR="0" lvl="2" indent="-92075" algn="l" defTabSz="914400" rtl="0" eaLnBrk="1" fontAlgn="base" latinLnBrk="0" hangingPunct="1">
                <a:lnSpc>
                  <a:spcPct val="100000"/>
                </a:lnSpc>
                <a:spcBef>
                  <a:spcPts val="300"/>
                </a:spcBef>
                <a:spcAft>
                  <a:spcPts val="0"/>
                </a:spcAft>
                <a:buClr>
                  <a:srgbClr val="2B0A3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Enhanced end customer satisfaction through letter tool implementation</a:t>
              </a:r>
            </a:p>
          </p:txBody>
        </p:sp>
        <p:sp>
          <p:nvSpPr>
            <p:cNvPr id="14" name="TextBox 13"/>
            <p:cNvSpPr txBox="1"/>
            <p:nvPr/>
          </p:nvSpPr>
          <p:spPr>
            <a:xfrm rot="16200000">
              <a:off x="1151253" y="5059270"/>
              <a:ext cx="2399633" cy="479377"/>
            </a:xfrm>
            <a:prstGeom prst="rect">
              <a:avLst/>
            </a:prstGeom>
            <a:solidFill>
              <a:schemeClr val="accent3"/>
            </a:solidFill>
            <a:ln>
              <a:noFill/>
            </a:ln>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1">
                  <a:ln>
                    <a:noFill/>
                  </a:ln>
                  <a:solidFill>
                    <a:srgbClr val="FFFFFF"/>
                  </a:solidFill>
                  <a:effectLst/>
                  <a:uLnTx/>
                  <a:uFillTx/>
                  <a:latin typeface="Ubuntu"/>
                  <a:ea typeface="+mn-ea"/>
                  <a:cs typeface="Arial"/>
                </a:rPr>
                <a:t>The Outcome</a:t>
              </a:r>
            </a:p>
          </p:txBody>
        </p:sp>
        <p:sp>
          <p:nvSpPr>
            <p:cNvPr id="33" name="Rectangle 32"/>
            <p:cNvSpPr>
              <a:spLocks/>
            </p:cNvSpPr>
            <p:nvPr/>
          </p:nvSpPr>
          <p:spPr>
            <a:xfrm>
              <a:off x="8457872" y="4098003"/>
              <a:ext cx="86400" cy="2401910"/>
            </a:xfrm>
            <a:prstGeom prst="rect">
              <a:avLst/>
            </a:prstGeom>
            <a:solidFill>
              <a:schemeClr val="accent3"/>
            </a:solidFill>
            <a:ln>
              <a:noFill/>
            </a:ln>
          </p:spPr>
          <p:txBody>
            <a:bodyPr wrap="none" l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0" cap="none" spc="0" normalizeH="0" baseline="0" noProof="0">
                <a:ln>
                  <a:noFill/>
                </a:ln>
                <a:solidFill>
                  <a:srgbClr val="FFFFFF"/>
                </a:solidFill>
                <a:effectLst/>
                <a:uLnTx/>
                <a:uFillTx/>
                <a:latin typeface="Ubuntu"/>
                <a:ea typeface="+mn-ea"/>
                <a:cs typeface="Arial"/>
              </a:endParaRPr>
            </a:p>
          </p:txBody>
        </p:sp>
      </p:grpSp>
      <p:sp>
        <p:nvSpPr>
          <p:cNvPr id="127" name="TextBox 126">
            <a:extLst>
              <a:ext uri="{FF2B5EF4-FFF2-40B4-BE49-F238E27FC236}">
                <a16:creationId xmlns:a16="http://schemas.microsoft.com/office/drawing/2014/main" id="{DC3C9B00-126C-4697-883B-6469EF60C08F}"/>
              </a:ext>
            </a:extLst>
          </p:cNvPr>
          <p:cNvSpPr txBox="1"/>
          <p:nvPr/>
        </p:nvSpPr>
        <p:spPr>
          <a:xfrm>
            <a:off x="843083" y="2881013"/>
            <a:ext cx="3914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12ABDB"/>
                </a:solidFill>
                <a:effectLst/>
                <a:uLnTx/>
                <a:uFillTx/>
                <a:latin typeface="Ubuntu"/>
                <a:ea typeface="Verdana" panose="020B0604030504040204" pitchFamily="34" charset="0"/>
                <a:cs typeface="+mn-cs"/>
              </a:rPr>
              <a:t>FS</a:t>
            </a:r>
          </a:p>
        </p:txBody>
      </p:sp>
      <p:sp>
        <p:nvSpPr>
          <p:cNvPr id="61" name="Isosceles Triangle 60">
            <a:extLst>
              <a:ext uri="{FF2B5EF4-FFF2-40B4-BE49-F238E27FC236}">
                <a16:creationId xmlns:a16="http://schemas.microsoft.com/office/drawing/2014/main" id="{22EBDAAB-8015-44D4-92F1-2EA5567599F8}"/>
              </a:ext>
            </a:extLst>
          </p:cNvPr>
          <p:cNvSpPr/>
          <p:nvPr/>
        </p:nvSpPr>
        <p:spPr>
          <a:xfrm rot="10800000">
            <a:off x="6350566" y="2180757"/>
            <a:ext cx="990498" cy="159283"/>
          </a:xfrm>
          <a:prstGeom prst="triangle">
            <a:avLst>
              <a:gd name="adj" fmla="val 503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64" name="Isosceles Triangle 63">
            <a:extLst>
              <a:ext uri="{FF2B5EF4-FFF2-40B4-BE49-F238E27FC236}">
                <a16:creationId xmlns:a16="http://schemas.microsoft.com/office/drawing/2014/main" id="{75C4D10E-94F1-4143-8EA8-2E3179CCDC96}"/>
              </a:ext>
            </a:extLst>
          </p:cNvPr>
          <p:cNvSpPr/>
          <p:nvPr/>
        </p:nvSpPr>
        <p:spPr>
          <a:xfrm rot="10800000">
            <a:off x="6367199" y="4658917"/>
            <a:ext cx="990498" cy="159283"/>
          </a:xfrm>
          <a:prstGeom prst="triangle">
            <a:avLst>
              <a:gd name="adj" fmla="val 503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Ubuntu"/>
              <a:ea typeface="+mn-ea"/>
              <a:cs typeface="+mn-cs"/>
            </a:endParaRPr>
          </a:p>
        </p:txBody>
      </p:sp>
      <p:grpSp>
        <p:nvGrpSpPr>
          <p:cNvPr id="79" name="Group 78">
            <a:extLst>
              <a:ext uri="{FF2B5EF4-FFF2-40B4-BE49-F238E27FC236}">
                <a16:creationId xmlns:a16="http://schemas.microsoft.com/office/drawing/2014/main" id="{5E2753D9-5EDF-4FD0-8FD4-051353BBD262}"/>
              </a:ext>
            </a:extLst>
          </p:cNvPr>
          <p:cNvGrpSpPr>
            <a:grpSpLocks noChangeAspect="1"/>
          </p:cNvGrpSpPr>
          <p:nvPr/>
        </p:nvGrpSpPr>
        <p:grpSpPr>
          <a:xfrm>
            <a:off x="180053" y="2771290"/>
            <a:ext cx="563542" cy="527993"/>
            <a:chOff x="7773999" y="5888049"/>
            <a:chExt cx="676259" cy="633600"/>
          </a:xfrm>
        </p:grpSpPr>
        <p:sp>
          <p:nvSpPr>
            <p:cNvPr id="80" name="Freeform 199">
              <a:extLst>
                <a:ext uri="{FF2B5EF4-FFF2-40B4-BE49-F238E27FC236}">
                  <a16:creationId xmlns:a16="http://schemas.microsoft.com/office/drawing/2014/main" id="{7B105289-62FC-44DA-B053-CAC3C6334A7E}"/>
                </a:ext>
              </a:extLst>
            </p:cNvPr>
            <p:cNvSpPr>
              <a:spLocks noChangeAspect="1"/>
            </p:cNvSpPr>
            <p:nvPr/>
          </p:nvSpPr>
          <p:spPr bwMode="auto">
            <a:xfrm>
              <a:off x="7773999" y="5888049"/>
              <a:ext cx="676259" cy="633600"/>
            </a:xfrm>
            <a:custGeom>
              <a:avLst/>
              <a:gdLst>
                <a:gd name="T0" fmla="*/ 29 w 253"/>
                <a:gd name="T1" fmla="*/ 171 h 236"/>
                <a:gd name="T2" fmla="*/ 73 w 253"/>
                <a:gd name="T3" fmla="*/ 28 h 236"/>
                <a:gd name="T4" fmla="*/ 223 w 253"/>
                <a:gd name="T5" fmla="*/ 71 h 236"/>
                <a:gd name="T6" fmla="*/ 176 w 253"/>
                <a:gd name="T7" fmla="*/ 208 h 236"/>
                <a:gd name="T8" fmla="*/ 29 w 253"/>
                <a:gd name="T9" fmla="*/ 171 h 236"/>
              </a:gdLst>
              <a:ahLst/>
              <a:cxnLst>
                <a:cxn ang="0">
                  <a:pos x="T0" y="T1"/>
                </a:cxn>
                <a:cxn ang="0">
                  <a:pos x="T2" y="T3"/>
                </a:cxn>
                <a:cxn ang="0">
                  <a:pos x="T4" y="T5"/>
                </a:cxn>
                <a:cxn ang="0">
                  <a:pos x="T6" y="T7"/>
                </a:cxn>
                <a:cxn ang="0">
                  <a:pos x="T8" y="T9"/>
                </a:cxn>
              </a:cxnLst>
              <a:rect l="0" t="0" r="r" b="b"/>
              <a:pathLst>
                <a:path w="253" h="236">
                  <a:moveTo>
                    <a:pt x="29" y="171"/>
                  </a:moveTo>
                  <a:cubicBezTo>
                    <a:pt x="0" y="120"/>
                    <a:pt x="19" y="56"/>
                    <a:pt x="73" y="28"/>
                  </a:cubicBezTo>
                  <a:cubicBezTo>
                    <a:pt x="127" y="0"/>
                    <a:pt x="194" y="19"/>
                    <a:pt x="223" y="71"/>
                  </a:cubicBezTo>
                  <a:cubicBezTo>
                    <a:pt x="253" y="122"/>
                    <a:pt x="230" y="180"/>
                    <a:pt x="176" y="208"/>
                  </a:cubicBezTo>
                  <a:cubicBezTo>
                    <a:pt x="122" y="236"/>
                    <a:pt x="58" y="223"/>
                    <a:pt x="29" y="171"/>
                  </a:cubicBezTo>
                </a:path>
              </a:pathLst>
            </a:custGeom>
            <a:solidFill>
              <a:srgbClr val="2B0A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81" name="Groupe 292">
              <a:extLst>
                <a:ext uri="{FF2B5EF4-FFF2-40B4-BE49-F238E27FC236}">
                  <a16:creationId xmlns:a16="http://schemas.microsoft.com/office/drawing/2014/main" id="{54A6DEC4-61D7-4991-B3D5-8ADFC06A5CA1}"/>
                </a:ext>
              </a:extLst>
            </p:cNvPr>
            <p:cNvGrpSpPr/>
            <p:nvPr/>
          </p:nvGrpSpPr>
          <p:grpSpPr>
            <a:xfrm>
              <a:off x="7921517" y="6056871"/>
              <a:ext cx="379248" cy="320793"/>
              <a:chOff x="9088438" y="2917825"/>
              <a:chExt cx="422275" cy="357188"/>
            </a:xfrm>
            <a:solidFill>
              <a:schemeClr val="bg1"/>
            </a:solidFill>
          </p:grpSpPr>
          <p:sp>
            <p:nvSpPr>
              <p:cNvPr id="82" name="Freeform 200">
                <a:extLst>
                  <a:ext uri="{FF2B5EF4-FFF2-40B4-BE49-F238E27FC236}">
                    <a16:creationId xmlns:a16="http://schemas.microsoft.com/office/drawing/2014/main" id="{BFA68687-E1FE-4C1A-AA0A-6C1BB0E4750C}"/>
                  </a:ext>
                </a:extLst>
              </p:cNvPr>
              <p:cNvSpPr>
                <a:spLocks/>
              </p:cNvSpPr>
              <p:nvPr/>
            </p:nvSpPr>
            <p:spPr bwMode="auto">
              <a:xfrm>
                <a:off x="9088438" y="2917825"/>
                <a:ext cx="422275" cy="211137"/>
              </a:xfrm>
              <a:custGeom>
                <a:avLst/>
                <a:gdLst>
                  <a:gd name="T0" fmla="*/ 85 w 125"/>
                  <a:gd name="T1" fmla="*/ 0 h 62"/>
                  <a:gd name="T2" fmla="*/ 85 w 125"/>
                  <a:gd name="T3" fmla="*/ 0 h 62"/>
                  <a:gd name="T4" fmla="*/ 125 w 125"/>
                  <a:gd name="T5" fmla="*/ 5 h 62"/>
                  <a:gd name="T6" fmla="*/ 125 w 125"/>
                  <a:gd name="T7" fmla="*/ 6 h 62"/>
                  <a:gd name="T8" fmla="*/ 111 w 125"/>
                  <a:gd name="T9" fmla="*/ 44 h 62"/>
                  <a:gd name="T10" fmla="*/ 102 w 125"/>
                  <a:gd name="T11" fmla="*/ 30 h 62"/>
                  <a:gd name="T12" fmla="*/ 61 w 125"/>
                  <a:gd name="T13" fmla="*/ 54 h 62"/>
                  <a:gd name="T14" fmla="*/ 54 w 125"/>
                  <a:gd name="T15" fmla="*/ 48 h 62"/>
                  <a:gd name="T16" fmla="*/ 48 w 125"/>
                  <a:gd name="T17" fmla="*/ 41 h 62"/>
                  <a:gd name="T18" fmla="*/ 9 w 125"/>
                  <a:gd name="T19" fmla="*/ 62 h 62"/>
                  <a:gd name="T20" fmla="*/ 0 w 125"/>
                  <a:gd name="T21" fmla="*/ 47 h 62"/>
                  <a:gd name="T22" fmla="*/ 0 w 125"/>
                  <a:gd name="T23" fmla="*/ 47 h 62"/>
                  <a:gd name="T24" fmla="*/ 51 w 125"/>
                  <a:gd name="T25" fmla="*/ 20 h 62"/>
                  <a:gd name="T26" fmla="*/ 58 w 125"/>
                  <a:gd name="T27" fmla="*/ 26 h 62"/>
                  <a:gd name="T28" fmla="*/ 64 w 125"/>
                  <a:gd name="T29" fmla="*/ 32 h 62"/>
                  <a:gd name="T30" fmla="*/ 93 w 125"/>
                  <a:gd name="T31" fmla="*/ 14 h 62"/>
                  <a:gd name="T32" fmla="*/ 85 w 125"/>
                  <a:gd name="T3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62">
                    <a:moveTo>
                      <a:pt x="85" y="0"/>
                    </a:moveTo>
                    <a:cubicBezTo>
                      <a:pt x="85" y="0"/>
                      <a:pt x="85" y="0"/>
                      <a:pt x="85" y="0"/>
                    </a:cubicBezTo>
                    <a:cubicBezTo>
                      <a:pt x="98" y="2"/>
                      <a:pt x="112" y="3"/>
                      <a:pt x="125" y="5"/>
                    </a:cubicBezTo>
                    <a:cubicBezTo>
                      <a:pt x="125" y="6"/>
                      <a:pt x="125" y="6"/>
                      <a:pt x="125" y="6"/>
                    </a:cubicBezTo>
                    <a:cubicBezTo>
                      <a:pt x="123" y="18"/>
                      <a:pt x="119" y="31"/>
                      <a:pt x="111" y="44"/>
                    </a:cubicBezTo>
                    <a:cubicBezTo>
                      <a:pt x="108" y="39"/>
                      <a:pt x="104" y="36"/>
                      <a:pt x="102" y="30"/>
                    </a:cubicBezTo>
                    <a:cubicBezTo>
                      <a:pt x="88" y="38"/>
                      <a:pt x="75" y="46"/>
                      <a:pt x="61" y="54"/>
                    </a:cubicBezTo>
                    <a:cubicBezTo>
                      <a:pt x="59" y="52"/>
                      <a:pt x="57" y="50"/>
                      <a:pt x="54" y="48"/>
                    </a:cubicBezTo>
                    <a:cubicBezTo>
                      <a:pt x="52" y="46"/>
                      <a:pt x="51" y="43"/>
                      <a:pt x="48" y="41"/>
                    </a:cubicBezTo>
                    <a:cubicBezTo>
                      <a:pt x="35" y="48"/>
                      <a:pt x="22" y="55"/>
                      <a:pt x="9" y="62"/>
                    </a:cubicBezTo>
                    <a:cubicBezTo>
                      <a:pt x="8" y="57"/>
                      <a:pt x="0" y="54"/>
                      <a:pt x="0" y="47"/>
                    </a:cubicBezTo>
                    <a:cubicBezTo>
                      <a:pt x="0" y="47"/>
                      <a:pt x="0" y="47"/>
                      <a:pt x="0" y="47"/>
                    </a:cubicBezTo>
                    <a:cubicBezTo>
                      <a:pt x="18" y="38"/>
                      <a:pt x="34" y="30"/>
                      <a:pt x="51" y="20"/>
                    </a:cubicBezTo>
                    <a:cubicBezTo>
                      <a:pt x="54" y="20"/>
                      <a:pt x="56" y="23"/>
                      <a:pt x="58" y="26"/>
                    </a:cubicBezTo>
                    <a:cubicBezTo>
                      <a:pt x="60" y="28"/>
                      <a:pt x="62" y="31"/>
                      <a:pt x="64" y="32"/>
                    </a:cubicBezTo>
                    <a:cubicBezTo>
                      <a:pt x="74" y="26"/>
                      <a:pt x="83" y="20"/>
                      <a:pt x="93" y="14"/>
                    </a:cubicBezTo>
                    <a:cubicBezTo>
                      <a:pt x="88" y="10"/>
                      <a:pt x="87" y="5"/>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83" name="Freeform 201">
                <a:extLst>
                  <a:ext uri="{FF2B5EF4-FFF2-40B4-BE49-F238E27FC236}">
                    <a16:creationId xmlns:a16="http://schemas.microsoft.com/office/drawing/2014/main" id="{A767103E-2B52-492E-B2BB-1BB995DE4E59}"/>
                  </a:ext>
                </a:extLst>
              </p:cNvPr>
              <p:cNvSpPr>
                <a:spLocks/>
              </p:cNvSpPr>
              <p:nvPr/>
            </p:nvSpPr>
            <p:spPr bwMode="auto">
              <a:xfrm>
                <a:off x="9372600" y="3049588"/>
                <a:ext cx="57150" cy="225425"/>
              </a:xfrm>
              <a:custGeom>
                <a:avLst/>
                <a:gdLst>
                  <a:gd name="T0" fmla="*/ 14 w 17"/>
                  <a:gd name="T1" fmla="*/ 66 h 66"/>
                  <a:gd name="T2" fmla="*/ 3 w 17"/>
                  <a:gd name="T3" fmla="*/ 66 h 66"/>
                  <a:gd name="T4" fmla="*/ 0 w 17"/>
                  <a:gd name="T5" fmla="*/ 63 h 66"/>
                  <a:gd name="T6" fmla="*/ 0 w 17"/>
                  <a:gd name="T7" fmla="*/ 10 h 66"/>
                  <a:gd name="T8" fmla="*/ 1 w 17"/>
                  <a:gd name="T9" fmla="*/ 8 h 66"/>
                  <a:gd name="T10" fmla="*/ 13 w 17"/>
                  <a:gd name="T11" fmla="*/ 1 h 66"/>
                  <a:gd name="T12" fmla="*/ 17 w 17"/>
                  <a:gd name="T13" fmla="*/ 4 h 66"/>
                  <a:gd name="T14" fmla="*/ 17 w 17"/>
                  <a:gd name="T15" fmla="*/ 63 h 66"/>
                  <a:gd name="T16" fmla="*/ 14 w 17"/>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6">
                    <a:moveTo>
                      <a:pt x="14" y="66"/>
                    </a:moveTo>
                    <a:cubicBezTo>
                      <a:pt x="3" y="66"/>
                      <a:pt x="3" y="66"/>
                      <a:pt x="3" y="66"/>
                    </a:cubicBezTo>
                    <a:cubicBezTo>
                      <a:pt x="1" y="66"/>
                      <a:pt x="0" y="65"/>
                      <a:pt x="0" y="63"/>
                    </a:cubicBezTo>
                    <a:cubicBezTo>
                      <a:pt x="0" y="10"/>
                      <a:pt x="0" y="10"/>
                      <a:pt x="0" y="10"/>
                    </a:cubicBezTo>
                    <a:cubicBezTo>
                      <a:pt x="0" y="9"/>
                      <a:pt x="1" y="8"/>
                      <a:pt x="1" y="8"/>
                    </a:cubicBezTo>
                    <a:cubicBezTo>
                      <a:pt x="5" y="6"/>
                      <a:pt x="9" y="3"/>
                      <a:pt x="13" y="1"/>
                    </a:cubicBezTo>
                    <a:cubicBezTo>
                      <a:pt x="15" y="0"/>
                      <a:pt x="17" y="2"/>
                      <a:pt x="17" y="4"/>
                    </a:cubicBezTo>
                    <a:cubicBezTo>
                      <a:pt x="17" y="63"/>
                      <a:pt x="17" y="63"/>
                      <a:pt x="17" y="63"/>
                    </a:cubicBezTo>
                    <a:cubicBezTo>
                      <a:pt x="17" y="65"/>
                      <a:pt x="16" y="66"/>
                      <a:pt x="14"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84" name="Freeform 202">
                <a:extLst>
                  <a:ext uri="{FF2B5EF4-FFF2-40B4-BE49-F238E27FC236}">
                    <a16:creationId xmlns:a16="http://schemas.microsoft.com/office/drawing/2014/main" id="{45C2CD6C-C467-4685-8B59-4BA02255739D}"/>
                  </a:ext>
                </a:extLst>
              </p:cNvPr>
              <p:cNvSpPr>
                <a:spLocks/>
              </p:cNvSpPr>
              <p:nvPr/>
            </p:nvSpPr>
            <p:spPr bwMode="auto">
              <a:xfrm>
                <a:off x="9210675" y="3087688"/>
                <a:ext cx="60325" cy="187325"/>
              </a:xfrm>
              <a:custGeom>
                <a:avLst/>
                <a:gdLst>
                  <a:gd name="T0" fmla="*/ 15 w 18"/>
                  <a:gd name="T1" fmla="*/ 55 h 55"/>
                  <a:gd name="T2" fmla="*/ 3 w 18"/>
                  <a:gd name="T3" fmla="*/ 55 h 55"/>
                  <a:gd name="T4" fmla="*/ 0 w 18"/>
                  <a:gd name="T5" fmla="*/ 52 h 55"/>
                  <a:gd name="T6" fmla="*/ 0 w 18"/>
                  <a:gd name="T7" fmla="*/ 7 h 55"/>
                  <a:gd name="T8" fmla="*/ 2 w 18"/>
                  <a:gd name="T9" fmla="*/ 4 h 55"/>
                  <a:gd name="T10" fmla="*/ 9 w 18"/>
                  <a:gd name="T11" fmla="*/ 0 h 55"/>
                  <a:gd name="T12" fmla="*/ 13 w 18"/>
                  <a:gd name="T13" fmla="*/ 1 h 55"/>
                  <a:gd name="T14" fmla="*/ 18 w 18"/>
                  <a:gd name="T15" fmla="*/ 6 h 55"/>
                  <a:gd name="T16" fmla="*/ 18 w 18"/>
                  <a:gd name="T17" fmla="*/ 12 h 55"/>
                  <a:gd name="T18" fmla="*/ 18 w 18"/>
                  <a:gd name="T19" fmla="*/ 52 h 55"/>
                  <a:gd name="T20" fmla="*/ 15 w 18"/>
                  <a:gd name="T2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5">
                    <a:moveTo>
                      <a:pt x="15" y="55"/>
                    </a:moveTo>
                    <a:cubicBezTo>
                      <a:pt x="3" y="55"/>
                      <a:pt x="3" y="55"/>
                      <a:pt x="3" y="55"/>
                    </a:cubicBezTo>
                    <a:cubicBezTo>
                      <a:pt x="2" y="55"/>
                      <a:pt x="0" y="54"/>
                      <a:pt x="0" y="52"/>
                    </a:cubicBezTo>
                    <a:cubicBezTo>
                      <a:pt x="0" y="7"/>
                      <a:pt x="0" y="7"/>
                      <a:pt x="0" y="7"/>
                    </a:cubicBezTo>
                    <a:cubicBezTo>
                      <a:pt x="0" y="6"/>
                      <a:pt x="1" y="4"/>
                      <a:pt x="2" y="4"/>
                    </a:cubicBezTo>
                    <a:cubicBezTo>
                      <a:pt x="5" y="3"/>
                      <a:pt x="7" y="1"/>
                      <a:pt x="9" y="0"/>
                    </a:cubicBezTo>
                    <a:cubicBezTo>
                      <a:pt x="10" y="0"/>
                      <a:pt x="12" y="0"/>
                      <a:pt x="13" y="1"/>
                    </a:cubicBezTo>
                    <a:cubicBezTo>
                      <a:pt x="15" y="2"/>
                      <a:pt x="17" y="4"/>
                      <a:pt x="18" y="6"/>
                    </a:cubicBezTo>
                    <a:cubicBezTo>
                      <a:pt x="18" y="8"/>
                      <a:pt x="18" y="10"/>
                      <a:pt x="18" y="12"/>
                    </a:cubicBezTo>
                    <a:cubicBezTo>
                      <a:pt x="18" y="52"/>
                      <a:pt x="18" y="52"/>
                      <a:pt x="18" y="52"/>
                    </a:cubicBezTo>
                    <a:cubicBezTo>
                      <a:pt x="18" y="54"/>
                      <a:pt x="16" y="55"/>
                      <a:pt x="15"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85" name="Freeform 203">
                <a:extLst>
                  <a:ext uri="{FF2B5EF4-FFF2-40B4-BE49-F238E27FC236}">
                    <a16:creationId xmlns:a16="http://schemas.microsoft.com/office/drawing/2014/main" id="{5A2112AC-3092-4E6B-A647-B27EE76183D1}"/>
                  </a:ext>
                </a:extLst>
              </p:cNvPr>
              <p:cNvSpPr>
                <a:spLocks/>
              </p:cNvSpPr>
              <p:nvPr/>
            </p:nvSpPr>
            <p:spPr bwMode="auto">
              <a:xfrm>
                <a:off x="9291638" y="3097213"/>
                <a:ext cx="57150" cy="177800"/>
              </a:xfrm>
              <a:custGeom>
                <a:avLst/>
                <a:gdLst>
                  <a:gd name="T0" fmla="*/ 14 w 17"/>
                  <a:gd name="T1" fmla="*/ 52 h 52"/>
                  <a:gd name="T2" fmla="*/ 3 w 17"/>
                  <a:gd name="T3" fmla="*/ 52 h 52"/>
                  <a:gd name="T4" fmla="*/ 0 w 17"/>
                  <a:gd name="T5" fmla="*/ 49 h 52"/>
                  <a:gd name="T6" fmla="*/ 0 w 17"/>
                  <a:gd name="T7" fmla="*/ 10 h 52"/>
                  <a:gd name="T8" fmla="*/ 2 w 17"/>
                  <a:gd name="T9" fmla="*/ 8 h 52"/>
                  <a:gd name="T10" fmla="*/ 13 w 17"/>
                  <a:gd name="T11" fmla="*/ 1 h 52"/>
                  <a:gd name="T12" fmla="*/ 17 w 17"/>
                  <a:gd name="T13" fmla="*/ 4 h 52"/>
                  <a:gd name="T14" fmla="*/ 17 w 17"/>
                  <a:gd name="T15" fmla="*/ 49 h 52"/>
                  <a:gd name="T16" fmla="*/ 14 w 17"/>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2">
                    <a:moveTo>
                      <a:pt x="14" y="52"/>
                    </a:moveTo>
                    <a:cubicBezTo>
                      <a:pt x="3" y="52"/>
                      <a:pt x="3" y="52"/>
                      <a:pt x="3" y="52"/>
                    </a:cubicBezTo>
                    <a:cubicBezTo>
                      <a:pt x="2" y="52"/>
                      <a:pt x="0" y="51"/>
                      <a:pt x="0" y="49"/>
                    </a:cubicBezTo>
                    <a:cubicBezTo>
                      <a:pt x="0" y="10"/>
                      <a:pt x="0" y="10"/>
                      <a:pt x="0" y="10"/>
                    </a:cubicBezTo>
                    <a:cubicBezTo>
                      <a:pt x="0" y="9"/>
                      <a:pt x="1" y="8"/>
                      <a:pt x="2" y="8"/>
                    </a:cubicBezTo>
                    <a:cubicBezTo>
                      <a:pt x="5" y="6"/>
                      <a:pt x="9" y="3"/>
                      <a:pt x="13" y="1"/>
                    </a:cubicBezTo>
                    <a:cubicBezTo>
                      <a:pt x="15" y="0"/>
                      <a:pt x="17" y="1"/>
                      <a:pt x="17" y="4"/>
                    </a:cubicBezTo>
                    <a:cubicBezTo>
                      <a:pt x="17" y="49"/>
                      <a:pt x="17" y="49"/>
                      <a:pt x="17" y="49"/>
                    </a:cubicBezTo>
                    <a:cubicBezTo>
                      <a:pt x="17" y="51"/>
                      <a:pt x="16" y="52"/>
                      <a:pt x="14"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86" name="Freeform 204">
                <a:extLst>
                  <a:ext uri="{FF2B5EF4-FFF2-40B4-BE49-F238E27FC236}">
                    <a16:creationId xmlns:a16="http://schemas.microsoft.com/office/drawing/2014/main" id="{E0480898-8E8D-4BA7-A06C-2375FA950F1B}"/>
                  </a:ext>
                </a:extLst>
              </p:cNvPr>
              <p:cNvSpPr>
                <a:spLocks/>
              </p:cNvSpPr>
              <p:nvPr/>
            </p:nvSpPr>
            <p:spPr bwMode="auto">
              <a:xfrm>
                <a:off x="9121775" y="3117850"/>
                <a:ext cx="58738" cy="157162"/>
              </a:xfrm>
              <a:custGeom>
                <a:avLst/>
                <a:gdLst>
                  <a:gd name="T0" fmla="*/ 14 w 17"/>
                  <a:gd name="T1" fmla="*/ 46 h 46"/>
                  <a:gd name="T2" fmla="*/ 3 w 17"/>
                  <a:gd name="T3" fmla="*/ 46 h 46"/>
                  <a:gd name="T4" fmla="*/ 0 w 17"/>
                  <a:gd name="T5" fmla="*/ 43 h 46"/>
                  <a:gd name="T6" fmla="*/ 0 w 17"/>
                  <a:gd name="T7" fmla="*/ 10 h 46"/>
                  <a:gd name="T8" fmla="*/ 1 w 17"/>
                  <a:gd name="T9" fmla="*/ 7 h 46"/>
                  <a:gd name="T10" fmla="*/ 13 w 17"/>
                  <a:gd name="T11" fmla="*/ 1 h 46"/>
                  <a:gd name="T12" fmla="*/ 17 w 17"/>
                  <a:gd name="T13" fmla="*/ 4 h 46"/>
                  <a:gd name="T14" fmla="*/ 17 w 17"/>
                  <a:gd name="T15" fmla="*/ 43 h 46"/>
                  <a:gd name="T16" fmla="*/ 14 w 17"/>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6">
                    <a:moveTo>
                      <a:pt x="14" y="46"/>
                    </a:moveTo>
                    <a:cubicBezTo>
                      <a:pt x="3" y="46"/>
                      <a:pt x="3" y="46"/>
                      <a:pt x="3" y="46"/>
                    </a:cubicBezTo>
                    <a:cubicBezTo>
                      <a:pt x="1" y="46"/>
                      <a:pt x="0" y="45"/>
                      <a:pt x="0" y="43"/>
                    </a:cubicBezTo>
                    <a:cubicBezTo>
                      <a:pt x="0" y="10"/>
                      <a:pt x="0" y="10"/>
                      <a:pt x="0" y="10"/>
                    </a:cubicBezTo>
                    <a:cubicBezTo>
                      <a:pt x="0" y="9"/>
                      <a:pt x="0" y="8"/>
                      <a:pt x="1" y="7"/>
                    </a:cubicBezTo>
                    <a:cubicBezTo>
                      <a:pt x="5" y="5"/>
                      <a:pt x="9" y="3"/>
                      <a:pt x="13" y="1"/>
                    </a:cubicBezTo>
                    <a:cubicBezTo>
                      <a:pt x="15" y="0"/>
                      <a:pt x="17" y="2"/>
                      <a:pt x="17" y="4"/>
                    </a:cubicBezTo>
                    <a:cubicBezTo>
                      <a:pt x="17" y="43"/>
                      <a:pt x="17" y="43"/>
                      <a:pt x="17" y="43"/>
                    </a:cubicBezTo>
                    <a:cubicBezTo>
                      <a:pt x="17" y="45"/>
                      <a:pt x="16" y="46"/>
                      <a:pt x="1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87" name="TextBox 86"/>
          <p:cNvSpPr txBox="1"/>
          <p:nvPr/>
        </p:nvSpPr>
        <p:spPr>
          <a:xfrm>
            <a:off x="180053" y="226767"/>
            <a:ext cx="14895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FFFFFF"/>
                </a:solidFill>
                <a:effectLst/>
                <a:uLnTx/>
                <a:uFillTx/>
                <a:latin typeface="Ubuntu Medium"/>
                <a:ea typeface="Verdana" panose="020B0604030504040204" pitchFamily="34" charset="0"/>
                <a:cs typeface="+mn-cs"/>
              </a:rPr>
              <a:t>A Canadian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FFFFFF"/>
                </a:solidFill>
                <a:effectLst/>
                <a:uLnTx/>
                <a:uFillTx/>
                <a:latin typeface="Ubuntu Medium"/>
                <a:ea typeface="Verdana" panose="020B0604030504040204" pitchFamily="34" charset="0"/>
                <a:cs typeface="+mn-cs"/>
              </a:rPr>
              <a:t>Insurance Major</a:t>
            </a:r>
          </a:p>
        </p:txBody>
      </p:sp>
    </p:spTree>
    <p:extLst>
      <p:ext uri="{BB962C8B-B14F-4D97-AF65-F5344CB8AC3E}">
        <p14:creationId xmlns:p14="http://schemas.microsoft.com/office/powerpoint/2010/main" val="1379437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odernización de la Nube con ADMnext | Capgemini">
            <a:extLst>
              <a:ext uri="{FF2B5EF4-FFF2-40B4-BE49-F238E27FC236}">
                <a16:creationId xmlns:a16="http://schemas.microsoft.com/office/drawing/2014/main" id="{2570766E-306F-EFB3-DB7E-95839E387B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60" r="40074"/>
          <a:stretch/>
        </p:blipFill>
        <p:spPr bwMode="auto">
          <a:xfrm>
            <a:off x="7473844" y="0"/>
            <a:ext cx="482432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raphic 6">
            <a:extLst>
              <a:ext uri="{FF2B5EF4-FFF2-40B4-BE49-F238E27FC236}">
                <a16:creationId xmlns:a16="http://schemas.microsoft.com/office/drawing/2014/main" id="{360458FB-76B6-4743-A12A-A42645182007}"/>
              </a:ext>
              <a:ext uri="{C183D7F6-B498-43B3-948B-1728B52AA6E4}">
                <adec:decorative xmlns:adec="http://schemas.microsoft.com/office/drawing/2017/decorative" val="1"/>
              </a:ext>
            </a:extLst>
          </p:cNvPr>
          <p:cNvSpPr>
            <a:spLocks/>
          </p:cNvSpPr>
          <p:nvPr/>
        </p:nvSpPr>
        <p:spPr>
          <a:xfrm rot="14203607">
            <a:off x="3766826" y="1279477"/>
            <a:ext cx="12519514" cy="6871588"/>
          </a:xfrm>
          <a:custGeom>
            <a:avLst/>
            <a:gdLst>
              <a:gd name="connsiteX0" fmla="*/ 359093 w 8112442"/>
              <a:gd name="connsiteY0" fmla="*/ 4061460 h 4061459"/>
              <a:gd name="connsiteX1" fmla="*/ 0 w 8112442"/>
              <a:gd name="connsiteY1" fmla="*/ 4050983 h 4061459"/>
              <a:gd name="connsiteX2" fmla="*/ 1905 w 8112442"/>
              <a:gd name="connsiteY2" fmla="*/ 4012883 h 4061459"/>
              <a:gd name="connsiteX3" fmla="*/ 3440430 w 8112442"/>
              <a:gd name="connsiteY3" fmla="*/ 1951673 h 4061459"/>
              <a:gd name="connsiteX4" fmla="*/ 3753803 w 8112442"/>
              <a:gd name="connsiteY4" fmla="*/ 1336358 h 4061459"/>
              <a:gd name="connsiteX5" fmla="*/ 4995863 w 8112442"/>
              <a:gd name="connsiteY5" fmla="*/ 397193 h 4061459"/>
              <a:gd name="connsiteX6" fmla="*/ 5687378 w 8112442"/>
              <a:gd name="connsiteY6" fmla="*/ 307658 h 4061459"/>
              <a:gd name="connsiteX7" fmla="*/ 5698808 w 8112442"/>
              <a:gd name="connsiteY7" fmla="*/ 308610 h 4061459"/>
              <a:gd name="connsiteX8" fmla="*/ 5703570 w 8112442"/>
              <a:gd name="connsiteY8" fmla="*/ 319088 h 4061459"/>
              <a:gd name="connsiteX9" fmla="*/ 6342698 w 8112442"/>
              <a:gd name="connsiteY9" fmla="*/ 802958 h 4061459"/>
              <a:gd name="connsiteX10" fmla="*/ 7061835 w 8112442"/>
              <a:gd name="connsiteY10" fmla="*/ 707708 h 4061459"/>
              <a:gd name="connsiteX11" fmla="*/ 8086725 w 8112442"/>
              <a:gd name="connsiteY11" fmla="*/ 0 h 4061459"/>
              <a:gd name="connsiteX12" fmla="*/ 8112443 w 8112442"/>
              <a:gd name="connsiteY12" fmla="*/ 27623 h 4061459"/>
              <a:gd name="connsiteX13" fmla="*/ 7074218 w 8112442"/>
              <a:gd name="connsiteY13" fmla="*/ 742950 h 4061459"/>
              <a:gd name="connsiteX14" fmla="*/ 6334125 w 8112442"/>
              <a:gd name="connsiteY14" fmla="*/ 840105 h 4061459"/>
              <a:gd name="connsiteX15" fmla="*/ 5673090 w 8112442"/>
              <a:gd name="connsiteY15" fmla="*/ 344805 h 4061459"/>
              <a:gd name="connsiteX16" fmla="*/ 5005388 w 8112442"/>
              <a:gd name="connsiteY16" fmla="*/ 433388 h 4061459"/>
              <a:gd name="connsiteX17" fmla="*/ 3786188 w 8112442"/>
              <a:gd name="connsiteY17" fmla="*/ 1356360 h 4061459"/>
              <a:gd name="connsiteX18" fmla="*/ 3475673 w 8112442"/>
              <a:gd name="connsiteY18" fmla="*/ 1966913 h 4061459"/>
              <a:gd name="connsiteX19" fmla="*/ 2500313 w 8112442"/>
              <a:gd name="connsiteY19" fmla="*/ 3420428 h 4061459"/>
              <a:gd name="connsiteX20" fmla="*/ 359093 w 8112442"/>
              <a:gd name="connsiteY20" fmla="*/ 4061460 h 406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2442" h="4061459">
                <a:moveTo>
                  <a:pt x="359093" y="4061460"/>
                </a:moveTo>
                <a:cubicBezTo>
                  <a:pt x="242888" y="4061460"/>
                  <a:pt x="122873" y="4057650"/>
                  <a:pt x="0" y="4050983"/>
                </a:cubicBezTo>
                <a:lnTo>
                  <a:pt x="1905" y="4012883"/>
                </a:lnTo>
                <a:cubicBezTo>
                  <a:pt x="2445068" y="4147185"/>
                  <a:pt x="2996565" y="2929890"/>
                  <a:pt x="3440430" y="1951673"/>
                </a:cubicBezTo>
                <a:cubicBezTo>
                  <a:pt x="3543300" y="1724978"/>
                  <a:pt x="3640455" y="1510665"/>
                  <a:pt x="3753803" y="1336358"/>
                </a:cubicBezTo>
                <a:cubicBezTo>
                  <a:pt x="4133850" y="750570"/>
                  <a:pt x="4638675" y="501968"/>
                  <a:pt x="4995863" y="397193"/>
                </a:cubicBezTo>
                <a:cubicBezTo>
                  <a:pt x="5382578" y="282893"/>
                  <a:pt x="5684520" y="307658"/>
                  <a:pt x="5687378" y="307658"/>
                </a:cubicBezTo>
                <a:lnTo>
                  <a:pt x="5698808" y="308610"/>
                </a:lnTo>
                <a:lnTo>
                  <a:pt x="5703570" y="319088"/>
                </a:lnTo>
                <a:cubicBezTo>
                  <a:pt x="5771198" y="465773"/>
                  <a:pt x="5980748" y="732473"/>
                  <a:pt x="6342698" y="802958"/>
                </a:cubicBezTo>
                <a:cubicBezTo>
                  <a:pt x="6558915" y="845820"/>
                  <a:pt x="6800850" y="813435"/>
                  <a:pt x="7061835" y="707708"/>
                </a:cubicBezTo>
                <a:cubicBezTo>
                  <a:pt x="7376160" y="579120"/>
                  <a:pt x="7721918" y="340995"/>
                  <a:pt x="8086725" y="0"/>
                </a:cubicBezTo>
                <a:lnTo>
                  <a:pt x="8112443" y="27623"/>
                </a:lnTo>
                <a:cubicBezTo>
                  <a:pt x="7744778" y="372428"/>
                  <a:pt x="7395210" y="612458"/>
                  <a:pt x="7074218" y="742950"/>
                </a:cubicBezTo>
                <a:cubicBezTo>
                  <a:pt x="6806565" y="851535"/>
                  <a:pt x="6557963" y="883920"/>
                  <a:pt x="6334125" y="840105"/>
                </a:cubicBezTo>
                <a:cubicBezTo>
                  <a:pt x="5966460" y="767715"/>
                  <a:pt x="5748338" y="499110"/>
                  <a:pt x="5673090" y="344805"/>
                </a:cubicBezTo>
                <a:cubicBezTo>
                  <a:pt x="5616893" y="341948"/>
                  <a:pt x="5344478" y="333375"/>
                  <a:pt x="5005388" y="433388"/>
                </a:cubicBezTo>
                <a:cubicBezTo>
                  <a:pt x="4654868" y="537210"/>
                  <a:pt x="4159568" y="781050"/>
                  <a:pt x="3786188" y="1356360"/>
                </a:cubicBezTo>
                <a:cubicBezTo>
                  <a:pt x="3674745" y="1528763"/>
                  <a:pt x="3578543" y="1741170"/>
                  <a:pt x="3475673" y="1966913"/>
                </a:cubicBezTo>
                <a:cubicBezTo>
                  <a:pt x="3255645" y="2452688"/>
                  <a:pt x="3006090" y="3002280"/>
                  <a:pt x="2500313" y="3420428"/>
                </a:cubicBezTo>
                <a:cubicBezTo>
                  <a:pt x="1979295" y="3850958"/>
                  <a:pt x="1276350" y="4061460"/>
                  <a:pt x="359093" y="4061460"/>
                </a:cubicBezTo>
                <a:close/>
              </a:path>
            </a:pathLst>
          </a:custGeom>
          <a:gradFill>
            <a:gsLst>
              <a:gs pos="92000">
                <a:schemeClr val="accent2">
                  <a:alpha val="0"/>
                </a:schemeClr>
              </a:gs>
              <a:gs pos="32000">
                <a:srgbClr val="12ABDB">
                  <a:alpha val="17000"/>
                </a:srgbClr>
              </a:gs>
              <a:gs pos="17000">
                <a:schemeClr val="accent2">
                  <a:alpha val="0"/>
                </a:schemeClr>
              </a:gs>
              <a:gs pos="49000">
                <a:srgbClr val="12ABDB"/>
              </a:gs>
              <a:gs pos="70000">
                <a:schemeClr val="accent2"/>
              </a:gs>
            </a:gsLst>
            <a:lin ang="54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buntu"/>
              <a:ea typeface="+mn-ea"/>
              <a:cs typeface="+mn-cs"/>
            </a:endParaRPr>
          </a:p>
        </p:txBody>
      </p:sp>
      <p:sp>
        <p:nvSpPr>
          <p:cNvPr id="3" name="Title 2">
            <a:extLst>
              <a:ext uri="{FF2B5EF4-FFF2-40B4-BE49-F238E27FC236}">
                <a16:creationId xmlns:a16="http://schemas.microsoft.com/office/drawing/2014/main" id="{C848BA6D-2927-44B8-ACA6-7A2F73E5B792}"/>
              </a:ext>
            </a:extLst>
          </p:cNvPr>
          <p:cNvSpPr>
            <a:spLocks noGrp="1"/>
          </p:cNvSpPr>
          <p:nvPr>
            <p:ph type="ctrTitle"/>
          </p:nvPr>
        </p:nvSpPr>
        <p:spPr>
          <a:xfrm>
            <a:off x="404813" y="2057250"/>
            <a:ext cx="7779419" cy="1218795"/>
          </a:xfrm>
        </p:spPr>
        <p:txBody>
          <a:bodyPr/>
          <a:lstStyle/>
          <a:p>
            <a:r>
              <a:rPr lang="en-US" sz="4800" b="0" dirty="0">
                <a:latin typeface="+mj-lt"/>
              </a:rPr>
              <a:t>Business Services (</a:t>
            </a:r>
            <a:r>
              <a:rPr lang="en-US" sz="4800" b="0" dirty="0" err="1">
                <a:latin typeface="+mj-lt"/>
              </a:rPr>
              <a:t>BSv</a:t>
            </a:r>
            <a:r>
              <a:rPr lang="en-US" sz="4800" b="0" dirty="0">
                <a:latin typeface="+mj-lt"/>
              </a:rPr>
              <a:t>)</a:t>
            </a:r>
            <a:br>
              <a:rPr lang="en-US" sz="4800" b="0" dirty="0">
                <a:latin typeface="+mj-lt"/>
              </a:rPr>
            </a:br>
            <a:r>
              <a:rPr lang="en-US" sz="4000" b="0" dirty="0">
                <a:latin typeface="+mj-lt"/>
              </a:rPr>
              <a:t>Insurance services</a:t>
            </a:r>
            <a:endParaRPr lang="en-GB" sz="4800" b="0" dirty="0">
              <a:latin typeface="+mj-lt"/>
            </a:endParaRPr>
          </a:p>
        </p:txBody>
      </p:sp>
      <p:cxnSp>
        <p:nvCxnSpPr>
          <p:cNvPr id="29" name="Straight Connector 28">
            <a:extLst>
              <a:ext uri="{FF2B5EF4-FFF2-40B4-BE49-F238E27FC236}">
                <a16:creationId xmlns:a16="http://schemas.microsoft.com/office/drawing/2014/main" id="{AC1F4B47-7216-8CD2-BF8C-1E8A3671174B}"/>
              </a:ext>
            </a:extLst>
          </p:cNvPr>
          <p:cNvCxnSpPr>
            <a:cxnSpLocks/>
          </p:cNvCxnSpPr>
          <p:nvPr/>
        </p:nvCxnSpPr>
        <p:spPr>
          <a:xfrm>
            <a:off x="2562358" y="332656"/>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0" name="Image 5" descr="Une image contenant texte&#10;&#10;Description générée automatiquement">
            <a:extLst>
              <a:ext uri="{FF2B5EF4-FFF2-40B4-BE49-F238E27FC236}">
                <a16:creationId xmlns:a16="http://schemas.microsoft.com/office/drawing/2014/main" id="{4835C7DC-F192-5DD8-0272-2639302F876A}"/>
              </a:ext>
            </a:extLst>
          </p:cNvPr>
          <p:cNvPicPr>
            <a:picLocks noChangeAspect="1"/>
          </p:cNvPicPr>
          <p:nvPr/>
        </p:nvPicPr>
        <p:blipFill rotWithShape="1">
          <a:blip r:embed="rId3">
            <a:extLst>
              <a:ext uri="{28A0092B-C50C-407E-A947-70E740481C1C}">
                <a14:useLocalDpi xmlns:a14="http://schemas.microsoft.com/office/drawing/2010/main" val="0"/>
              </a:ext>
            </a:extLst>
          </a:blip>
          <a:srcRect l="7144" r="10846"/>
          <a:stretch/>
        </p:blipFill>
        <p:spPr>
          <a:xfrm>
            <a:off x="124719" y="116632"/>
            <a:ext cx="2282991" cy="1128780"/>
          </a:xfrm>
          <a:prstGeom prst="rect">
            <a:avLst/>
          </a:prstGeom>
        </p:spPr>
      </p:pic>
      <p:pic>
        <p:nvPicPr>
          <p:cNvPr id="32" name="Picture 12" descr="Seguros Monterrey New York Life - Logo">
            <a:extLst>
              <a:ext uri="{FF2B5EF4-FFF2-40B4-BE49-F238E27FC236}">
                <a16:creationId xmlns:a16="http://schemas.microsoft.com/office/drawing/2014/main" id="{90727C1E-0687-6D32-189E-953B420DC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68" y="368846"/>
            <a:ext cx="2256387" cy="5039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A64C931E-B1FD-4373-591B-3A5FB5F21767}"/>
              </a:ext>
            </a:extLst>
          </p:cNvPr>
          <p:cNvPicPr>
            <a:picLocks noChangeAspect="1"/>
          </p:cNvPicPr>
          <p:nvPr/>
        </p:nvPicPr>
        <p:blipFill rotWithShape="1">
          <a:blip r:embed="rId5"/>
          <a:srcRect l="4075" b="18297"/>
          <a:stretch/>
        </p:blipFill>
        <p:spPr>
          <a:xfrm>
            <a:off x="309213" y="5157192"/>
            <a:ext cx="4058595" cy="787005"/>
          </a:xfrm>
          <a:prstGeom prst="rect">
            <a:avLst/>
          </a:prstGeom>
        </p:spPr>
      </p:pic>
      <p:pic>
        <p:nvPicPr>
          <p:cNvPr id="1028" name="Picture 4" descr="AWS and Splunk">
            <a:extLst>
              <a:ext uri="{FF2B5EF4-FFF2-40B4-BE49-F238E27FC236}">
                <a16:creationId xmlns:a16="http://schemas.microsoft.com/office/drawing/2014/main" id="{6B444E56-7467-3137-0707-25470F06E9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95" t="23561" r="61221" b="21911"/>
          <a:stretch/>
        </p:blipFill>
        <p:spPr bwMode="auto">
          <a:xfrm>
            <a:off x="2738274" y="368846"/>
            <a:ext cx="875293" cy="58770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7D4A99D5-D29D-AC9C-AB13-6E64B43E619C}"/>
              </a:ext>
            </a:extLst>
          </p:cNvPr>
          <p:cNvCxnSpPr>
            <a:cxnSpLocks/>
          </p:cNvCxnSpPr>
          <p:nvPr/>
        </p:nvCxnSpPr>
        <p:spPr>
          <a:xfrm>
            <a:off x="3791744" y="332656"/>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13F69BE-A046-D01E-C89E-B474C191657A}"/>
              </a:ext>
            </a:extLst>
          </p:cNvPr>
          <p:cNvSpPr txBox="1"/>
          <p:nvPr/>
        </p:nvSpPr>
        <p:spPr>
          <a:xfrm>
            <a:off x="401167" y="3679494"/>
            <a:ext cx="6665607" cy="1107996"/>
          </a:xfrm>
          <a:prstGeom prst="rect">
            <a:avLst/>
          </a:prstGeom>
          <a:noFill/>
        </p:spPr>
        <p:txBody>
          <a:bodyPr wrap="none" rtlCol="0">
            <a:spAutoFit/>
          </a:bodyPr>
          <a:lstStyle/>
          <a:p>
            <a:r>
              <a:rPr lang="en-US" sz="1600" dirty="0">
                <a:solidFill>
                  <a:schemeClr val="bg1"/>
                </a:solidFill>
              </a:rPr>
              <a:t>Javier Cuevas- Business Services Development Director (Mexico City)</a:t>
            </a:r>
          </a:p>
          <a:p>
            <a:r>
              <a:rPr lang="en-US" sz="1600" dirty="0" err="1">
                <a:solidFill>
                  <a:schemeClr val="bg1"/>
                </a:solidFill>
              </a:rPr>
              <a:t>Sagarneel</a:t>
            </a:r>
            <a:r>
              <a:rPr lang="en-US" sz="1600" dirty="0">
                <a:solidFill>
                  <a:schemeClr val="bg1"/>
                </a:solidFill>
              </a:rPr>
              <a:t> Sengupta – Solutions Lead FS </a:t>
            </a:r>
            <a:r>
              <a:rPr lang="en-US" sz="1600" dirty="0" err="1">
                <a:solidFill>
                  <a:schemeClr val="bg1"/>
                </a:solidFill>
              </a:rPr>
              <a:t>BSv</a:t>
            </a:r>
            <a:r>
              <a:rPr lang="en-US" sz="1600" dirty="0">
                <a:solidFill>
                  <a:schemeClr val="bg1"/>
                </a:solidFill>
              </a:rPr>
              <a:t> (Utrecht, Holland)</a:t>
            </a:r>
          </a:p>
          <a:p>
            <a:r>
              <a:rPr lang="en-US" sz="1600" dirty="0" err="1">
                <a:solidFill>
                  <a:schemeClr val="bg1"/>
                </a:solidFill>
              </a:rPr>
              <a:t>Debarshi</a:t>
            </a:r>
            <a:r>
              <a:rPr lang="en-US" sz="1600" dirty="0">
                <a:solidFill>
                  <a:schemeClr val="bg1"/>
                </a:solidFill>
              </a:rPr>
              <a:t> Biswas – North America FS </a:t>
            </a:r>
            <a:r>
              <a:rPr lang="en-US" sz="1600" dirty="0" err="1">
                <a:solidFill>
                  <a:schemeClr val="bg1"/>
                </a:solidFill>
              </a:rPr>
              <a:t>BSv</a:t>
            </a:r>
            <a:r>
              <a:rPr lang="en-US" sz="1600" dirty="0">
                <a:solidFill>
                  <a:schemeClr val="bg1"/>
                </a:solidFill>
              </a:rPr>
              <a:t> Head (California, USA)</a:t>
            </a:r>
          </a:p>
          <a:p>
            <a:r>
              <a:rPr lang="en-US" sz="1600" dirty="0">
                <a:solidFill>
                  <a:schemeClr val="bg1"/>
                </a:solidFill>
              </a:rPr>
              <a:t>Doug </a:t>
            </a:r>
            <a:r>
              <a:rPr lang="en-US" sz="1600" dirty="0" err="1">
                <a:solidFill>
                  <a:schemeClr val="bg1"/>
                </a:solidFill>
              </a:rPr>
              <a:t>Petroshius</a:t>
            </a:r>
            <a:r>
              <a:rPr lang="en-US" sz="1600" dirty="0">
                <a:solidFill>
                  <a:schemeClr val="bg1"/>
                </a:solidFill>
              </a:rPr>
              <a:t> – IPA Client Success Executive (Chicago, USA)</a:t>
            </a:r>
            <a:endParaRPr lang="en-US" sz="1200" dirty="0">
              <a:solidFill>
                <a:schemeClr val="bg1"/>
              </a:solidFill>
            </a:endParaRPr>
          </a:p>
        </p:txBody>
      </p:sp>
    </p:spTree>
    <p:extLst>
      <p:ext uri="{BB962C8B-B14F-4D97-AF65-F5344CB8AC3E}">
        <p14:creationId xmlns:p14="http://schemas.microsoft.com/office/powerpoint/2010/main" val="2928977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Rectangle 360">
            <a:extLst>
              <a:ext uri="{FF2B5EF4-FFF2-40B4-BE49-F238E27FC236}">
                <a16:creationId xmlns:a16="http://schemas.microsoft.com/office/drawing/2014/main" id="{F8568B56-75FE-4EE0-BECF-BEDCB3393361}"/>
              </a:ext>
            </a:extLst>
          </p:cNvPr>
          <p:cNvSpPr/>
          <p:nvPr/>
        </p:nvSpPr>
        <p:spPr>
          <a:xfrm>
            <a:off x="0" y="4895274"/>
            <a:ext cx="12192000" cy="15745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FFFFFF"/>
              </a:solidFill>
              <a:effectLst/>
              <a:uLnTx/>
              <a:uFillTx/>
              <a:latin typeface="Ubuntu"/>
              <a:ea typeface="+mn-ea"/>
              <a:cs typeface="+mn-cs"/>
            </a:endParaRPr>
          </a:p>
        </p:txBody>
      </p:sp>
      <p:sp>
        <p:nvSpPr>
          <p:cNvPr id="2" name="Title 1"/>
          <p:cNvSpPr>
            <a:spLocks noGrp="1"/>
          </p:cNvSpPr>
          <p:nvPr>
            <p:ph type="title"/>
          </p:nvPr>
        </p:nvSpPr>
        <p:spPr>
          <a:xfrm>
            <a:off x="292823" y="114428"/>
            <a:ext cx="10947772" cy="716711"/>
          </a:xfrm>
        </p:spPr>
        <p:txBody>
          <a:bodyPr anchor="ctr"/>
          <a:lstStyle/>
          <a:p>
            <a:r>
              <a:rPr lang="en-US"/>
              <a:t>A Canadian Insurance Major</a:t>
            </a:r>
            <a:endParaRPr lang="en-GB"/>
          </a:p>
        </p:txBody>
      </p:sp>
      <p:grpSp>
        <p:nvGrpSpPr>
          <p:cNvPr id="47" name="Group 46"/>
          <p:cNvGrpSpPr/>
          <p:nvPr/>
        </p:nvGrpSpPr>
        <p:grpSpPr>
          <a:xfrm>
            <a:off x="4056969" y="1600201"/>
            <a:ext cx="4046293" cy="3175570"/>
            <a:chOff x="4056969" y="2214880"/>
            <a:chExt cx="4046293" cy="2757507"/>
          </a:xfrm>
        </p:grpSpPr>
        <p:cxnSp>
          <p:nvCxnSpPr>
            <p:cNvPr id="48" name="Straight Connector 47"/>
            <p:cNvCxnSpPr>
              <a:cxnSpLocks/>
            </p:cNvCxnSpPr>
            <p:nvPr/>
          </p:nvCxnSpPr>
          <p:spPr>
            <a:xfrm flipH="1">
              <a:off x="4056969" y="2214880"/>
              <a:ext cx="31733" cy="2757507"/>
            </a:xfrm>
            <a:prstGeom prst="line">
              <a:avLst/>
            </a:prstGeom>
            <a:ln w="9525">
              <a:solidFill>
                <a:schemeClr val="bg2">
                  <a:lumMod val="50000"/>
                </a:schemeClr>
              </a:solidFill>
              <a:prstDash val="dash"/>
            </a:ln>
          </p:spPr>
          <p:style>
            <a:lnRef idx="1">
              <a:schemeClr val="accent5"/>
            </a:lnRef>
            <a:fillRef idx="0">
              <a:schemeClr val="accent5"/>
            </a:fillRef>
            <a:effectRef idx="0">
              <a:schemeClr val="accent5"/>
            </a:effectRef>
            <a:fontRef idx="minor">
              <a:schemeClr val="tx1"/>
            </a:fontRef>
          </p:style>
        </p:cxnSp>
        <p:cxnSp>
          <p:nvCxnSpPr>
            <p:cNvPr id="49" name="Straight Connector 48"/>
            <p:cNvCxnSpPr>
              <a:cxnSpLocks/>
            </p:cNvCxnSpPr>
            <p:nvPr/>
          </p:nvCxnSpPr>
          <p:spPr>
            <a:xfrm flipH="1">
              <a:off x="8101712" y="2214880"/>
              <a:ext cx="1550" cy="2757507"/>
            </a:xfrm>
            <a:prstGeom prst="line">
              <a:avLst/>
            </a:prstGeom>
            <a:ln w="9525">
              <a:solidFill>
                <a:schemeClr val="bg2">
                  <a:lumMod val="50000"/>
                </a:schemeClr>
              </a:solidFill>
              <a:prstDash val="dash"/>
            </a:ln>
          </p:spPr>
          <p:style>
            <a:lnRef idx="1">
              <a:schemeClr val="accent5"/>
            </a:lnRef>
            <a:fillRef idx="0">
              <a:schemeClr val="accent5"/>
            </a:fillRef>
            <a:effectRef idx="0">
              <a:schemeClr val="accent5"/>
            </a:effectRef>
            <a:fontRef idx="minor">
              <a:schemeClr val="tx1"/>
            </a:fontRef>
          </p:style>
        </p:cxnSp>
      </p:grpSp>
      <p:sp>
        <p:nvSpPr>
          <p:cNvPr id="50" name="Rectangle 49"/>
          <p:cNvSpPr>
            <a:spLocks/>
          </p:cNvSpPr>
          <p:nvPr/>
        </p:nvSpPr>
        <p:spPr>
          <a:xfrm>
            <a:off x="267862" y="2230198"/>
            <a:ext cx="3749040" cy="301752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Multiple fragmented processes in small pieces</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Process documentation</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Enhanced Training &amp; Quality design as per changes and updates</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Reporting mechanism</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Standardization of process</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Better visibility into the process metrics and Key Performance Indicators </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p:txBody>
      </p:sp>
      <p:sp>
        <p:nvSpPr>
          <p:cNvPr id="51" name="Rectangle 50"/>
          <p:cNvSpPr>
            <a:spLocks/>
          </p:cNvSpPr>
          <p:nvPr/>
        </p:nvSpPr>
        <p:spPr>
          <a:xfrm>
            <a:off x="4221462" y="2240030"/>
            <a:ext cx="3749040" cy="301752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Process restructuring was completed for all major line of businesses and initiated end to end processing for improved service level agreements</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Revamped Training and Quality model and created a structured model for Training and Quality monitoring &amp; implementation</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Global Process Model (Governance)-  Command Center introduced for improved governance and started furbishing reports through Command Center portal</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Technology involved for removing manual dependency for reporting purpose. With the help of Command Center reports were automated </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Process workflow designed and process maps were developed for standardization </a:t>
            </a:r>
          </a:p>
        </p:txBody>
      </p:sp>
      <p:sp>
        <p:nvSpPr>
          <p:cNvPr id="52" name="Rectangle 51"/>
          <p:cNvSpPr/>
          <p:nvPr/>
        </p:nvSpPr>
        <p:spPr>
          <a:xfrm>
            <a:off x="8175063" y="2230198"/>
            <a:ext cx="3749040" cy="3017520"/>
          </a:xfrm>
          <a:prstGeom prst="rect">
            <a:avLst/>
          </a:prstGeom>
        </p:spPr>
        <p:txBody>
          <a:bodyPr wrap="square">
            <a:noAutofit/>
          </a:bodyPr>
          <a:lstStyle/>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Strong collaboration developed with SLF</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Improved and consistent performance results</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Structured line of businesses</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Process restructuring helped in resource crosspollination</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Resulted in adding 2 new LOB’s in last one year  with  total TCV of M€ 1.44</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Got an opportunity to be a part of UAT with SLF for any system release /update. 1 additional FTE involved in UAT work</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Improved SLA &amp; reporting charter in place for better KPI and performance visibility</a:t>
            </a: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endParaRPr kumimoji="0" lang="en-US" sz="1000" b="0" i="0" u="none" strike="noStrike" kern="1200" cap="none" spc="0" normalizeH="0" baseline="0" noProof="0">
              <a:ln>
                <a:noFill/>
              </a:ln>
              <a:solidFill>
                <a:prstClr val="black"/>
              </a:solidFill>
              <a:effectLst/>
              <a:uLnTx/>
              <a:uFillTx/>
              <a:latin typeface="Ubuntu"/>
              <a:ea typeface="+mn-ea"/>
              <a:cs typeface="+mn-cs"/>
            </a:endParaRP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endParaRPr kumimoji="0" lang="en-US" sz="1000" b="0" i="0" u="none" strike="noStrike" kern="1200" cap="none" spc="0" normalizeH="0" baseline="0" noProof="0">
              <a:ln>
                <a:noFill/>
              </a:ln>
              <a:solidFill>
                <a:prstClr val="black"/>
              </a:solidFill>
              <a:effectLst/>
              <a:uLnTx/>
              <a:uFillTx/>
              <a:latin typeface="Ubuntu"/>
              <a:ea typeface="+mn-ea"/>
              <a:cs typeface="+mn-cs"/>
            </a:endParaRP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endParaRPr kumimoji="0" lang="en-US" sz="1000" b="0" i="0" u="none" strike="noStrike" kern="1200" cap="none" spc="0" normalizeH="0" baseline="0" noProof="0">
              <a:ln>
                <a:noFill/>
              </a:ln>
              <a:solidFill>
                <a:prstClr val="black"/>
              </a:solidFill>
              <a:effectLst/>
              <a:uLnTx/>
              <a:uFillTx/>
              <a:latin typeface="Ubuntu"/>
              <a:ea typeface="+mn-ea"/>
              <a:cs typeface="+mn-cs"/>
            </a:endParaRP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a:p>
            <a:pPr marL="137160" marR="0" lvl="2" indent="-137160" algn="l" defTabSz="914400" rtl="0" eaLnBrk="1" fontAlgn="base" latinLnBrk="0" hangingPunct="1">
              <a:lnSpc>
                <a:spcPct val="100000"/>
              </a:lnSpc>
              <a:spcBef>
                <a:spcPts val="100"/>
              </a:spcBef>
              <a:spcAft>
                <a:spcPts val="100"/>
              </a:spcAft>
              <a:buClr>
                <a:srgbClr val="0070AD"/>
              </a:buClr>
              <a:buSzTx/>
              <a:buFont typeface="Wingdings" pitchFamily="2" charset="2"/>
              <a:buChar char="§"/>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p:txBody>
      </p:sp>
      <p:cxnSp>
        <p:nvCxnSpPr>
          <p:cNvPr id="59" name="Straight Connector 58"/>
          <p:cNvCxnSpPr/>
          <p:nvPr/>
        </p:nvCxnSpPr>
        <p:spPr>
          <a:xfrm>
            <a:off x="279409" y="1600200"/>
            <a:ext cx="11644694" cy="0"/>
          </a:xfrm>
          <a:prstGeom prst="line">
            <a:avLst/>
          </a:prstGeom>
          <a:ln w="9525">
            <a:solidFill>
              <a:schemeClr val="bg2">
                <a:lumMod val="50000"/>
              </a:schemeClr>
            </a:solidFill>
            <a:prstDash val="dash"/>
          </a:ln>
        </p:spPr>
        <p:style>
          <a:lnRef idx="1">
            <a:schemeClr val="accent5"/>
          </a:lnRef>
          <a:fillRef idx="0">
            <a:schemeClr val="accent5"/>
          </a:fillRef>
          <a:effectRef idx="0">
            <a:schemeClr val="accent5"/>
          </a:effectRef>
          <a:fontRef idx="minor">
            <a:schemeClr val="tx1"/>
          </a:fontRef>
        </p:style>
      </p:cxnSp>
      <p:grpSp>
        <p:nvGrpSpPr>
          <p:cNvPr id="83" name="Group 82">
            <a:extLst>
              <a:ext uri="{FF2B5EF4-FFF2-40B4-BE49-F238E27FC236}">
                <a16:creationId xmlns:a16="http://schemas.microsoft.com/office/drawing/2014/main" id="{0E94BC99-ED08-474F-8554-A23A5412FD94}"/>
              </a:ext>
            </a:extLst>
          </p:cNvPr>
          <p:cNvGrpSpPr/>
          <p:nvPr/>
        </p:nvGrpSpPr>
        <p:grpSpPr>
          <a:xfrm>
            <a:off x="4118554" y="1658371"/>
            <a:ext cx="3772451" cy="493144"/>
            <a:chOff x="4251641" y="1354314"/>
            <a:chExt cx="3772451" cy="677029"/>
          </a:xfrm>
        </p:grpSpPr>
        <p:sp>
          <p:nvSpPr>
            <p:cNvPr id="84" name="Oval 83">
              <a:extLst>
                <a:ext uri="{FF2B5EF4-FFF2-40B4-BE49-F238E27FC236}">
                  <a16:creationId xmlns:a16="http://schemas.microsoft.com/office/drawing/2014/main" id="{3D013C60-785F-4459-AF6D-8233A2652495}"/>
                </a:ext>
              </a:extLst>
            </p:cNvPr>
            <p:cNvSpPr/>
            <p:nvPr/>
          </p:nvSpPr>
          <p:spPr>
            <a:xfrm>
              <a:off x="4468119" y="1988516"/>
              <a:ext cx="413318" cy="42827"/>
            </a:xfrm>
            <a:prstGeom prst="ellipse">
              <a:avLst/>
            </a:prstGeom>
            <a:gradFill flip="none" rotWithShape="1">
              <a:gsLst>
                <a:gs pos="0">
                  <a:schemeClr val="tx1">
                    <a:alpha val="46000"/>
                  </a:schemeClr>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998C85">
                    <a:lumMod val="50000"/>
                  </a:srgbClr>
                </a:solidFill>
                <a:effectLst/>
                <a:uLnTx/>
                <a:uFillTx/>
                <a:latin typeface="Ubuntu"/>
                <a:ea typeface="+mn-ea"/>
                <a:cs typeface="+mn-cs"/>
              </a:endParaRPr>
            </a:p>
          </p:txBody>
        </p:sp>
        <p:sp>
          <p:nvSpPr>
            <p:cNvPr id="85" name="Parallelogram 84">
              <a:extLst>
                <a:ext uri="{FF2B5EF4-FFF2-40B4-BE49-F238E27FC236}">
                  <a16:creationId xmlns:a16="http://schemas.microsoft.com/office/drawing/2014/main" id="{782CB720-2AB6-464F-A35E-9C447568B4E4}"/>
                </a:ext>
              </a:extLst>
            </p:cNvPr>
            <p:cNvSpPr/>
            <p:nvPr/>
          </p:nvSpPr>
          <p:spPr>
            <a:xfrm>
              <a:off x="4743977" y="1354316"/>
              <a:ext cx="3196337" cy="668225"/>
            </a:xfrm>
            <a:prstGeom prst="parallelogram">
              <a:avLst>
                <a:gd name="adj" fmla="val 674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63147"/>
                </a:solidFill>
                <a:effectLst/>
                <a:uLnTx/>
                <a:uFillTx/>
                <a:latin typeface="Ubuntu"/>
                <a:ea typeface="+mn-ea"/>
                <a:cs typeface="+mn-cs"/>
              </a:endParaRPr>
            </a:p>
          </p:txBody>
        </p:sp>
        <p:sp>
          <p:nvSpPr>
            <p:cNvPr id="86" name="Isosceles Triangle 85">
              <a:extLst>
                <a:ext uri="{FF2B5EF4-FFF2-40B4-BE49-F238E27FC236}">
                  <a16:creationId xmlns:a16="http://schemas.microsoft.com/office/drawing/2014/main" id="{882E85FF-7532-4824-9CCB-235CBCF5D683}"/>
                </a:ext>
              </a:extLst>
            </p:cNvPr>
            <p:cNvSpPr/>
            <p:nvPr/>
          </p:nvSpPr>
          <p:spPr>
            <a:xfrm rot="10800000">
              <a:off x="4251641" y="1354314"/>
              <a:ext cx="846272" cy="63050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998C85">
                    <a:lumMod val="50000"/>
                  </a:srgbClr>
                </a:solidFill>
                <a:effectLst/>
                <a:uLnTx/>
                <a:uFillTx/>
                <a:latin typeface="Ubuntu"/>
                <a:ea typeface="+mn-ea"/>
                <a:cs typeface="+mn-cs"/>
              </a:endParaRPr>
            </a:p>
          </p:txBody>
        </p:sp>
        <p:sp>
          <p:nvSpPr>
            <p:cNvPr id="87" name="Parallelogram 86">
              <a:extLst>
                <a:ext uri="{FF2B5EF4-FFF2-40B4-BE49-F238E27FC236}">
                  <a16:creationId xmlns:a16="http://schemas.microsoft.com/office/drawing/2014/main" id="{77B926BF-189A-4615-97DC-6BFCB8B0744B}"/>
                </a:ext>
              </a:extLst>
            </p:cNvPr>
            <p:cNvSpPr/>
            <p:nvPr/>
          </p:nvSpPr>
          <p:spPr>
            <a:xfrm>
              <a:off x="4799467" y="1392030"/>
              <a:ext cx="3224625" cy="630511"/>
            </a:xfrm>
            <a:prstGeom prst="parallelogram">
              <a:avLst>
                <a:gd name="adj" fmla="val 667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89643" rIns="0" bIns="89643"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12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buntu"/>
                  <a:ea typeface="+mn-ea"/>
                  <a:cs typeface="+mn-cs"/>
                </a:rPr>
                <a:t>The Solution</a:t>
              </a:r>
            </a:p>
          </p:txBody>
        </p:sp>
        <p:grpSp>
          <p:nvGrpSpPr>
            <p:cNvPr id="88" name="Group 87">
              <a:extLst>
                <a:ext uri="{FF2B5EF4-FFF2-40B4-BE49-F238E27FC236}">
                  <a16:creationId xmlns:a16="http://schemas.microsoft.com/office/drawing/2014/main" id="{8D19A0C6-4877-4A21-80D8-E4DF09A2E15B}"/>
                </a:ext>
              </a:extLst>
            </p:cNvPr>
            <p:cNvGrpSpPr/>
            <p:nvPr/>
          </p:nvGrpSpPr>
          <p:grpSpPr>
            <a:xfrm>
              <a:off x="4544425" y="1423527"/>
              <a:ext cx="260703" cy="259768"/>
              <a:chOff x="-7194550" y="0"/>
              <a:chExt cx="6502400" cy="6496050"/>
            </a:xfrm>
            <a:solidFill>
              <a:schemeClr val="bg1"/>
            </a:solidFill>
          </p:grpSpPr>
          <p:sp>
            <p:nvSpPr>
              <p:cNvPr id="89" name="Freeform 53">
                <a:extLst>
                  <a:ext uri="{FF2B5EF4-FFF2-40B4-BE49-F238E27FC236}">
                    <a16:creationId xmlns:a16="http://schemas.microsoft.com/office/drawing/2014/main" id="{73D19546-B77D-4748-B122-323CBFFA5E6A}"/>
                  </a:ext>
                </a:extLst>
              </p:cNvPr>
              <p:cNvSpPr>
                <a:spLocks noEditPoints="1"/>
              </p:cNvSpPr>
              <p:nvPr/>
            </p:nvSpPr>
            <p:spPr bwMode="auto">
              <a:xfrm>
                <a:off x="-7194550" y="0"/>
                <a:ext cx="6502400" cy="6496050"/>
              </a:xfrm>
              <a:custGeom>
                <a:avLst/>
                <a:gdLst>
                  <a:gd name="T0" fmla="*/ 3600 w 4096"/>
                  <a:gd name="T1" fmla="*/ 302 h 4092"/>
                  <a:gd name="T2" fmla="*/ 3376 w 4096"/>
                  <a:gd name="T3" fmla="*/ 154 h 4092"/>
                  <a:gd name="T4" fmla="*/ 3134 w 4096"/>
                  <a:gd name="T5" fmla="*/ 56 h 4092"/>
                  <a:gd name="T6" fmla="*/ 2880 w 4096"/>
                  <a:gd name="T7" fmla="*/ 6 h 4092"/>
                  <a:gd name="T8" fmla="*/ 2622 w 4096"/>
                  <a:gd name="T9" fmla="*/ 6 h 4092"/>
                  <a:gd name="T10" fmla="*/ 2368 w 4096"/>
                  <a:gd name="T11" fmla="*/ 56 h 4092"/>
                  <a:gd name="T12" fmla="*/ 2126 w 4096"/>
                  <a:gd name="T13" fmla="*/ 154 h 4092"/>
                  <a:gd name="T14" fmla="*/ 1902 w 4096"/>
                  <a:gd name="T15" fmla="*/ 302 h 4092"/>
                  <a:gd name="T16" fmla="*/ 1764 w 4096"/>
                  <a:gd name="T17" fmla="*/ 432 h 4092"/>
                  <a:gd name="T18" fmla="*/ 1634 w 4096"/>
                  <a:gd name="T19" fmla="*/ 596 h 4092"/>
                  <a:gd name="T20" fmla="*/ 1534 w 4096"/>
                  <a:gd name="T21" fmla="*/ 772 h 4092"/>
                  <a:gd name="T22" fmla="*/ 1464 w 4096"/>
                  <a:gd name="T23" fmla="*/ 960 h 4092"/>
                  <a:gd name="T24" fmla="*/ 1420 w 4096"/>
                  <a:gd name="T25" fmla="*/ 1152 h 4092"/>
                  <a:gd name="T26" fmla="*/ 1408 w 4096"/>
                  <a:gd name="T27" fmla="*/ 1350 h 4092"/>
                  <a:gd name="T28" fmla="*/ 1422 w 4096"/>
                  <a:gd name="T29" fmla="*/ 1548 h 4092"/>
                  <a:gd name="T30" fmla="*/ 1468 w 4096"/>
                  <a:gd name="T31" fmla="*/ 1740 h 4092"/>
                  <a:gd name="T32" fmla="*/ 242 w 4096"/>
                  <a:gd name="T33" fmla="*/ 3160 h 4092"/>
                  <a:gd name="T34" fmla="*/ 162 w 4096"/>
                  <a:gd name="T35" fmla="*/ 3252 h 4092"/>
                  <a:gd name="T36" fmla="*/ 78 w 4096"/>
                  <a:gd name="T37" fmla="*/ 3390 h 4092"/>
                  <a:gd name="T38" fmla="*/ 24 w 4096"/>
                  <a:gd name="T39" fmla="*/ 3540 h 4092"/>
                  <a:gd name="T40" fmla="*/ 2 w 4096"/>
                  <a:gd name="T41" fmla="*/ 3700 h 4092"/>
                  <a:gd name="T42" fmla="*/ 2 w 4096"/>
                  <a:gd name="T43" fmla="*/ 3768 h 4092"/>
                  <a:gd name="T44" fmla="*/ 28 w 4096"/>
                  <a:gd name="T45" fmla="*/ 3858 h 4092"/>
                  <a:gd name="T46" fmla="*/ 178 w 4096"/>
                  <a:gd name="T47" fmla="*/ 4022 h 4092"/>
                  <a:gd name="T48" fmla="*/ 234 w 4096"/>
                  <a:gd name="T49" fmla="*/ 4064 h 4092"/>
                  <a:gd name="T50" fmla="*/ 324 w 4096"/>
                  <a:gd name="T51" fmla="*/ 4090 h 4092"/>
                  <a:gd name="T52" fmla="*/ 410 w 4096"/>
                  <a:gd name="T53" fmla="*/ 4090 h 4092"/>
                  <a:gd name="T54" fmla="*/ 642 w 4096"/>
                  <a:gd name="T55" fmla="*/ 4038 h 4092"/>
                  <a:gd name="T56" fmla="*/ 800 w 4096"/>
                  <a:gd name="T57" fmla="*/ 3646 h 4092"/>
                  <a:gd name="T58" fmla="*/ 1490 w 4096"/>
                  <a:gd name="T59" fmla="*/ 3294 h 4092"/>
                  <a:gd name="T60" fmla="*/ 1740 w 4096"/>
                  <a:gd name="T61" fmla="*/ 3044 h 4092"/>
                  <a:gd name="T62" fmla="*/ 2210 w 4096"/>
                  <a:gd name="T63" fmla="*/ 2574 h 4092"/>
                  <a:gd name="T64" fmla="*/ 2398 w 4096"/>
                  <a:gd name="T65" fmla="*/ 2642 h 4092"/>
                  <a:gd name="T66" fmla="*/ 2594 w 4096"/>
                  <a:gd name="T67" fmla="*/ 2680 h 4092"/>
                  <a:gd name="T68" fmla="*/ 2792 w 4096"/>
                  <a:gd name="T69" fmla="*/ 2688 h 4092"/>
                  <a:gd name="T70" fmla="*/ 2990 w 4096"/>
                  <a:gd name="T71" fmla="*/ 2668 h 4092"/>
                  <a:gd name="T72" fmla="*/ 3182 w 4096"/>
                  <a:gd name="T73" fmla="*/ 2618 h 4092"/>
                  <a:gd name="T74" fmla="*/ 3368 w 4096"/>
                  <a:gd name="T75" fmla="*/ 2540 h 4092"/>
                  <a:gd name="T76" fmla="*/ 3542 w 4096"/>
                  <a:gd name="T77" fmla="*/ 2432 h 4092"/>
                  <a:gd name="T78" fmla="*/ 3702 w 4096"/>
                  <a:gd name="T79" fmla="*/ 2296 h 4092"/>
                  <a:gd name="T80" fmla="*/ 3836 w 4096"/>
                  <a:gd name="T81" fmla="*/ 2140 h 4092"/>
                  <a:gd name="T82" fmla="*/ 3972 w 4096"/>
                  <a:gd name="T83" fmla="*/ 1910 h 4092"/>
                  <a:gd name="T84" fmla="*/ 4058 w 4096"/>
                  <a:gd name="T85" fmla="*/ 1664 h 4092"/>
                  <a:gd name="T86" fmla="*/ 4094 w 4096"/>
                  <a:gd name="T87" fmla="*/ 1408 h 4092"/>
                  <a:gd name="T88" fmla="*/ 4082 w 4096"/>
                  <a:gd name="T89" fmla="*/ 1152 h 4092"/>
                  <a:gd name="T90" fmla="*/ 4020 w 4096"/>
                  <a:gd name="T91" fmla="*/ 900 h 4092"/>
                  <a:gd name="T92" fmla="*/ 3910 w 4096"/>
                  <a:gd name="T93" fmla="*/ 662 h 4092"/>
                  <a:gd name="T94" fmla="*/ 3750 w 4096"/>
                  <a:gd name="T95" fmla="*/ 444 h 4092"/>
                  <a:gd name="T96" fmla="*/ 2564 w 4096"/>
                  <a:gd name="T97" fmla="*/ 820 h 4092"/>
                  <a:gd name="T98" fmla="*/ 2644 w 4096"/>
                  <a:gd name="T99" fmla="*/ 756 h 4092"/>
                  <a:gd name="T100" fmla="*/ 2732 w 4096"/>
                  <a:gd name="T101" fmla="*/ 710 h 4092"/>
                  <a:gd name="T102" fmla="*/ 2920 w 4096"/>
                  <a:gd name="T103" fmla="*/ 674 h 4092"/>
                  <a:gd name="T104" fmla="*/ 3110 w 4096"/>
                  <a:gd name="T105" fmla="*/ 710 h 4092"/>
                  <a:gd name="T106" fmla="*/ 3196 w 4096"/>
                  <a:gd name="T107" fmla="*/ 756 h 4092"/>
                  <a:gd name="T108" fmla="*/ 3276 w 4096"/>
                  <a:gd name="T109" fmla="*/ 820 h 4092"/>
                  <a:gd name="T110" fmla="*/ 3326 w 4096"/>
                  <a:gd name="T111" fmla="*/ 878 h 4092"/>
                  <a:gd name="T112" fmla="*/ 3376 w 4096"/>
                  <a:gd name="T113" fmla="*/ 964 h 4092"/>
                  <a:gd name="T114" fmla="*/ 3420 w 4096"/>
                  <a:gd name="T115" fmla="*/ 1128 h 4092"/>
                  <a:gd name="T116" fmla="*/ 3402 w 4096"/>
                  <a:gd name="T117" fmla="*/ 1318 h 4092"/>
                  <a:gd name="T118" fmla="*/ 3354 w 4096"/>
                  <a:gd name="T119" fmla="*/ 1430 h 4092"/>
                  <a:gd name="T120" fmla="*/ 3294 w 4096"/>
                  <a:gd name="T121" fmla="*/ 1512 h 4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96" h="4092">
                    <a:moveTo>
                      <a:pt x="3702" y="394"/>
                    </a:moveTo>
                    <a:lnTo>
                      <a:pt x="3702" y="394"/>
                    </a:lnTo>
                    <a:lnTo>
                      <a:pt x="3652" y="346"/>
                    </a:lnTo>
                    <a:lnTo>
                      <a:pt x="3600" y="302"/>
                    </a:lnTo>
                    <a:lnTo>
                      <a:pt x="3546" y="260"/>
                    </a:lnTo>
                    <a:lnTo>
                      <a:pt x="3492" y="222"/>
                    </a:lnTo>
                    <a:lnTo>
                      <a:pt x="3434" y="186"/>
                    </a:lnTo>
                    <a:lnTo>
                      <a:pt x="3376" y="154"/>
                    </a:lnTo>
                    <a:lnTo>
                      <a:pt x="3318" y="124"/>
                    </a:lnTo>
                    <a:lnTo>
                      <a:pt x="3258" y="98"/>
                    </a:lnTo>
                    <a:lnTo>
                      <a:pt x="3196" y="76"/>
                    </a:lnTo>
                    <a:lnTo>
                      <a:pt x="3134" y="56"/>
                    </a:lnTo>
                    <a:lnTo>
                      <a:pt x="3072" y="38"/>
                    </a:lnTo>
                    <a:lnTo>
                      <a:pt x="3008" y="24"/>
                    </a:lnTo>
                    <a:lnTo>
                      <a:pt x="2944" y="14"/>
                    </a:lnTo>
                    <a:lnTo>
                      <a:pt x="2880" y="6"/>
                    </a:lnTo>
                    <a:lnTo>
                      <a:pt x="2816" y="2"/>
                    </a:lnTo>
                    <a:lnTo>
                      <a:pt x="2752" y="0"/>
                    </a:lnTo>
                    <a:lnTo>
                      <a:pt x="2688" y="2"/>
                    </a:lnTo>
                    <a:lnTo>
                      <a:pt x="2622" y="6"/>
                    </a:lnTo>
                    <a:lnTo>
                      <a:pt x="2558" y="14"/>
                    </a:lnTo>
                    <a:lnTo>
                      <a:pt x="2494" y="24"/>
                    </a:lnTo>
                    <a:lnTo>
                      <a:pt x="2432" y="38"/>
                    </a:lnTo>
                    <a:lnTo>
                      <a:pt x="2368" y="56"/>
                    </a:lnTo>
                    <a:lnTo>
                      <a:pt x="2306" y="76"/>
                    </a:lnTo>
                    <a:lnTo>
                      <a:pt x="2246" y="98"/>
                    </a:lnTo>
                    <a:lnTo>
                      <a:pt x="2186" y="124"/>
                    </a:lnTo>
                    <a:lnTo>
                      <a:pt x="2126" y="154"/>
                    </a:lnTo>
                    <a:lnTo>
                      <a:pt x="2068" y="186"/>
                    </a:lnTo>
                    <a:lnTo>
                      <a:pt x="2012" y="222"/>
                    </a:lnTo>
                    <a:lnTo>
                      <a:pt x="1956" y="260"/>
                    </a:lnTo>
                    <a:lnTo>
                      <a:pt x="1902" y="302"/>
                    </a:lnTo>
                    <a:lnTo>
                      <a:pt x="1852" y="346"/>
                    </a:lnTo>
                    <a:lnTo>
                      <a:pt x="1800" y="394"/>
                    </a:lnTo>
                    <a:lnTo>
                      <a:pt x="1800" y="394"/>
                    </a:lnTo>
                    <a:lnTo>
                      <a:pt x="1764" y="432"/>
                    </a:lnTo>
                    <a:lnTo>
                      <a:pt x="1730" y="472"/>
                    </a:lnTo>
                    <a:lnTo>
                      <a:pt x="1696" y="512"/>
                    </a:lnTo>
                    <a:lnTo>
                      <a:pt x="1664" y="552"/>
                    </a:lnTo>
                    <a:lnTo>
                      <a:pt x="1634" y="596"/>
                    </a:lnTo>
                    <a:lnTo>
                      <a:pt x="1608" y="638"/>
                    </a:lnTo>
                    <a:lnTo>
                      <a:pt x="1582" y="682"/>
                    </a:lnTo>
                    <a:lnTo>
                      <a:pt x="1558" y="726"/>
                    </a:lnTo>
                    <a:lnTo>
                      <a:pt x="1534" y="772"/>
                    </a:lnTo>
                    <a:lnTo>
                      <a:pt x="1514" y="818"/>
                    </a:lnTo>
                    <a:lnTo>
                      <a:pt x="1496" y="864"/>
                    </a:lnTo>
                    <a:lnTo>
                      <a:pt x="1478" y="912"/>
                    </a:lnTo>
                    <a:lnTo>
                      <a:pt x="1464" y="960"/>
                    </a:lnTo>
                    <a:lnTo>
                      <a:pt x="1450" y="1008"/>
                    </a:lnTo>
                    <a:lnTo>
                      <a:pt x="1438" y="1056"/>
                    </a:lnTo>
                    <a:lnTo>
                      <a:pt x="1428" y="1104"/>
                    </a:lnTo>
                    <a:lnTo>
                      <a:pt x="1420" y="1152"/>
                    </a:lnTo>
                    <a:lnTo>
                      <a:pt x="1414" y="1202"/>
                    </a:lnTo>
                    <a:lnTo>
                      <a:pt x="1410" y="1252"/>
                    </a:lnTo>
                    <a:lnTo>
                      <a:pt x="1408" y="1300"/>
                    </a:lnTo>
                    <a:lnTo>
                      <a:pt x="1408" y="1350"/>
                    </a:lnTo>
                    <a:lnTo>
                      <a:pt x="1408" y="1400"/>
                    </a:lnTo>
                    <a:lnTo>
                      <a:pt x="1412" y="1448"/>
                    </a:lnTo>
                    <a:lnTo>
                      <a:pt x="1416" y="1498"/>
                    </a:lnTo>
                    <a:lnTo>
                      <a:pt x="1422" y="1548"/>
                    </a:lnTo>
                    <a:lnTo>
                      <a:pt x="1432" y="1596"/>
                    </a:lnTo>
                    <a:lnTo>
                      <a:pt x="1442" y="1644"/>
                    </a:lnTo>
                    <a:lnTo>
                      <a:pt x="1454" y="1692"/>
                    </a:lnTo>
                    <a:lnTo>
                      <a:pt x="1468" y="1740"/>
                    </a:lnTo>
                    <a:lnTo>
                      <a:pt x="1482" y="1788"/>
                    </a:lnTo>
                    <a:lnTo>
                      <a:pt x="1500" y="1836"/>
                    </a:lnTo>
                    <a:lnTo>
                      <a:pt x="1520" y="1882"/>
                    </a:lnTo>
                    <a:lnTo>
                      <a:pt x="242" y="3160"/>
                    </a:lnTo>
                    <a:lnTo>
                      <a:pt x="242" y="3160"/>
                    </a:lnTo>
                    <a:lnTo>
                      <a:pt x="212" y="3190"/>
                    </a:lnTo>
                    <a:lnTo>
                      <a:pt x="186" y="3220"/>
                    </a:lnTo>
                    <a:lnTo>
                      <a:pt x="162" y="3252"/>
                    </a:lnTo>
                    <a:lnTo>
                      <a:pt x="138" y="3284"/>
                    </a:lnTo>
                    <a:lnTo>
                      <a:pt x="116" y="3318"/>
                    </a:lnTo>
                    <a:lnTo>
                      <a:pt x="96" y="3354"/>
                    </a:lnTo>
                    <a:lnTo>
                      <a:pt x="78" y="3390"/>
                    </a:lnTo>
                    <a:lnTo>
                      <a:pt x="62" y="3426"/>
                    </a:lnTo>
                    <a:lnTo>
                      <a:pt x="48" y="3464"/>
                    </a:lnTo>
                    <a:lnTo>
                      <a:pt x="36" y="3502"/>
                    </a:lnTo>
                    <a:lnTo>
                      <a:pt x="24" y="3540"/>
                    </a:lnTo>
                    <a:lnTo>
                      <a:pt x="16" y="3580"/>
                    </a:lnTo>
                    <a:lnTo>
                      <a:pt x="10" y="3620"/>
                    </a:lnTo>
                    <a:lnTo>
                      <a:pt x="4" y="3660"/>
                    </a:lnTo>
                    <a:lnTo>
                      <a:pt x="2" y="3700"/>
                    </a:lnTo>
                    <a:lnTo>
                      <a:pt x="0" y="3742"/>
                    </a:lnTo>
                    <a:lnTo>
                      <a:pt x="0" y="3744"/>
                    </a:lnTo>
                    <a:lnTo>
                      <a:pt x="0" y="3744"/>
                    </a:lnTo>
                    <a:lnTo>
                      <a:pt x="2" y="3768"/>
                    </a:lnTo>
                    <a:lnTo>
                      <a:pt x="4" y="3792"/>
                    </a:lnTo>
                    <a:lnTo>
                      <a:pt x="10" y="3814"/>
                    </a:lnTo>
                    <a:lnTo>
                      <a:pt x="18" y="3836"/>
                    </a:lnTo>
                    <a:lnTo>
                      <a:pt x="28" y="3858"/>
                    </a:lnTo>
                    <a:lnTo>
                      <a:pt x="40" y="3878"/>
                    </a:lnTo>
                    <a:lnTo>
                      <a:pt x="54" y="3896"/>
                    </a:lnTo>
                    <a:lnTo>
                      <a:pt x="70" y="3914"/>
                    </a:lnTo>
                    <a:lnTo>
                      <a:pt x="178" y="4022"/>
                    </a:lnTo>
                    <a:lnTo>
                      <a:pt x="178" y="4022"/>
                    </a:lnTo>
                    <a:lnTo>
                      <a:pt x="196" y="4038"/>
                    </a:lnTo>
                    <a:lnTo>
                      <a:pt x="214" y="4052"/>
                    </a:lnTo>
                    <a:lnTo>
                      <a:pt x="234" y="4064"/>
                    </a:lnTo>
                    <a:lnTo>
                      <a:pt x="256" y="4074"/>
                    </a:lnTo>
                    <a:lnTo>
                      <a:pt x="278" y="4082"/>
                    </a:lnTo>
                    <a:lnTo>
                      <a:pt x="300" y="4088"/>
                    </a:lnTo>
                    <a:lnTo>
                      <a:pt x="324" y="4090"/>
                    </a:lnTo>
                    <a:lnTo>
                      <a:pt x="348" y="4092"/>
                    </a:lnTo>
                    <a:lnTo>
                      <a:pt x="350" y="4092"/>
                    </a:lnTo>
                    <a:lnTo>
                      <a:pt x="350" y="4092"/>
                    </a:lnTo>
                    <a:lnTo>
                      <a:pt x="410" y="4090"/>
                    </a:lnTo>
                    <a:lnTo>
                      <a:pt x="470" y="4084"/>
                    </a:lnTo>
                    <a:lnTo>
                      <a:pt x="528" y="4072"/>
                    </a:lnTo>
                    <a:lnTo>
                      <a:pt x="586" y="4058"/>
                    </a:lnTo>
                    <a:lnTo>
                      <a:pt x="642" y="4038"/>
                    </a:lnTo>
                    <a:lnTo>
                      <a:pt x="696" y="4016"/>
                    </a:lnTo>
                    <a:lnTo>
                      <a:pt x="750" y="3988"/>
                    </a:lnTo>
                    <a:lnTo>
                      <a:pt x="800" y="3958"/>
                    </a:lnTo>
                    <a:lnTo>
                      <a:pt x="800" y="3646"/>
                    </a:lnTo>
                    <a:lnTo>
                      <a:pt x="1138" y="3646"/>
                    </a:lnTo>
                    <a:lnTo>
                      <a:pt x="1140" y="3644"/>
                    </a:lnTo>
                    <a:lnTo>
                      <a:pt x="1140" y="3294"/>
                    </a:lnTo>
                    <a:lnTo>
                      <a:pt x="1490" y="3294"/>
                    </a:lnTo>
                    <a:lnTo>
                      <a:pt x="1510" y="3272"/>
                    </a:lnTo>
                    <a:lnTo>
                      <a:pt x="1510" y="3044"/>
                    </a:lnTo>
                    <a:lnTo>
                      <a:pt x="1740" y="3044"/>
                    </a:lnTo>
                    <a:lnTo>
                      <a:pt x="1740" y="3044"/>
                    </a:lnTo>
                    <a:lnTo>
                      <a:pt x="1740" y="2730"/>
                    </a:lnTo>
                    <a:lnTo>
                      <a:pt x="2052" y="2730"/>
                    </a:lnTo>
                    <a:lnTo>
                      <a:pt x="2210" y="2574"/>
                    </a:lnTo>
                    <a:lnTo>
                      <a:pt x="2210" y="2574"/>
                    </a:lnTo>
                    <a:lnTo>
                      <a:pt x="2256" y="2594"/>
                    </a:lnTo>
                    <a:lnTo>
                      <a:pt x="2302" y="2612"/>
                    </a:lnTo>
                    <a:lnTo>
                      <a:pt x="2350" y="2628"/>
                    </a:lnTo>
                    <a:lnTo>
                      <a:pt x="2398" y="2642"/>
                    </a:lnTo>
                    <a:lnTo>
                      <a:pt x="2446" y="2654"/>
                    </a:lnTo>
                    <a:lnTo>
                      <a:pt x="2496" y="2664"/>
                    </a:lnTo>
                    <a:lnTo>
                      <a:pt x="2544" y="2672"/>
                    </a:lnTo>
                    <a:lnTo>
                      <a:pt x="2594" y="2680"/>
                    </a:lnTo>
                    <a:lnTo>
                      <a:pt x="2644" y="2684"/>
                    </a:lnTo>
                    <a:lnTo>
                      <a:pt x="2692" y="2688"/>
                    </a:lnTo>
                    <a:lnTo>
                      <a:pt x="2742" y="2688"/>
                    </a:lnTo>
                    <a:lnTo>
                      <a:pt x="2792" y="2688"/>
                    </a:lnTo>
                    <a:lnTo>
                      <a:pt x="2842" y="2686"/>
                    </a:lnTo>
                    <a:lnTo>
                      <a:pt x="2890" y="2682"/>
                    </a:lnTo>
                    <a:lnTo>
                      <a:pt x="2940" y="2676"/>
                    </a:lnTo>
                    <a:lnTo>
                      <a:pt x="2990" y="2668"/>
                    </a:lnTo>
                    <a:lnTo>
                      <a:pt x="3038" y="2658"/>
                    </a:lnTo>
                    <a:lnTo>
                      <a:pt x="3086" y="2646"/>
                    </a:lnTo>
                    <a:lnTo>
                      <a:pt x="3134" y="2634"/>
                    </a:lnTo>
                    <a:lnTo>
                      <a:pt x="3182" y="2618"/>
                    </a:lnTo>
                    <a:lnTo>
                      <a:pt x="3230" y="2602"/>
                    </a:lnTo>
                    <a:lnTo>
                      <a:pt x="3276" y="2582"/>
                    </a:lnTo>
                    <a:lnTo>
                      <a:pt x="3322" y="2562"/>
                    </a:lnTo>
                    <a:lnTo>
                      <a:pt x="3368" y="2540"/>
                    </a:lnTo>
                    <a:lnTo>
                      <a:pt x="3412" y="2516"/>
                    </a:lnTo>
                    <a:lnTo>
                      <a:pt x="3456" y="2490"/>
                    </a:lnTo>
                    <a:lnTo>
                      <a:pt x="3500" y="2462"/>
                    </a:lnTo>
                    <a:lnTo>
                      <a:pt x="3542" y="2432"/>
                    </a:lnTo>
                    <a:lnTo>
                      <a:pt x="3584" y="2400"/>
                    </a:lnTo>
                    <a:lnTo>
                      <a:pt x="3624" y="2368"/>
                    </a:lnTo>
                    <a:lnTo>
                      <a:pt x="3664" y="2332"/>
                    </a:lnTo>
                    <a:lnTo>
                      <a:pt x="3702" y="2296"/>
                    </a:lnTo>
                    <a:lnTo>
                      <a:pt x="3702" y="2296"/>
                    </a:lnTo>
                    <a:lnTo>
                      <a:pt x="3750" y="2244"/>
                    </a:lnTo>
                    <a:lnTo>
                      <a:pt x="3794" y="2192"/>
                    </a:lnTo>
                    <a:lnTo>
                      <a:pt x="3836" y="2140"/>
                    </a:lnTo>
                    <a:lnTo>
                      <a:pt x="3874" y="2084"/>
                    </a:lnTo>
                    <a:lnTo>
                      <a:pt x="3910" y="2028"/>
                    </a:lnTo>
                    <a:lnTo>
                      <a:pt x="3942" y="1970"/>
                    </a:lnTo>
                    <a:lnTo>
                      <a:pt x="3972" y="1910"/>
                    </a:lnTo>
                    <a:lnTo>
                      <a:pt x="3998" y="1850"/>
                    </a:lnTo>
                    <a:lnTo>
                      <a:pt x="4020" y="1790"/>
                    </a:lnTo>
                    <a:lnTo>
                      <a:pt x="4040" y="1728"/>
                    </a:lnTo>
                    <a:lnTo>
                      <a:pt x="4058" y="1664"/>
                    </a:lnTo>
                    <a:lnTo>
                      <a:pt x="4072" y="1602"/>
                    </a:lnTo>
                    <a:lnTo>
                      <a:pt x="4082" y="1538"/>
                    </a:lnTo>
                    <a:lnTo>
                      <a:pt x="4090" y="1474"/>
                    </a:lnTo>
                    <a:lnTo>
                      <a:pt x="4094" y="1408"/>
                    </a:lnTo>
                    <a:lnTo>
                      <a:pt x="4096" y="1344"/>
                    </a:lnTo>
                    <a:lnTo>
                      <a:pt x="4094" y="1280"/>
                    </a:lnTo>
                    <a:lnTo>
                      <a:pt x="4090" y="1216"/>
                    </a:lnTo>
                    <a:lnTo>
                      <a:pt x="4082" y="1152"/>
                    </a:lnTo>
                    <a:lnTo>
                      <a:pt x="4072" y="1088"/>
                    </a:lnTo>
                    <a:lnTo>
                      <a:pt x="4058" y="1024"/>
                    </a:lnTo>
                    <a:lnTo>
                      <a:pt x="4040" y="962"/>
                    </a:lnTo>
                    <a:lnTo>
                      <a:pt x="4020" y="900"/>
                    </a:lnTo>
                    <a:lnTo>
                      <a:pt x="3998" y="838"/>
                    </a:lnTo>
                    <a:lnTo>
                      <a:pt x="3972" y="778"/>
                    </a:lnTo>
                    <a:lnTo>
                      <a:pt x="3942" y="720"/>
                    </a:lnTo>
                    <a:lnTo>
                      <a:pt x="3910" y="662"/>
                    </a:lnTo>
                    <a:lnTo>
                      <a:pt x="3874" y="604"/>
                    </a:lnTo>
                    <a:lnTo>
                      <a:pt x="3836" y="550"/>
                    </a:lnTo>
                    <a:lnTo>
                      <a:pt x="3794" y="496"/>
                    </a:lnTo>
                    <a:lnTo>
                      <a:pt x="3750" y="444"/>
                    </a:lnTo>
                    <a:lnTo>
                      <a:pt x="3702" y="394"/>
                    </a:lnTo>
                    <a:close/>
                    <a:moveTo>
                      <a:pt x="3276" y="1532"/>
                    </a:moveTo>
                    <a:lnTo>
                      <a:pt x="2564" y="820"/>
                    </a:lnTo>
                    <a:lnTo>
                      <a:pt x="2564" y="820"/>
                    </a:lnTo>
                    <a:lnTo>
                      <a:pt x="2584" y="802"/>
                    </a:lnTo>
                    <a:lnTo>
                      <a:pt x="2604" y="786"/>
                    </a:lnTo>
                    <a:lnTo>
                      <a:pt x="2624" y="770"/>
                    </a:lnTo>
                    <a:lnTo>
                      <a:pt x="2644" y="756"/>
                    </a:lnTo>
                    <a:lnTo>
                      <a:pt x="2664" y="742"/>
                    </a:lnTo>
                    <a:lnTo>
                      <a:pt x="2686" y="730"/>
                    </a:lnTo>
                    <a:lnTo>
                      <a:pt x="2708" y="720"/>
                    </a:lnTo>
                    <a:lnTo>
                      <a:pt x="2732" y="710"/>
                    </a:lnTo>
                    <a:lnTo>
                      <a:pt x="2778" y="694"/>
                    </a:lnTo>
                    <a:lnTo>
                      <a:pt x="2824" y="682"/>
                    </a:lnTo>
                    <a:lnTo>
                      <a:pt x="2872" y="676"/>
                    </a:lnTo>
                    <a:lnTo>
                      <a:pt x="2920" y="674"/>
                    </a:lnTo>
                    <a:lnTo>
                      <a:pt x="2968" y="676"/>
                    </a:lnTo>
                    <a:lnTo>
                      <a:pt x="3016" y="682"/>
                    </a:lnTo>
                    <a:lnTo>
                      <a:pt x="3064" y="694"/>
                    </a:lnTo>
                    <a:lnTo>
                      <a:pt x="3110" y="710"/>
                    </a:lnTo>
                    <a:lnTo>
                      <a:pt x="3132" y="720"/>
                    </a:lnTo>
                    <a:lnTo>
                      <a:pt x="3154" y="730"/>
                    </a:lnTo>
                    <a:lnTo>
                      <a:pt x="3176" y="742"/>
                    </a:lnTo>
                    <a:lnTo>
                      <a:pt x="3196" y="756"/>
                    </a:lnTo>
                    <a:lnTo>
                      <a:pt x="3218" y="770"/>
                    </a:lnTo>
                    <a:lnTo>
                      <a:pt x="3238" y="786"/>
                    </a:lnTo>
                    <a:lnTo>
                      <a:pt x="3256" y="802"/>
                    </a:lnTo>
                    <a:lnTo>
                      <a:pt x="3276" y="820"/>
                    </a:lnTo>
                    <a:lnTo>
                      <a:pt x="3276" y="820"/>
                    </a:lnTo>
                    <a:lnTo>
                      <a:pt x="3294" y="838"/>
                    </a:lnTo>
                    <a:lnTo>
                      <a:pt x="3310" y="858"/>
                    </a:lnTo>
                    <a:lnTo>
                      <a:pt x="3326" y="878"/>
                    </a:lnTo>
                    <a:lnTo>
                      <a:pt x="3340" y="900"/>
                    </a:lnTo>
                    <a:lnTo>
                      <a:pt x="3354" y="920"/>
                    </a:lnTo>
                    <a:lnTo>
                      <a:pt x="3366" y="942"/>
                    </a:lnTo>
                    <a:lnTo>
                      <a:pt x="3376" y="964"/>
                    </a:lnTo>
                    <a:lnTo>
                      <a:pt x="3386" y="986"/>
                    </a:lnTo>
                    <a:lnTo>
                      <a:pt x="3402" y="1032"/>
                    </a:lnTo>
                    <a:lnTo>
                      <a:pt x="3414" y="1080"/>
                    </a:lnTo>
                    <a:lnTo>
                      <a:pt x="3420" y="1128"/>
                    </a:lnTo>
                    <a:lnTo>
                      <a:pt x="3422" y="1176"/>
                    </a:lnTo>
                    <a:lnTo>
                      <a:pt x="3420" y="1224"/>
                    </a:lnTo>
                    <a:lnTo>
                      <a:pt x="3414" y="1272"/>
                    </a:lnTo>
                    <a:lnTo>
                      <a:pt x="3402" y="1318"/>
                    </a:lnTo>
                    <a:lnTo>
                      <a:pt x="3386" y="1364"/>
                    </a:lnTo>
                    <a:lnTo>
                      <a:pt x="3376" y="1388"/>
                    </a:lnTo>
                    <a:lnTo>
                      <a:pt x="3366" y="1410"/>
                    </a:lnTo>
                    <a:lnTo>
                      <a:pt x="3354" y="1430"/>
                    </a:lnTo>
                    <a:lnTo>
                      <a:pt x="3340" y="1452"/>
                    </a:lnTo>
                    <a:lnTo>
                      <a:pt x="3326" y="1472"/>
                    </a:lnTo>
                    <a:lnTo>
                      <a:pt x="3310" y="1492"/>
                    </a:lnTo>
                    <a:lnTo>
                      <a:pt x="3294" y="1512"/>
                    </a:lnTo>
                    <a:lnTo>
                      <a:pt x="3276" y="1532"/>
                    </a:ln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0" name="Freeform 54">
                <a:extLst>
                  <a:ext uri="{FF2B5EF4-FFF2-40B4-BE49-F238E27FC236}">
                    <a16:creationId xmlns:a16="http://schemas.microsoft.com/office/drawing/2014/main" id="{F5DA76B1-8196-4AC1-9BBB-59CC2CC54B04}"/>
                  </a:ext>
                </a:extLst>
              </p:cNvPr>
              <p:cNvSpPr>
                <a:spLocks/>
              </p:cNvSpPr>
              <p:nvPr/>
            </p:nvSpPr>
            <p:spPr bwMode="auto">
              <a:xfrm>
                <a:off x="-7194550" y="0"/>
                <a:ext cx="6502400" cy="6496050"/>
              </a:xfrm>
              <a:custGeom>
                <a:avLst/>
                <a:gdLst>
                  <a:gd name="T0" fmla="*/ 3600 w 4096"/>
                  <a:gd name="T1" fmla="*/ 302 h 4092"/>
                  <a:gd name="T2" fmla="*/ 3376 w 4096"/>
                  <a:gd name="T3" fmla="*/ 154 h 4092"/>
                  <a:gd name="T4" fmla="*/ 3134 w 4096"/>
                  <a:gd name="T5" fmla="*/ 56 h 4092"/>
                  <a:gd name="T6" fmla="*/ 2880 w 4096"/>
                  <a:gd name="T7" fmla="*/ 6 h 4092"/>
                  <a:gd name="T8" fmla="*/ 2622 w 4096"/>
                  <a:gd name="T9" fmla="*/ 6 h 4092"/>
                  <a:gd name="T10" fmla="*/ 2368 w 4096"/>
                  <a:gd name="T11" fmla="*/ 56 h 4092"/>
                  <a:gd name="T12" fmla="*/ 2126 w 4096"/>
                  <a:gd name="T13" fmla="*/ 154 h 4092"/>
                  <a:gd name="T14" fmla="*/ 1902 w 4096"/>
                  <a:gd name="T15" fmla="*/ 302 h 4092"/>
                  <a:gd name="T16" fmla="*/ 1764 w 4096"/>
                  <a:gd name="T17" fmla="*/ 432 h 4092"/>
                  <a:gd name="T18" fmla="*/ 1634 w 4096"/>
                  <a:gd name="T19" fmla="*/ 596 h 4092"/>
                  <a:gd name="T20" fmla="*/ 1534 w 4096"/>
                  <a:gd name="T21" fmla="*/ 772 h 4092"/>
                  <a:gd name="T22" fmla="*/ 1464 w 4096"/>
                  <a:gd name="T23" fmla="*/ 960 h 4092"/>
                  <a:gd name="T24" fmla="*/ 1420 w 4096"/>
                  <a:gd name="T25" fmla="*/ 1152 h 4092"/>
                  <a:gd name="T26" fmla="*/ 1408 w 4096"/>
                  <a:gd name="T27" fmla="*/ 1350 h 4092"/>
                  <a:gd name="T28" fmla="*/ 1422 w 4096"/>
                  <a:gd name="T29" fmla="*/ 1548 h 4092"/>
                  <a:gd name="T30" fmla="*/ 1468 w 4096"/>
                  <a:gd name="T31" fmla="*/ 1740 h 4092"/>
                  <a:gd name="T32" fmla="*/ 242 w 4096"/>
                  <a:gd name="T33" fmla="*/ 3160 h 4092"/>
                  <a:gd name="T34" fmla="*/ 162 w 4096"/>
                  <a:gd name="T35" fmla="*/ 3252 h 4092"/>
                  <a:gd name="T36" fmla="*/ 78 w 4096"/>
                  <a:gd name="T37" fmla="*/ 3390 h 4092"/>
                  <a:gd name="T38" fmla="*/ 24 w 4096"/>
                  <a:gd name="T39" fmla="*/ 3540 h 4092"/>
                  <a:gd name="T40" fmla="*/ 2 w 4096"/>
                  <a:gd name="T41" fmla="*/ 3700 h 4092"/>
                  <a:gd name="T42" fmla="*/ 2 w 4096"/>
                  <a:gd name="T43" fmla="*/ 3768 h 4092"/>
                  <a:gd name="T44" fmla="*/ 28 w 4096"/>
                  <a:gd name="T45" fmla="*/ 3858 h 4092"/>
                  <a:gd name="T46" fmla="*/ 178 w 4096"/>
                  <a:gd name="T47" fmla="*/ 4022 h 4092"/>
                  <a:gd name="T48" fmla="*/ 234 w 4096"/>
                  <a:gd name="T49" fmla="*/ 4064 h 4092"/>
                  <a:gd name="T50" fmla="*/ 324 w 4096"/>
                  <a:gd name="T51" fmla="*/ 4090 h 4092"/>
                  <a:gd name="T52" fmla="*/ 410 w 4096"/>
                  <a:gd name="T53" fmla="*/ 4090 h 4092"/>
                  <a:gd name="T54" fmla="*/ 642 w 4096"/>
                  <a:gd name="T55" fmla="*/ 4038 h 4092"/>
                  <a:gd name="T56" fmla="*/ 800 w 4096"/>
                  <a:gd name="T57" fmla="*/ 3646 h 4092"/>
                  <a:gd name="T58" fmla="*/ 1490 w 4096"/>
                  <a:gd name="T59" fmla="*/ 3294 h 4092"/>
                  <a:gd name="T60" fmla="*/ 1740 w 4096"/>
                  <a:gd name="T61" fmla="*/ 3044 h 4092"/>
                  <a:gd name="T62" fmla="*/ 2210 w 4096"/>
                  <a:gd name="T63" fmla="*/ 2574 h 4092"/>
                  <a:gd name="T64" fmla="*/ 2398 w 4096"/>
                  <a:gd name="T65" fmla="*/ 2642 h 4092"/>
                  <a:gd name="T66" fmla="*/ 2594 w 4096"/>
                  <a:gd name="T67" fmla="*/ 2680 h 4092"/>
                  <a:gd name="T68" fmla="*/ 2792 w 4096"/>
                  <a:gd name="T69" fmla="*/ 2688 h 4092"/>
                  <a:gd name="T70" fmla="*/ 2990 w 4096"/>
                  <a:gd name="T71" fmla="*/ 2668 h 4092"/>
                  <a:gd name="T72" fmla="*/ 3182 w 4096"/>
                  <a:gd name="T73" fmla="*/ 2618 h 4092"/>
                  <a:gd name="T74" fmla="*/ 3368 w 4096"/>
                  <a:gd name="T75" fmla="*/ 2540 h 4092"/>
                  <a:gd name="T76" fmla="*/ 3542 w 4096"/>
                  <a:gd name="T77" fmla="*/ 2432 h 4092"/>
                  <a:gd name="T78" fmla="*/ 3702 w 4096"/>
                  <a:gd name="T79" fmla="*/ 2296 h 4092"/>
                  <a:gd name="T80" fmla="*/ 3836 w 4096"/>
                  <a:gd name="T81" fmla="*/ 2140 h 4092"/>
                  <a:gd name="T82" fmla="*/ 3972 w 4096"/>
                  <a:gd name="T83" fmla="*/ 1910 h 4092"/>
                  <a:gd name="T84" fmla="*/ 4058 w 4096"/>
                  <a:gd name="T85" fmla="*/ 1664 h 4092"/>
                  <a:gd name="T86" fmla="*/ 4094 w 4096"/>
                  <a:gd name="T87" fmla="*/ 1408 h 4092"/>
                  <a:gd name="T88" fmla="*/ 4082 w 4096"/>
                  <a:gd name="T89" fmla="*/ 1152 h 4092"/>
                  <a:gd name="T90" fmla="*/ 4020 w 4096"/>
                  <a:gd name="T91" fmla="*/ 900 h 4092"/>
                  <a:gd name="T92" fmla="*/ 3910 w 4096"/>
                  <a:gd name="T93" fmla="*/ 662 h 4092"/>
                  <a:gd name="T94" fmla="*/ 3750 w 4096"/>
                  <a:gd name="T95" fmla="*/ 444 h 4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96" h="4092">
                    <a:moveTo>
                      <a:pt x="3702" y="394"/>
                    </a:moveTo>
                    <a:lnTo>
                      <a:pt x="3702" y="394"/>
                    </a:lnTo>
                    <a:lnTo>
                      <a:pt x="3652" y="346"/>
                    </a:lnTo>
                    <a:lnTo>
                      <a:pt x="3600" y="302"/>
                    </a:lnTo>
                    <a:lnTo>
                      <a:pt x="3546" y="260"/>
                    </a:lnTo>
                    <a:lnTo>
                      <a:pt x="3492" y="222"/>
                    </a:lnTo>
                    <a:lnTo>
                      <a:pt x="3434" y="186"/>
                    </a:lnTo>
                    <a:lnTo>
                      <a:pt x="3376" y="154"/>
                    </a:lnTo>
                    <a:lnTo>
                      <a:pt x="3318" y="124"/>
                    </a:lnTo>
                    <a:lnTo>
                      <a:pt x="3258" y="98"/>
                    </a:lnTo>
                    <a:lnTo>
                      <a:pt x="3196" y="76"/>
                    </a:lnTo>
                    <a:lnTo>
                      <a:pt x="3134" y="56"/>
                    </a:lnTo>
                    <a:lnTo>
                      <a:pt x="3072" y="38"/>
                    </a:lnTo>
                    <a:lnTo>
                      <a:pt x="3008" y="24"/>
                    </a:lnTo>
                    <a:lnTo>
                      <a:pt x="2944" y="14"/>
                    </a:lnTo>
                    <a:lnTo>
                      <a:pt x="2880" y="6"/>
                    </a:lnTo>
                    <a:lnTo>
                      <a:pt x="2816" y="2"/>
                    </a:lnTo>
                    <a:lnTo>
                      <a:pt x="2752" y="0"/>
                    </a:lnTo>
                    <a:lnTo>
                      <a:pt x="2688" y="2"/>
                    </a:lnTo>
                    <a:lnTo>
                      <a:pt x="2622" y="6"/>
                    </a:lnTo>
                    <a:lnTo>
                      <a:pt x="2558" y="14"/>
                    </a:lnTo>
                    <a:lnTo>
                      <a:pt x="2494" y="24"/>
                    </a:lnTo>
                    <a:lnTo>
                      <a:pt x="2432" y="38"/>
                    </a:lnTo>
                    <a:lnTo>
                      <a:pt x="2368" y="56"/>
                    </a:lnTo>
                    <a:lnTo>
                      <a:pt x="2306" y="76"/>
                    </a:lnTo>
                    <a:lnTo>
                      <a:pt x="2246" y="98"/>
                    </a:lnTo>
                    <a:lnTo>
                      <a:pt x="2186" y="124"/>
                    </a:lnTo>
                    <a:lnTo>
                      <a:pt x="2126" y="154"/>
                    </a:lnTo>
                    <a:lnTo>
                      <a:pt x="2068" y="186"/>
                    </a:lnTo>
                    <a:lnTo>
                      <a:pt x="2012" y="222"/>
                    </a:lnTo>
                    <a:lnTo>
                      <a:pt x="1956" y="260"/>
                    </a:lnTo>
                    <a:lnTo>
                      <a:pt x="1902" y="302"/>
                    </a:lnTo>
                    <a:lnTo>
                      <a:pt x="1852" y="346"/>
                    </a:lnTo>
                    <a:lnTo>
                      <a:pt x="1800" y="394"/>
                    </a:lnTo>
                    <a:lnTo>
                      <a:pt x="1800" y="394"/>
                    </a:lnTo>
                    <a:lnTo>
                      <a:pt x="1764" y="432"/>
                    </a:lnTo>
                    <a:lnTo>
                      <a:pt x="1730" y="472"/>
                    </a:lnTo>
                    <a:lnTo>
                      <a:pt x="1696" y="512"/>
                    </a:lnTo>
                    <a:lnTo>
                      <a:pt x="1664" y="552"/>
                    </a:lnTo>
                    <a:lnTo>
                      <a:pt x="1634" y="596"/>
                    </a:lnTo>
                    <a:lnTo>
                      <a:pt x="1608" y="638"/>
                    </a:lnTo>
                    <a:lnTo>
                      <a:pt x="1582" y="682"/>
                    </a:lnTo>
                    <a:lnTo>
                      <a:pt x="1558" y="726"/>
                    </a:lnTo>
                    <a:lnTo>
                      <a:pt x="1534" y="772"/>
                    </a:lnTo>
                    <a:lnTo>
                      <a:pt x="1514" y="818"/>
                    </a:lnTo>
                    <a:lnTo>
                      <a:pt x="1496" y="864"/>
                    </a:lnTo>
                    <a:lnTo>
                      <a:pt x="1478" y="912"/>
                    </a:lnTo>
                    <a:lnTo>
                      <a:pt x="1464" y="960"/>
                    </a:lnTo>
                    <a:lnTo>
                      <a:pt x="1450" y="1008"/>
                    </a:lnTo>
                    <a:lnTo>
                      <a:pt x="1438" y="1056"/>
                    </a:lnTo>
                    <a:lnTo>
                      <a:pt x="1428" y="1104"/>
                    </a:lnTo>
                    <a:lnTo>
                      <a:pt x="1420" y="1152"/>
                    </a:lnTo>
                    <a:lnTo>
                      <a:pt x="1414" y="1202"/>
                    </a:lnTo>
                    <a:lnTo>
                      <a:pt x="1410" y="1252"/>
                    </a:lnTo>
                    <a:lnTo>
                      <a:pt x="1408" y="1300"/>
                    </a:lnTo>
                    <a:lnTo>
                      <a:pt x="1408" y="1350"/>
                    </a:lnTo>
                    <a:lnTo>
                      <a:pt x="1408" y="1400"/>
                    </a:lnTo>
                    <a:lnTo>
                      <a:pt x="1412" y="1448"/>
                    </a:lnTo>
                    <a:lnTo>
                      <a:pt x="1416" y="1498"/>
                    </a:lnTo>
                    <a:lnTo>
                      <a:pt x="1422" y="1548"/>
                    </a:lnTo>
                    <a:lnTo>
                      <a:pt x="1432" y="1596"/>
                    </a:lnTo>
                    <a:lnTo>
                      <a:pt x="1442" y="1644"/>
                    </a:lnTo>
                    <a:lnTo>
                      <a:pt x="1454" y="1692"/>
                    </a:lnTo>
                    <a:lnTo>
                      <a:pt x="1468" y="1740"/>
                    </a:lnTo>
                    <a:lnTo>
                      <a:pt x="1482" y="1788"/>
                    </a:lnTo>
                    <a:lnTo>
                      <a:pt x="1500" y="1836"/>
                    </a:lnTo>
                    <a:lnTo>
                      <a:pt x="1520" y="1882"/>
                    </a:lnTo>
                    <a:lnTo>
                      <a:pt x="242" y="3160"/>
                    </a:lnTo>
                    <a:lnTo>
                      <a:pt x="242" y="3160"/>
                    </a:lnTo>
                    <a:lnTo>
                      <a:pt x="212" y="3190"/>
                    </a:lnTo>
                    <a:lnTo>
                      <a:pt x="186" y="3220"/>
                    </a:lnTo>
                    <a:lnTo>
                      <a:pt x="162" y="3252"/>
                    </a:lnTo>
                    <a:lnTo>
                      <a:pt x="138" y="3284"/>
                    </a:lnTo>
                    <a:lnTo>
                      <a:pt x="116" y="3318"/>
                    </a:lnTo>
                    <a:lnTo>
                      <a:pt x="96" y="3354"/>
                    </a:lnTo>
                    <a:lnTo>
                      <a:pt x="78" y="3390"/>
                    </a:lnTo>
                    <a:lnTo>
                      <a:pt x="62" y="3426"/>
                    </a:lnTo>
                    <a:lnTo>
                      <a:pt x="48" y="3464"/>
                    </a:lnTo>
                    <a:lnTo>
                      <a:pt x="36" y="3502"/>
                    </a:lnTo>
                    <a:lnTo>
                      <a:pt x="24" y="3540"/>
                    </a:lnTo>
                    <a:lnTo>
                      <a:pt x="16" y="3580"/>
                    </a:lnTo>
                    <a:lnTo>
                      <a:pt x="10" y="3620"/>
                    </a:lnTo>
                    <a:lnTo>
                      <a:pt x="4" y="3660"/>
                    </a:lnTo>
                    <a:lnTo>
                      <a:pt x="2" y="3700"/>
                    </a:lnTo>
                    <a:lnTo>
                      <a:pt x="0" y="3742"/>
                    </a:lnTo>
                    <a:lnTo>
                      <a:pt x="0" y="3744"/>
                    </a:lnTo>
                    <a:lnTo>
                      <a:pt x="0" y="3744"/>
                    </a:lnTo>
                    <a:lnTo>
                      <a:pt x="2" y="3768"/>
                    </a:lnTo>
                    <a:lnTo>
                      <a:pt x="4" y="3792"/>
                    </a:lnTo>
                    <a:lnTo>
                      <a:pt x="10" y="3814"/>
                    </a:lnTo>
                    <a:lnTo>
                      <a:pt x="18" y="3836"/>
                    </a:lnTo>
                    <a:lnTo>
                      <a:pt x="28" y="3858"/>
                    </a:lnTo>
                    <a:lnTo>
                      <a:pt x="40" y="3878"/>
                    </a:lnTo>
                    <a:lnTo>
                      <a:pt x="54" y="3896"/>
                    </a:lnTo>
                    <a:lnTo>
                      <a:pt x="70" y="3914"/>
                    </a:lnTo>
                    <a:lnTo>
                      <a:pt x="178" y="4022"/>
                    </a:lnTo>
                    <a:lnTo>
                      <a:pt x="178" y="4022"/>
                    </a:lnTo>
                    <a:lnTo>
                      <a:pt x="196" y="4038"/>
                    </a:lnTo>
                    <a:lnTo>
                      <a:pt x="214" y="4052"/>
                    </a:lnTo>
                    <a:lnTo>
                      <a:pt x="234" y="4064"/>
                    </a:lnTo>
                    <a:lnTo>
                      <a:pt x="256" y="4074"/>
                    </a:lnTo>
                    <a:lnTo>
                      <a:pt x="278" y="4082"/>
                    </a:lnTo>
                    <a:lnTo>
                      <a:pt x="300" y="4088"/>
                    </a:lnTo>
                    <a:lnTo>
                      <a:pt x="324" y="4090"/>
                    </a:lnTo>
                    <a:lnTo>
                      <a:pt x="348" y="4092"/>
                    </a:lnTo>
                    <a:lnTo>
                      <a:pt x="350" y="4092"/>
                    </a:lnTo>
                    <a:lnTo>
                      <a:pt x="350" y="4092"/>
                    </a:lnTo>
                    <a:lnTo>
                      <a:pt x="410" y="4090"/>
                    </a:lnTo>
                    <a:lnTo>
                      <a:pt x="470" y="4084"/>
                    </a:lnTo>
                    <a:lnTo>
                      <a:pt x="528" y="4072"/>
                    </a:lnTo>
                    <a:lnTo>
                      <a:pt x="586" y="4058"/>
                    </a:lnTo>
                    <a:lnTo>
                      <a:pt x="642" y="4038"/>
                    </a:lnTo>
                    <a:lnTo>
                      <a:pt x="696" y="4016"/>
                    </a:lnTo>
                    <a:lnTo>
                      <a:pt x="750" y="3988"/>
                    </a:lnTo>
                    <a:lnTo>
                      <a:pt x="800" y="3958"/>
                    </a:lnTo>
                    <a:lnTo>
                      <a:pt x="800" y="3646"/>
                    </a:lnTo>
                    <a:lnTo>
                      <a:pt x="1138" y="3646"/>
                    </a:lnTo>
                    <a:lnTo>
                      <a:pt x="1140" y="3644"/>
                    </a:lnTo>
                    <a:lnTo>
                      <a:pt x="1140" y="3294"/>
                    </a:lnTo>
                    <a:lnTo>
                      <a:pt x="1490" y="3294"/>
                    </a:lnTo>
                    <a:lnTo>
                      <a:pt x="1510" y="3272"/>
                    </a:lnTo>
                    <a:lnTo>
                      <a:pt x="1510" y="3044"/>
                    </a:lnTo>
                    <a:lnTo>
                      <a:pt x="1740" y="3044"/>
                    </a:lnTo>
                    <a:lnTo>
                      <a:pt x="1740" y="3044"/>
                    </a:lnTo>
                    <a:lnTo>
                      <a:pt x="1740" y="2730"/>
                    </a:lnTo>
                    <a:lnTo>
                      <a:pt x="2052" y="2730"/>
                    </a:lnTo>
                    <a:lnTo>
                      <a:pt x="2210" y="2574"/>
                    </a:lnTo>
                    <a:lnTo>
                      <a:pt x="2210" y="2574"/>
                    </a:lnTo>
                    <a:lnTo>
                      <a:pt x="2256" y="2594"/>
                    </a:lnTo>
                    <a:lnTo>
                      <a:pt x="2302" y="2612"/>
                    </a:lnTo>
                    <a:lnTo>
                      <a:pt x="2350" y="2628"/>
                    </a:lnTo>
                    <a:lnTo>
                      <a:pt x="2398" y="2642"/>
                    </a:lnTo>
                    <a:lnTo>
                      <a:pt x="2446" y="2654"/>
                    </a:lnTo>
                    <a:lnTo>
                      <a:pt x="2496" y="2664"/>
                    </a:lnTo>
                    <a:lnTo>
                      <a:pt x="2544" y="2672"/>
                    </a:lnTo>
                    <a:lnTo>
                      <a:pt x="2594" y="2680"/>
                    </a:lnTo>
                    <a:lnTo>
                      <a:pt x="2644" y="2684"/>
                    </a:lnTo>
                    <a:lnTo>
                      <a:pt x="2692" y="2688"/>
                    </a:lnTo>
                    <a:lnTo>
                      <a:pt x="2742" y="2688"/>
                    </a:lnTo>
                    <a:lnTo>
                      <a:pt x="2792" y="2688"/>
                    </a:lnTo>
                    <a:lnTo>
                      <a:pt x="2842" y="2686"/>
                    </a:lnTo>
                    <a:lnTo>
                      <a:pt x="2890" y="2682"/>
                    </a:lnTo>
                    <a:lnTo>
                      <a:pt x="2940" y="2676"/>
                    </a:lnTo>
                    <a:lnTo>
                      <a:pt x="2990" y="2668"/>
                    </a:lnTo>
                    <a:lnTo>
                      <a:pt x="3038" y="2658"/>
                    </a:lnTo>
                    <a:lnTo>
                      <a:pt x="3086" y="2646"/>
                    </a:lnTo>
                    <a:lnTo>
                      <a:pt x="3134" y="2634"/>
                    </a:lnTo>
                    <a:lnTo>
                      <a:pt x="3182" y="2618"/>
                    </a:lnTo>
                    <a:lnTo>
                      <a:pt x="3230" y="2602"/>
                    </a:lnTo>
                    <a:lnTo>
                      <a:pt x="3276" y="2582"/>
                    </a:lnTo>
                    <a:lnTo>
                      <a:pt x="3322" y="2562"/>
                    </a:lnTo>
                    <a:lnTo>
                      <a:pt x="3368" y="2540"/>
                    </a:lnTo>
                    <a:lnTo>
                      <a:pt x="3412" y="2516"/>
                    </a:lnTo>
                    <a:lnTo>
                      <a:pt x="3456" y="2490"/>
                    </a:lnTo>
                    <a:lnTo>
                      <a:pt x="3500" y="2462"/>
                    </a:lnTo>
                    <a:lnTo>
                      <a:pt x="3542" y="2432"/>
                    </a:lnTo>
                    <a:lnTo>
                      <a:pt x="3584" y="2400"/>
                    </a:lnTo>
                    <a:lnTo>
                      <a:pt x="3624" y="2368"/>
                    </a:lnTo>
                    <a:lnTo>
                      <a:pt x="3664" y="2332"/>
                    </a:lnTo>
                    <a:lnTo>
                      <a:pt x="3702" y="2296"/>
                    </a:lnTo>
                    <a:lnTo>
                      <a:pt x="3702" y="2296"/>
                    </a:lnTo>
                    <a:lnTo>
                      <a:pt x="3750" y="2244"/>
                    </a:lnTo>
                    <a:lnTo>
                      <a:pt x="3794" y="2192"/>
                    </a:lnTo>
                    <a:lnTo>
                      <a:pt x="3836" y="2140"/>
                    </a:lnTo>
                    <a:lnTo>
                      <a:pt x="3874" y="2084"/>
                    </a:lnTo>
                    <a:lnTo>
                      <a:pt x="3910" y="2028"/>
                    </a:lnTo>
                    <a:lnTo>
                      <a:pt x="3942" y="1970"/>
                    </a:lnTo>
                    <a:lnTo>
                      <a:pt x="3972" y="1910"/>
                    </a:lnTo>
                    <a:lnTo>
                      <a:pt x="3998" y="1850"/>
                    </a:lnTo>
                    <a:lnTo>
                      <a:pt x="4020" y="1790"/>
                    </a:lnTo>
                    <a:lnTo>
                      <a:pt x="4040" y="1728"/>
                    </a:lnTo>
                    <a:lnTo>
                      <a:pt x="4058" y="1664"/>
                    </a:lnTo>
                    <a:lnTo>
                      <a:pt x="4072" y="1602"/>
                    </a:lnTo>
                    <a:lnTo>
                      <a:pt x="4082" y="1538"/>
                    </a:lnTo>
                    <a:lnTo>
                      <a:pt x="4090" y="1474"/>
                    </a:lnTo>
                    <a:lnTo>
                      <a:pt x="4094" y="1408"/>
                    </a:lnTo>
                    <a:lnTo>
                      <a:pt x="4096" y="1344"/>
                    </a:lnTo>
                    <a:lnTo>
                      <a:pt x="4094" y="1280"/>
                    </a:lnTo>
                    <a:lnTo>
                      <a:pt x="4090" y="1216"/>
                    </a:lnTo>
                    <a:lnTo>
                      <a:pt x="4082" y="1152"/>
                    </a:lnTo>
                    <a:lnTo>
                      <a:pt x="4072" y="1088"/>
                    </a:lnTo>
                    <a:lnTo>
                      <a:pt x="4058" y="1024"/>
                    </a:lnTo>
                    <a:lnTo>
                      <a:pt x="4040" y="962"/>
                    </a:lnTo>
                    <a:lnTo>
                      <a:pt x="4020" y="900"/>
                    </a:lnTo>
                    <a:lnTo>
                      <a:pt x="3998" y="838"/>
                    </a:lnTo>
                    <a:lnTo>
                      <a:pt x="3972" y="778"/>
                    </a:lnTo>
                    <a:lnTo>
                      <a:pt x="3942" y="720"/>
                    </a:lnTo>
                    <a:lnTo>
                      <a:pt x="3910" y="662"/>
                    </a:lnTo>
                    <a:lnTo>
                      <a:pt x="3874" y="604"/>
                    </a:lnTo>
                    <a:lnTo>
                      <a:pt x="3836" y="550"/>
                    </a:lnTo>
                    <a:lnTo>
                      <a:pt x="3794" y="496"/>
                    </a:lnTo>
                    <a:lnTo>
                      <a:pt x="3750" y="444"/>
                    </a:lnTo>
                    <a:lnTo>
                      <a:pt x="3702" y="394"/>
                    </a:lnTo>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1" name="Freeform 55">
                <a:extLst>
                  <a:ext uri="{FF2B5EF4-FFF2-40B4-BE49-F238E27FC236}">
                    <a16:creationId xmlns:a16="http://schemas.microsoft.com/office/drawing/2014/main" id="{1988A41C-3DB7-4593-A853-FBD8A5020CC8}"/>
                  </a:ext>
                </a:extLst>
              </p:cNvPr>
              <p:cNvSpPr>
                <a:spLocks/>
              </p:cNvSpPr>
              <p:nvPr/>
            </p:nvSpPr>
            <p:spPr bwMode="auto">
              <a:xfrm>
                <a:off x="-3124200" y="1069975"/>
                <a:ext cx="1362075" cy="1362075"/>
              </a:xfrm>
              <a:custGeom>
                <a:avLst/>
                <a:gdLst>
                  <a:gd name="T0" fmla="*/ 712 w 858"/>
                  <a:gd name="T1" fmla="*/ 858 h 858"/>
                  <a:gd name="T2" fmla="*/ 0 w 858"/>
                  <a:gd name="T3" fmla="*/ 146 h 858"/>
                  <a:gd name="T4" fmla="*/ 0 w 858"/>
                  <a:gd name="T5" fmla="*/ 146 h 858"/>
                  <a:gd name="T6" fmla="*/ 20 w 858"/>
                  <a:gd name="T7" fmla="*/ 128 h 858"/>
                  <a:gd name="T8" fmla="*/ 40 w 858"/>
                  <a:gd name="T9" fmla="*/ 112 h 858"/>
                  <a:gd name="T10" fmla="*/ 60 w 858"/>
                  <a:gd name="T11" fmla="*/ 96 h 858"/>
                  <a:gd name="T12" fmla="*/ 80 w 858"/>
                  <a:gd name="T13" fmla="*/ 82 h 858"/>
                  <a:gd name="T14" fmla="*/ 100 w 858"/>
                  <a:gd name="T15" fmla="*/ 68 h 858"/>
                  <a:gd name="T16" fmla="*/ 122 w 858"/>
                  <a:gd name="T17" fmla="*/ 56 h 858"/>
                  <a:gd name="T18" fmla="*/ 144 w 858"/>
                  <a:gd name="T19" fmla="*/ 46 h 858"/>
                  <a:gd name="T20" fmla="*/ 168 w 858"/>
                  <a:gd name="T21" fmla="*/ 36 h 858"/>
                  <a:gd name="T22" fmla="*/ 214 w 858"/>
                  <a:gd name="T23" fmla="*/ 20 h 858"/>
                  <a:gd name="T24" fmla="*/ 260 w 858"/>
                  <a:gd name="T25" fmla="*/ 8 h 858"/>
                  <a:gd name="T26" fmla="*/ 308 w 858"/>
                  <a:gd name="T27" fmla="*/ 2 h 858"/>
                  <a:gd name="T28" fmla="*/ 356 w 858"/>
                  <a:gd name="T29" fmla="*/ 0 h 858"/>
                  <a:gd name="T30" fmla="*/ 404 w 858"/>
                  <a:gd name="T31" fmla="*/ 2 h 858"/>
                  <a:gd name="T32" fmla="*/ 452 w 858"/>
                  <a:gd name="T33" fmla="*/ 8 h 858"/>
                  <a:gd name="T34" fmla="*/ 500 w 858"/>
                  <a:gd name="T35" fmla="*/ 20 h 858"/>
                  <a:gd name="T36" fmla="*/ 546 w 858"/>
                  <a:gd name="T37" fmla="*/ 36 h 858"/>
                  <a:gd name="T38" fmla="*/ 568 w 858"/>
                  <a:gd name="T39" fmla="*/ 46 h 858"/>
                  <a:gd name="T40" fmla="*/ 590 w 858"/>
                  <a:gd name="T41" fmla="*/ 56 h 858"/>
                  <a:gd name="T42" fmla="*/ 612 w 858"/>
                  <a:gd name="T43" fmla="*/ 68 h 858"/>
                  <a:gd name="T44" fmla="*/ 632 w 858"/>
                  <a:gd name="T45" fmla="*/ 82 h 858"/>
                  <a:gd name="T46" fmla="*/ 654 w 858"/>
                  <a:gd name="T47" fmla="*/ 96 h 858"/>
                  <a:gd name="T48" fmla="*/ 674 w 858"/>
                  <a:gd name="T49" fmla="*/ 112 h 858"/>
                  <a:gd name="T50" fmla="*/ 692 w 858"/>
                  <a:gd name="T51" fmla="*/ 128 h 858"/>
                  <a:gd name="T52" fmla="*/ 712 w 858"/>
                  <a:gd name="T53" fmla="*/ 146 h 858"/>
                  <a:gd name="T54" fmla="*/ 712 w 858"/>
                  <a:gd name="T55" fmla="*/ 146 h 858"/>
                  <a:gd name="T56" fmla="*/ 730 w 858"/>
                  <a:gd name="T57" fmla="*/ 164 h 858"/>
                  <a:gd name="T58" fmla="*/ 746 w 858"/>
                  <a:gd name="T59" fmla="*/ 184 h 858"/>
                  <a:gd name="T60" fmla="*/ 762 w 858"/>
                  <a:gd name="T61" fmla="*/ 204 h 858"/>
                  <a:gd name="T62" fmla="*/ 776 w 858"/>
                  <a:gd name="T63" fmla="*/ 226 h 858"/>
                  <a:gd name="T64" fmla="*/ 790 w 858"/>
                  <a:gd name="T65" fmla="*/ 246 h 858"/>
                  <a:gd name="T66" fmla="*/ 802 w 858"/>
                  <a:gd name="T67" fmla="*/ 268 h 858"/>
                  <a:gd name="T68" fmla="*/ 812 w 858"/>
                  <a:gd name="T69" fmla="*/ 290 h 858"/>
                  <a:gd name="T70" fmla="*/ 822 w 858"/>
                  <a:gd name="T71" fmla="*/ 312 h 858"/>
                  <a:gd name="T72" fmla="*/ 838 w 858"/>
                  <a:gd name="T73" fmla="*/ 358 h 858"/>
                  <a:gd name="T74" fmla="*/ 850 w 858"/>
                  <a:gd name="T75" fmla="*/ 406 h 858"/>
                  <a:gd name="T76" fmla="*/ 856 w 858"/>
                  <a:gd name="T77" fmla="*/ 454 h 858"/>
                  <a:gd name="T78" fmla="*/ 858 w 858"/>
                  <a:gd name="T79" fmla="*/ 502 h 858"/>
                  <a:gd name="T80" fmla="*/ 856 w 858"/>
                  <a:gd name="T81" fmla="*/ 550 h 858"/>
                  <a:gd name="T82" fmla="*/ 850 w 858"/>
                  <a:gd name="T83" fmla="*/ 598 h 858"/>
                  <a:gd name="T84" fmla="*/ 838 w 858"/>
                  <a:gd name="T85" fmla="*/ 644 h 858"/>
                  <a:gd name="T86" fmla="*/ 822 w 858"/>
                  <a:gd name="T87" fmla="*/ 690 h 858"/>
                  <a:gd name="T88" fmla="*/ 812 w 858"/>
                  <a:gd name="T89" fmla="*/ 714 h 858"/>
                  <a:gd name="T90" fmla="*/ 802 w 858"/>
                  <a:gd name="T91" fmla="*/ 736 h 858"/>
                  <a:gd name="T92" fmla="*/ 790 w 858"/>
                  <a:gd name="T93" fmla="*/ 756 h 858"/>
                  <a:gd name="T94" fmla="*/ 776 w 858"/>
                  <a:gd name="T95" fmla="*/ 778 h 858"/>
                  <a:gd name="T96" fmla="*/ 762 w 858"/>
                  <a:gd name="T97" fmla="*/ 798 h 858"/>
                  <a:gd name="T98" fmla="*/ 746 w 858"/>
                  <a:gd name="T99" fmla="*/ 818 h 858"/>
                  <a:gd name="T100" fmla="*/ 730 w 858"/>
                  <a:gd name="T101" fmla="*/ 838 h 858"/>
                  <a:gd name="T102" fmla="*/ 712 w 858"/>
                  <a:gd name="T103" fmla="*/ 858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58" h="858">
                    <a:moveTo>
                      <a:pt x="712" y="858"/>
                    </a:moveTo>
                    <a:lnTo>
                      <a:pt x="0" y="146"/>
                    </a:lnTo>
                    <a:lnTo>
                      <a:pt x="0" y="146"/>
                    </a:lnTo>
                    <a:lnTo>
                      <a:pt x="20" y="128"/>
                    </a:lnTo>
                    <a:lnTo>
                      <a:pt x="40" y="112"/>
                    </a:lnTo>
                    <a:lnTo>
                      <a:pt x="60" y="96"/>
                    </a:lnTo>
                    <a:lnTo>
                      <a:pt x="80" y="82"/>
                    </a:lnTo>
                    <a:lnTo>
                      <a:pt x="100" y="68"/>
                    </a:lnTo>
                    <a:lnTo>
                      <a:pt x="122" y="56"/>
                    </a:lnTo>
                    <a:lnTo>
                      <a:pt x="144" y="46"/>
                    </a:lnTo>
                    <a:lnTo>
                      <a:pt x="168" y="36"/>
                    </a:lnTo>
                    <a:lnTo>
                      <a:pt x="214" y="20"/>
                    </a:lnTo>
                    <a:lnTo>
                      <a:pt x="260" y="8"/>
                    </a:lnTo>
                    <a:lnTo>
                      <a:pt x="308" y="2"/>
                    </a:lnTo>
                    <a:lnTo>
                      <a:pt x="356" y="0"/>
                    </a:lnTo>
                    <a:lnTo>
                      <a:pt x="404" y="2"/>
                    </a:lnTo>
                    <a:lnTo>
                      <a:pt x="452" y="8"/>
                    </a:lnTo>
                    <a:lnTo>
                      <a:pt x="500" y="20"/>
                    </a:lnTo>
                    <a:lnTo>
                      <a:pt x="546" y="36"/>
                    </a:lnTo>
                    <a:lnTo>
                      <a:pt x="568" y="46"/>
                    </a:lnTo>
                    <a:lnTo>
                      <a:pt x="590" y="56"/>
                    </a:lnTo>
                    <a:lnTo>
                      <a:pt x="612" y="68"/>
                    </a:lnTo>
                    <a:lnTo>
                      <a:pt x="632" y="82"/>
                    </a:lnTo>
                    <a:lnTo>
                      <a:pt x="654" y="96"/>
                    </a:lnTo>
                    <a:lnTo>
                      <a:pt x="674" y="112"/>
                    </a:lnTo>
                    <a:lnTo>
                      <a:pt x="692" y="128"/>
                    </a:lnTo>
                    <a:lnTo>
                      <a:pt x="712" y="146"/>
                    </a:lnTo>
                    <a:lnTo>
                      <a:pt x="712" y="146"/>
                    </a:lnTo>
                    <a:lnTo>
                      <a:pt x="730" y="164"/>
                    </a:lnTo>
                    <a:lnTo>
                      <a:pt x="746" y="184"/>
                    </a:lnTo>
                    <a:lnTo>
                      <a:pt x="762" y="204"/>
                    </a:lnTo>
                    <a:lnTo>
                      <a:pt x="776" y="226"/>
                    </a:lnTo>
                    <a:lnTo>
                      <a:pt x="790" y="246"/>
                    </a:lnTo>
                    <a:lnTo>
                      <a:pt x="802" y="268"/>
                    </a:lnTo>
                    <a:lnTo>
                      <a:pt x="812" y="290"/>
                    </a:lnTo>
                    <a:lnTo>
                      <a:pt x="822" y="312"/>
                    </a:lnTo>
                    <a:lnTo>
                      <a:pt x="838" y="358"/>
                    </a:lnTo>
                    <a:lnTo>
                      <a:pt x="850" y="406"/>
                    </a:lnTo>
                    <a:lnTo>
                      <a:pt x="856" y="454"/>
                    </a:lnTo>
                    <a:lnTo>
                      <a:pt x="858" y="502"/>
                    </a:lnTo>
                    <a:lnTo>
                      <a:pt x="856" y="550"/>
                    </a:lnTo>
                    <a:lnTo>
                      <a:pt x="850" y="598"/>
                    </a:lnTo>
                    <a:lnTo>
                      <a:pt x="838" y="644"/>
                    </a:lnTo>
                    <a:lnTo>
                      <a:pt x="822" y="690"/>
                    </a:lnTo>
                    <a:lnTo>
                      <a:pt x="812" y="714"/>
                    </a:lnTo>
                    <a:lnTo>
                      <a:pt x="802" y="736"/>
                    </a:lnTo>
                    <a:lnTo>
                      <a:pt x="790" y="756"/>
                    </a:lnTo>
                    <a:lnTo>
                      <a:pt x="776" y="778"/>
                    </a:lnTo>
                    <a:lnTo>
                      <a:pt x="762" y="798"/>
                    </a:lnTo>
                    <a:lnTo>
                      <a:pt x="746" y="818"/>
                    </a:lnTo>
                    <a:lnTo>
                      <a:pt x="730" y="838"/>
                    </a:lnTo>
                    <a:lnTo>
                      <a:pt x="712" y="858"/>
                    </a:lnTo>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2" name="Freeform 56">
                <a:extLst>
                  <a:ext uri="{FF2B5EF4-FFF2-40B4-BE49-F238E27FC236}">
                    <a16:creationId xmlns:a16="http://schemas.microsoft.com/office/drawing/2014/main" id="{2E943EC9-46D5-4173-8BBD-4498FCD8A00B}"/>
                  </a:ext>
                </a:extLst>
              </p:cNvPr>
              <p:cNvSpPr>
                <a:spLocks noEditPoints="1"/>
              </p:cNvSpPr>
              <p:nvPr/>
            </p:nvSpPr>
            <p:spPr bwMode="auto">
              <a:xfrm>
                <a:off x="-4464050" y="498475"/>
                <a:ext cx="3273425" cy="3270250"/>
              </a:xfrm>
              <a:custGeom>
                <a:avLst/>
                <a:gdLst>
                  <a:gd name="T0" fmla="*/ 1722 w 2062"/>
                  <a:gd name="T1" fmla="*/ 264 h 2060"/>
                  <a:gd name="T2" fmla="*/ 1600 w 2062"/>
                  <a:gd name="T3" fmla="*/ 170 h 2060"/>
                  <a:gd name="T4" fmla="*/ 1466 w 2062"/>
                  <a:gd name="T5" fmla="*/ 94 h 2060"/>
                  <a:gd name="T6" fmla="*/ 1326 w 2062"/>
                  <a:gd name="T7" fmla="*/ 42 h 2060"/>
                  <a:gd name="T8" fmla="*/ 1180 w 2062"/>
                  <a:gd name="T9" fmla="*/ 10 h 2060"/>
                  <a:gd name="T10" fmla="*/ 1032 w 2062"/>
                  <a:gd name="T11" fmla="*/ 0 h 2060"/>
                  <a:gd name="T12" fmla="*/ 884 w 2062"/>
                  <a:gd name="T13" fmla="*/ 10 h 2060"/>
                  <a:gd name="T14" fmla="*/ 738 w 2062"/>
                  <a:gd name="T15" fmla="*/ 42 h 2060"/>
                  <a:gd name="T16" fmla="*/ 598 w 2062"/>
                  <a:gd name="T17" fmla="*/ 94 h 2060"/>
                  <a:gd name="T18" fmla="*/ 464 w 2062"/>
                  <a:gd name="T19" fmla="*/ 170 h 2060"/>
                  <a:gd name="T20" fmla="*/ 340 w 2062"/>
                  <a:gd name="T21" fmla="*/ 264 h 2060"/>
                  <a:gd name="T22" fmla="*/ 266 w 2062"/>
                  <a:gd name="T23" fmla="*/ 340 h 2060"/>
                  <a:gd name="T24" fmla="*/ 170 w 2062"/>
                  <a:gd name="T25" fmla="*/ 462 h 2060"/>
                  <a:gd name="T26" fmla="*/ 96 w 2062"/>
                  <a:gd name="T27" fmla="*/ 596 h 2060"/>
                  <a:gd name="T28" fmla="*/ 44 w 2062"/>
                  <a:gd name="T29" fmla="*/ 736 h 2060"/>
                  <a:gd name="T30" fmla="*/ 12 w 2062"/>
                  <a:gd name="T31" fmla="*/ 882 h 2060"/>
                  <a:gd name="T32" fmla="*/ 0 w 2062"/>
                  <a:gd name="T33" fmla="*/ 1030 h 2060"/>
                  <a:gd name="T34" fmla="*/ 12 w 2062"/>
                  <a:gd name="T35" fmla="*/ 1178 h 2060"/>
                  <a:gd name="T36" fmla="*/ 44 w 2062"/>
                  <a:gd name="T37" fmla="*/ 1324 h 2060"/>
                  <a:gd name="T38" fmla="*/ 96 w 2062"/>
                  <a:gd name="T39" fmla="*/ 1464 h 2060"/>
                  <a:gd name="T40" fmla="*/ 170 w 2062"/>
                  <a:gd name="T41" fmla="*/ 1598 h 2060"/>
                  <a:gd name="T42" fmla="*/ 266 w 2062"/>
                  <a:gd name="T43" fmla="*/ 1722 h 2060"/>
                  <a:gd name="T44" fmla="*/ 340 w 2062"/>
                  <a:gd name="T45" fmla="*/ 1796 h 2060"/>
                  <a:gd name="T46" fmla="*/ 464 w 2062"/>
                  <a:gd name="T47" fmla="*/ 1892 h 2060"/>
                  <a:gd name="T48" fmla="*/ 598 w 2062"/>
                  <a:gd name="T49" fmla="*/ 1966 h 2060"/>
                  <a:gd name="T50" fmla="*/ 738 w 2062"/>
                  <a:gd name="T51" fmla="*/ 2018 h 2060"/>
                  <a:gd name="T52" fmla="*/ 884 w 2062"/>
                  <a:gd name="T53" fmla="*/ 2050 h 2060"/>
                  <a:gd name="T54" fmla="*/ 1032 w 2062"/>
                  <a:gd name="T55" fmla="*/ 2060 h 2060"/>
                  <a:gd name="T56" fmla="*/ 1180 w 2062"/>
                  <a:gd name="T57" fmla="*/ 2050 h 2060"/>
                  <a:gd name="T58" fmla="*/ 1326 w 2062"/>
                  <a:gd name="T59" fmla="*/ 2018 h 2060"/>
                  <a:gd name="T60" fmla="*/ 1466 w 2062"/>
                  <a:gd name="T61" fmla="*/ 1966 h 2060"/>
                  <a:gd name="T62" fmla="*/ 1600 w 2062"/>
                  <a:gd name="T63" fmla="*/ 1892 h 2060"/>
                  <a:gd name="T64" fmla="*/ 1722 w 2062"/>
                  <a:gd name="T65" fmla="*/ 1796 h 2060"/>
                  <a:gd name="T66" fmla="*/ 1798 w 2062"/>
                  <a:gd name="T67" fmla="*/ 1722 h 2060"/>
                  <a:gd name="T68" fmla="*/ 1892 w 2062"/>
                  <a:gd name="T69" fmla="*/ 1598 h 2060"/>
                  <a:gd name="T70" fmla="*/ 1966 w 2062"/>
                  <a:gd name="T71" fmla="*/ 1464 h 2060"/>
                  <a:gd name="T72" fmla="*/ 2020 w 2062"/>
                  <a:gd name="T73" fmla="*/ 1324 h 2060"/>
                  <a:gd name="T74" fmla="*/ 2052 w 2062"/>
                  <a:gd name="T75" fmla="*/ 1178 h 2060"/>
                  <a:gd name="T76" fmla="*/ 2062 w 2062"/>
                  <a:gd name="T77" fmla="*/ 1030 h 2060"/>
                  <a:gd name="T78" fmla="*/ 2052 w 2062"/>
                  <a:gd name="T79" fmla="*/ 882 h 2060"/>
                  <a:gd name="T80" fmla="*/ 2020 w 2062"/>
                  <a:gd name="T81" fmla="*/ 736 h 2060"/>
                  <a:gd name="T82" fmla="*/ 1966 w 2062"/>
                  <a:gd name="T83" fmla="*/ 596 h 2060"/>
                  <a:gd name="T84" fmla="*/ 1892 w 2062"/>
                  <a:gd name="T85" fmla="*/ 462 h 2060"/>
                  <a:gd name="T86" fmla="*/ 1798 w 2062"/>
                  <a:gd name="T87" fmla="*/ 340 h 2060"/>
                  <a:gd name="T88" fmla="*/ 844 w 2062"/>
                  <a:gd name="T89" fmla="*/ 506 h 2060"/>
                  <a:gd name="T90" fmla="*/ 884 w 2062"/>
                  <a:gd name="T91" fmla="*/ 472 h 2060"/>
                  <a:gd name="T92" fmla="*/ 944 w 2062"/>
                  <a:gd name="T93" fmla="*/ 428 h 2060"/>
                  <a:gd name="T94" fmla="*/ 1012 w 2062"/>
                  <a:gd name="T95" fmla="*/ 396 h 2060"/>
                  <a:gd name="T96" fmla="*/ 1152 w 2062"/>
                  <a:gd name="T97" fmla="*/ 362 h 2060"/>
                  <a:gd name="T98" fmla="*/ 1296 w 2062"/>
                  <a:gd name="T99" fmla="*/ 368 h 2060"/>
                  <a:gd name="T100" fmla="*/ 1412 w 2062"/>
                  <a:gd name="T101" fmla="*/ 406 h 2060"/>
                  <a:gd name="T102" fmla="*/ 1476 w 2062"/>
                  <a:gd name="T103" fmla="*/ 442 h 2060"/>
                  <a:gd name="T104" fmla="*/ 1536 w 2062"/>
                  <a:gd name="T105" fmla="*/ 488 h 2060"/>
                  <a:gd name="T106" fmla="*/ 1574 w 2062"/>
                  <a:gd name="T107" fmla="*/ 524 h 2060"/>
                  <a:gd name="T108" fmla="*/ 1620 w 2062"/>
                  <a:gd name="T109" fmla="*/ 586 h 2060"/>
                  <a:gd name="T110" fmla="*/ 1656 w 2062"/>
                  <a:gd name="T111" fmla="*/ 650 h 2060"/>
                  <a:gd name="T112" fmla="*/ 1694 w 2062"/>
                  <a:gd name="T113" fmla="*/ 766 h 2060"/>
                  <a:gd name="T114" fmla="*/ 1700 w 2062"/>
                  <a:gd name="T115" fmla="*/ 910 h 2060"/>
                  <a:gd name="T116" fmla="*/ 1666 w 2062"/>
                  <a:gd name="T117" fmla="*/ 1050 h 2060"/>
                  <a:gd name="T118" fmla="*/ 1634 w 2062"/>
                  <a:gd name="T119" fmla="*/ 1116 h 2060"/>
                  <a:gd name="T120" fmla="*/ 1590 w 2062"/>
                  <a:gd name="T121" fmla="*/ 1178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2" h="2060">
                    <a:moveTo>
                      <a:pt x="1760" y="302"/>
                    </a:moveTo>
                    <a:lnTo>
                      <a:pt x="1760" y="302"/>
                    </a:lnTo>
                    <a:lnTo>
                      <a:pt x="1722" y="264"/>
                    </a:lnTo>
                    <a:lnTo>
                      <a:pt x="1682" y="230"/>
                    </a:lnTo>
                    <a:lnTo>
                      <a:pt x="1642" y="198"/>
                    </a:lnTo>
                    <a:lnTo>
                      <a:pt x="1600" y="170"/>
                    </a:lnTo>
                    <a:lnTo>
                      <a:pt x="1556" y="142"/>
                    </a:lnTo>
                    <a:lnTo>
                      <a:pt x="1512" y="118"/>
                    </a:lnTo>
                    <a:lnTo>
                      <a:pt x="1466" y="94"/>
                    </a:lnTo>
                    <a:lnTo>
                      <a:pt x="1420" y="74"/>
                    </a:lnTo>
                    <a:lnTo>
                      <a:pt x="1372" y="58"/>
                    </a:lnTo>
                    <a:lnTo>
                      <a:pt x="1326" y="42"/>
                    </a:lnTo>
                    <a:lnTo>
                      <a:pt x="1278" y="28"/>
                    </a:lnTo>
                    <a:lnTo>
                      <a:pt x="1228" y="18"/>
                    </a:lnTo>
                    <a:lnTo>
                      <a:pt x="1180" y="10"/>
                    </a:lnTo>
                    <a:lnTo>
                      <a:pt x="1130" y="4"/>
                    </a:lnTo>
                    <a:lnTo>
                      <a:pt x="1082" y="0"/>
                    </a:lnTo>
                    <a:lnTo>
                      <a:pt x="1032" y="0"/>
                    </a:lnTo>
                    <a:lnTo>
                      <a:pt x="982" y="0"/>
                    </a:lnTo>
                    <a:lnTo>
                      <a:pt x="932" y="4"/>
                    </a:lnTo>
                    <a:lnTo>
                      <a:pt x="884" y="10"/>
                    </a:lnTo>
                    <a:lnTo>
                      <a:pt x="834" y="18"/>
                    </a:lnTo>
                    <a:lnTo>
                      <a:pt x="786" y="28"/>
                    </a:lnTo>
                    <a:lnTo>
                      <a:pt x="738" y="42"/>
                    </a:lnTo>
                    <a:lnTo>
                      <a:pt x="690" y="58"/>
                    </a:lnTo>
                    <a:lnTo>
                      <a:pt x="644" y="74"/>
                    </a:lnTo>
                    <a:lnTo>
                      <a:pt x="598" y="94"/>
                    </a:lnTo>
                    <a:lnTo>
                      <a:pt x="552" y="118"/>
                    </a:lnTo>
                    <a:lnTo>
                      <a:pt x="508" y="142"/>
                    </a:lnTo>
                    <a:lnTo>
                      <a:pt x="464" y="170"/>
                    </a:lnTo>
                    <a:lnTo>
                      <a:pt x="422" y="198"/>
                    </a:lnTo>
                    <a:lnTo>
                      <a:pt x="380" y="230"/>
                    </a:lnTo>
                    <a:lnTo>
                      <a:pt x="340" y="264"/>
                    </a:lnTo>
                    <a:lnTo>
                      <a:pt x="302" y="302"/>
                    </a:lnTo>
                    <a:lnTo>
                      <a:pt x="302" y="302"/>
                    </a:lnTo>
                    <a:lnTo>
                      <a:pt x="266" y="340"/>
                    </a:lnTo>
                    <a:lnTo>
                      <a:pt x="232" y="380"/>
                    </a:lnTo>
                    <a:lnTo>
                      <a:pt x="200" y="420"/>
                    </a:lnTo>
                    <a:lnTo>
                      <a:pt x="170" y="462"/>
                    </a:lnTo>
                    <a:lnTo>
                      <a:pt x="144" y="506"/>
                    </a:lnTo>
                    <a:lnTo>
                      <a:pt x="118" y="550"/>
                    </a:lnTo>
                    <a:lnTo>
                      <a:pt x="96" y="596"/>
                    </a:lnTo>
                    <a:lnTo>
                      <a:pt x="76" y="642"/>
                    </a:lnTo>
                    <a:lnTo>
                      <a:pt x="58" y="688"/>
                    </a:lnTo>
                    <a:lnTo>
                      <a:pt x="44" y="736"/>
                    </a:lnTo>
                    <a:lnTo>
                      <a:pt x="30" y="784"/>
                    </a:lnTo>
                    <a:lnTo>
                      <a:pt x="20" y="834"/>
                    </a:lnTo>
                    <a:lnTo>
                      <a:pt x="12" y="882"/>
                    </a:lnTo>
                    <a:lnTo>
                      <a:pt x="6" y="932"/>
                    </a:lnTo>
                    <a:lnTo>
                      <a:pt x="2" y="980"/>
                    </a:lnTo>
                    <a:lnTo>
                      <a:pt x="0" y="1030"/>
                    </a:lnTo>
                    <a:lnTo>
                      <a:pt x="2" y="1080"/>
                    </a:lnTo>
                    <a:lnTo>
                      <a:pt x="6" y="1130"/>
                    </a:lnTo>
                    <a:lnTo>
                      <a:pt x="12" y="1178"/>
                    </a:lnTo>
                    <a:lnTo>
                      <a:pt x="20" y="1228"/>
                    </a:lnTo>
                    <a:lnTo>
                      <a:pt x="30" y="1276"/>
                    </a:lnTo>
                    <a:lnTo>
                      <a:pt x="44" y="1324"/>
                    </a:lnTo>
                    <a:lnTo>
                      <a:pt x="58" y="1372"/>
                    </a:lnTo>
                    <a:lnTo>
                      <a:pt x="76" y="1418"/>
                    </a:lnTo>
                    <a:lnTo>
                      <a:pt x="96" y="1464"/>
                    </a:lnTo>
                    <a:lnTo>
                      <a:pt x="118" y="1510"/>
                    </a:lnTo>
                    <a:lnTo>
                      <a:pt x="144" y="1554"/>
                    </a:lnTo>
                    <a:lnTo>
                      <a:pt x="170" y="1598"/>
                    </a:lnTo>
                    <a:lnTo>
                      <a:pt x="200" y="1640"/>
                    </a:lnTo>
                    <a:lnTo>
                      <a:pt x="232" y="1682"/>
                    </a:lnTo>
                    <a:lnTo>
                      <a:pt x="266" y="1722"/>
                    </a:lnTo>
                    <a:lnTo>
                      <a:pt x="302" y="1760"/>
                    </a:lnTo>
                    <a:lnTo>
                      <a:pt x="302" y="1760"/>
                    </a:lnTo>
                    <a:lnTo>
                      <a:pt x="340" y="1796"/>
                    </a:lnTo>
                    <a:lnTo>
                      <a:pt x="380" y="1830"/>
                    </a:lnTo>
                    <a:lnTo>
                      <a:pt x="422" y="1862"/>
                    </a:lnTo>
                    <a:lnTo>
                      <a:pt x="464" y="1892"/>
                    </a:lnTo>
                    <a:lnTo>
                      <a:pt x="508" y="1918"/>
                    </a:lnTo>
                    <a:lnTo>
                      <a:pt x="552" y="1944"/>
                    </a:lnTo>
                    <a:lnTo>
                      <a:pt x="598" y="1966"/>
                    </a:lnTo>
                    <a:lnTo>
                      <a:pt x="644" y="1986"/>
                    </a:lnTo>
                    <a:lnTo>
                      <a:pt x="690" y="2004"/>
                    </a:lnTo>
                    <a:lnTo>
                      <a:pt x="738" y="2018"/>
                    </a:lnTo>
                    <a:lnTo>
                      <a:pt x="786" y="2032"/>
                    </a:lnTo>
                    <a:lnTo>
                      <a:pt x="834" y="2042"/>
                    </a:lnTo>
                    <a:lnTo>
                      <a:pt x="884" y="2050"/>
                    </a:lnTo>
                    <a:lnTo>
                      <a:pt x="932" y="2056"/>
                    </a:lnTo>
                    <a:lnTo>
                      <a:pt x="982" y="2060"/>
                    </a:lnTo>
                    <a:lnTo>
                      <a:pt x="1032" y="2060"/>
                    </a:lnTo>
                    <a:lnTo>
                      <a:pt x="1082" y="2060"/>
                    </a:lnTo>
                    <a:lnTo>
                      <a:pt x="1130" y="2056"/>
                    </a:lnTo>
                    <a:lnTo>
                      <a:pt x="1180" y="2050"/>
                    </a:lnTo>
                    <a:lnTo>
                      <a:pt x="1228" y="2042"/>
                    </a:lnTo>
                    <a:lnTo>
                      <a:pt x="1278" y="2032"/>
                    </a:lnTo>
                    <a:lnTo>
                      <a:pt x="1326" y="2018"/>
                    </a:lnTo>
                    <a:lnTo>
                      <a:pt x="1372" y="2004"/>
                    </a:lnTo>
                    <a:lnTo>
                      <a:pt x="1420" y="1986"/>
                    </a:lnTo>
                    <a:lnTo>
                      <a:pt x="1466" y="1966"/>
                    </a:lnTo>
                    <a:lnTo>
                      <a:pt x="1512" y="1944"/>
                    </a:lnTo>
                    <a:lnTo>
                      <a:pt x="1556" y="1918"/>
                    </a:lnTo>
                    <a:lnTo>
                      <a:pt x="1600" y="1892"/>
                    </a:lnTo>
                    <a:lnTo>
                      <a:pt x="1642" y="1862"/>
                    </a:lnTo>
                    <a:lnTo>
                      <a:pt x="1682" y="1830"/>
                    </a:lnTo>
                    <a:lnTo>
                      <a:pt x="1722" y="1796"/>
                    </a:lnTo>
                    <a:lnTo>
                      <a:pt x="1760" y="1760"/>
                    </a:lnTo>
                    <a:lnTo>
                      <a:pt x="1760" y="1760"/>
                    </a:lnTo>
                    <a:lnTo>
                      <a:pt x="1798" y="1722"/>
                    </a:lnTo>
                    <a:lnTo>
                      <a:pt x="1832" y="1682"/>
                    </a:lnTo>
                    <a:lnTo>
                      <a:pt x="1864" y="1640"/>
                    </a:lnTo>
                    <a:lnTo>
                      <a:pt x="1892" y="1598"/>
                    </a:lnTo>
                    <a:lnTo>
                      <a:pt x="1920" y="1554"/>
                    </a:lnTo>
                    <a:lnTo>
                      <a:pt x="1944" y="1510"/>
                    </a:lnTo>
                    <a:lnTo>
                      <a:pt x="1966" y="1464"/>
                    </a:lnTo>
                    <a:lnTo>
                      <a:pt x="1986" y="1418"/>
                    </a:lnTo>
                    <a:lnTo>
                      <a:pt x="2004" y="1372"/>
                    </a:lnTo>
                    <a:lnTo>
                      <a:pt x="2020" y="1324"/>
                    </a:lnTo>
                    <a:lnTo>
                      <a:pt x="2032" y="1276"/>
                    </a:lnTo>
                    <a:lnTo>
                      <a:pt x="2044" y="1228"/>
                    </a:lnTo>
                    <a:lnTo>
                      <a:pt x="2052" y="1178"/>
                    </a:lnTo>
                    <a:lnTo>
                      <a:pt x="2058" y="1130"/>
                    </a:lnTo>
                    <a:lnTo>
                      <a:pt x="2062" y="1080"/>
                    </a:lnTo>
                    <a:lnTo>
                      <a:pt x="2062" y="1030"/>
                    </a:lnTo>
                    <a:lnTo>
                      <a:pt x="2062" y="980"/>
                    </a:lnTo>
                    <a:lnTo>
                      <a:pt x="2058" y="932"/>
                    </a:lnTo>
                    <a:lnTo>
                      <a:pt x="2052" y="882"/>
                    </a:lnTo>
                    <a:lnTo>
                      <a:pt x="2044" y="834"/>
                    </a:lnTo>
                    <a:lnTo>
                      <a:pt x="2032" y="784"/>
                    </a:lnTo>
                    <a:lnTo>
                      <a:pt x="2020" y="736"/>
                    </a:lnTo>
                    <a:lnTo>
                      <a:pt x="2004" y="688"/>
                    </a:lnTo>
                    <a:lnTo>
                      <a:pt x="1986" y="642"/>
                    </a:lnTo>
                    <a:lnTo>
                      <a:pt x="1966" y="596"/>
                    </a:lnTo>
                    <a:lnTo>
                      <a:pt x="1944" y="550"/>
                    </a:lnTo>
                    <a:lnTo>
                      <a:pt x="1920" y="506"/>
                    </a:lnTo>
                    <a:lnTo>
                      <a:pt x="1892" y="462"/>
                    </a:lnTo>
                    <a:lnTo>
                      <a:pt x="1864" y="420"/>
                    </a:lnTo>
                    <a:lnTo>
                      <a:pt x="1832" y="380"/>
                    </a:lnTo>
                    <a:lnTo>
                      <a:pt x="1798" y="340"/>
                    </a:lnTo>
                    <a:lnTo>
                      <a:pt x="1760" y="302"/>
                    </a:lnTo>
                    <a:close/>
                    <a:moveTo>
                      <a:pt x="1556" y="1218"/>
                    </a:moveTo>
                    <a:lnTo>
                      <a:pt x="844" y="506"/>
                    </a:lnTo>
                    <a:lnTo>
                      <a:pt x="844" y="506"/>
                    </a:lnTo>
                    <a:lnTo>
                      <a:pt x="864" y="488"/>
                    </a:lnTo>
                    <a:lnTo>
                      <a:pt x="884" y="472"/>
                    </a:lnTo>
                    <a:lnTo>
                      <a:pt x="904" y="456"/>
                    </a:lnTo>
                    <a:lnTo>
                      <a:pt x="924" y="442"/>
                    </a:lnTo>
                    <a:lnTo>
                      <a:pt x="944" y="428"/>
                    </a:lnTo>
                    <a:lnTo>
                      <a:pt x="966" y="416"/>
                    </a:lnTo>
                    <a:lnTo>
                      <a:pt x="988" y="406"/>
                    </a:lnTo>
                    <a:lnTo>
                      <a:pt x="1012" y="396"/>
                    </a:lnTo>
                    <a:lnTo>
                      <a:pt x="1058" y="380"/>
                    </a:lnTo>
                    <a:lnTo>
                      <a:pt x="1104" y="368"/>
                    </a:lnTo>
                    <a:lnTo>
                      <a:pt x="1152" y="362"/>
                    </a:lnTo>
                    <a:lnTo>
                      <a:pt x="1200" y="360"/>
                    </a:lnTo>
                    <a:lnTo>
                      <a:pt x="1248" y="362"/>
                    </a:lnTo>
                    <a:lnTo>
                      <a:pt x="1296" y="368"/>
                    </a:lnTo>
                    <a:lnTo>
                      <a:pt x="1344" y="380"/>
                    </a:lnTo>
                    <a:lnTo>
                      <a:pt x="1390" y="396"/>
                    </a:lnTo>
                    <a:lnTo>
                      <a:pt x="1412" y="406"/>
                    </a:lnTo>
                    <a:lnTo>
                      <a:pt x="1434" y="416"/>
                    </a:lnTo>
                    <a:lnTo>
                      <a:pt x="1456" y="428"/>
                    </a:lnTo>
                    <a:lnTo>
                      <a:pt x="1476" y="442"/>
                    </a:lnTo>
                    <a:lnTo>
                      <a:pt x="1498" y="456"/>
                    </a:lnTo>
                    <a:lnTo>
                      <a:pt x="1518" y="472"/>
                    </a:lnTo>
                    <a:lnTo>
                      <a:pt x="1536" y="488"/>
                    </a:lnTo>
                    <a:lnTo>
                      <a:pt x="1556" y="506"/>
                    </a:lnTo>
                    <a:lnTo>
                      <a:pt x="1556" y="506"/>
                    </a:lnTo>
                    <a:lnTo>
                      <a:pt x="1574" y="524"/>
                    </a:lnTo>
                    <a:lnTo>
                      <a:pt x="1590" y="544"/>
                    </a:lnTo>
                    <a:lnTo>
                      <a:pt x="1606" y="564"/>
                    </a:lnTo>
                    <a:lnTo>
                      <a:pt x="1620" y="586"/>
                    </a:lnTo>
                    <a:lnTo>
                      <a:pt x="1634" y="606"/>
                    </a:lnTo>
                    <a:lnTo>
                      <a:pt x="1646" y="628"/>
                    </a:lnTo>
                    <a:lnTo>
                      <a:pt x="1656" y="650"/>
                    </a:lnTo>
                    <a:lnTo>
                      <a:pt x="1666" y="672"/>
                    </a:lnTo>
                    <a:lnTo>
                      <a:pt x="1682" y="718"/>
                    </a:lnTo>
                    <a:lnTo>
                      <a:pt x="1694" y="766"/>
                    </a:lnTo>
                    <a:lnTo>
                      <a:pt x="1700" y="814"/>
                    </a:lnTo>
                    <a:lnTo>
                      <a:pt x="1702" y="862"/>
                    </a:lnTo>
                    <a:lnTo>
                      <a:pt x="1700" y="910"/>
                    </a:lnTo>
                    <a:lnTo>
                      <a:pt x="1694" y="958"/>
                    </a:lnTo>
                    <a:lnTo>
                      <a:pt x="1682" y="1004"/>
                    </a:lnTo>
                    <a:lnTo>
                      <a:pt x="1666" y="1050"/>
                    </a:lnTo>
                    <a:lnTo>
                      <a:pt x="1656" y="1074"/>
                    </a:lnTo>
                    <a:lnTo>
                      <a:pt x="1646" y="1096"/>
                    </a:lnTo>
                    <a:lnTo>
                      <a:pt x="1634" y="1116"/>
                    </a:lnTo>
                    <a:lnTo>
                      <a:pt x="1620" y="1138"/>
                    </a:lnTo>
                    <a:lnTo>
                      <a:pt x="1606" y="1158"/>
                    </a:lnTo>
                    <a:lnTo>
                      <a:pt x="1590" y="1178"/>
                    </a:lnTo>
                    <a:lnTo>
                      <a:pt x="1574" y="1198"/>
                    </a:lnTo>
                    <a:lnTo>
                      <a:pt x="1556" y="1218"/>
                    </a:ln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3" name="Freeform 57">
                <a:extLst>
                  <a:ext uri="{FF2B5EF4-FFF2-40B4-BE49-F238E27FC236}">
                    <a16:creationId xmlns:a16="http://schemas.microsoft.com/office/drawing/2014/main" id="{5073B12E-A650-430D-9A78-98791E43B356}"/>
                  </a:ext>
                </a:extLst>
              </p:cNvPr>
              <p:cNvSpPr>
                <a:spLocks/>
              </p:cNvSpPr>
              <p:nvPr/>
            </p:nvSpPr>
            <p:spPr bwMode="auto">
              <a:xfrm>
                <a:off x="-4464050" y="498475"/>
                <a:ext cx="3273425" cy="3270250"/>
              </a:xfrm>
              <a:custGeom>
                <a:avLst/>
                <a:gdLst>
                  <a:gd name="T0" fmla="*/ 1722 w 2062"/>
                  <a:gd name="T1" fmla="*/ 264 h 2060"/>
                  <a:gd name="T2" fmla="*/ 1600 w 2062"/>
                  <a:gd name="T3" fmla="*/ 170 h 2060"/>
                  <a:gd name="T4" fmla="*/ 1466 w 2062"/>
                  <a:gd name="T5" fmla="*/ 94 h 2060"/>
                  <a:gd name="T6" fmla="*/ 1326 w 2062"/>
                  <a:gd name="T7" fmla="*/ 42 h 2060"/>
                  <a:gd name="T8" fmla="*/ 1180 w 2062"/>
                  <a:gd name="T9" fmla="*/ 10 h 2060"/>
                  <a:gd name="T10" fmla="*/ 1032 w 2062"/>
                  <a:gd name="T11" fmla="*/ 0 h 2060"/>
                  <a:gd name="T12" fmla="*/ 884 w 2062"/>
                  <a:gd name="T13" fmla="*/ 10 h 2060"/>
                  <a:gd name="T14" fmla="*/ 738 w 2062"/>
                  <a:gd name="T15" fmla="*/ 42 h 2060"/>
                  <a:gd name="T16" fmla="*/ 598 w 2062"/>
                  <a:gd name="T17" fmla="*/ 94 h 2060"/>
                  <a:gd name="T18" fmla="*/ 464 w 2062"/>
                  <a:gd name="T19" fmla="*/ 170 h 2060"/>
                  <a:gd name="T20" fmla="*/ 340 w 2062"/>
                  <a:gd name="T21" fmla="*/ 264 h 2060"/>
                  <a:gd name="T22" fmla="*/ 266 w 2062"/>
                  <a:gd name="T23" fmla="*/ 340 h 2060"/>
                  <a:gd name="T24" fmla="*/ 170 w 2062"/>
                  <a:gd name="T25" fmla="*/ 462 h 2060"/>
                  <a:gd name="T26" fmla="*/ 96 w 2062"/>
                  <a:gd name="T27" fmla="*/ 596 h 2060"/>
                  <a:gd name="T28" fmla="*/ 44 w 2062"/>
                  <a:gd name="T29" fmla="*/ 736 h 2060"/>
                  <a:gd name="T30" fmla="*/ 12 w 2062"/>
                  <a:gd name="T31" fmla="*/ 882 h 2060"/>
                  <a:gd name="T32" fmla="*/ 0 w 2062"/>
                  <a:gd name="T33" fmla="*/ 1030 h 2060"/>
                  <a:gd name="T34" fmla="*/ 12 w 2062"/>
                  <a:gd name="T35" fmla="*/ 1178 h 2060"/>
                  <a:gd name="T36" fmla="*/ 44 w 2062"/>
                  <a:gd name="T37" fmla="*/ 1324 h 2060"/>
                  <a:gd name="T38" fmla="*/ 96 w 2062"/>
                  <a:gd name="T39" fmla="*/ 1464 h 2060"/>
                  <a:gd name="T40" fmla="*/ 170 w 2062"/>
                  <a:gd name="T41" fmla="*/ 1598 h 2060"/>
                  <a:gd name="T42" fmla="*/ 266 w 2062"/>
                  <a:gd name="T43" fmla="*/ 1722 h 2060"/>
                  <a:gd name="T44" fmla="*/ 340 w 2062"/>
                  <a:gd name="T45" fmla="*/ 1796 h 2060"/>
                  <a:gd name="T46" fmla="*/ 464 w 2062"/>
                  <a:gd name="T47" fmla="*/ 1892 h 2060"/>
                  <a:gd name="T48" fmla="*/ 598 w 2062"/>
                  <a:gd name="T49" fmla="*/ 1966 h 2060"/>
                  <a:gd name="T50" fmla="*/ 738 w 2062"/>
                  <a:gd name="T51" fmla="*/ 2018 h 2060"/>
                  <a:gd name="T52" fmla="*/ 884 w 2062"/>
                  <a:gd name="T53" fmla="*/ 2050 h 2060"/>
                  <a:gd name="T54" fmla="*/ 1032 w 2062"/>
                  <a:gd name="T55" fmla="*/ 2060 h 2060"/>
                  <a:gd name="T56" fmla="*/ 1180 w 2062"/>
                  <a:gd name="T57" fmla="*/ 2050 h 2060"/>
                  <a:gd name="T58" fmla="*/ 1326 w 2062"/>
                  <a:gd name="T59" fmla="*/ 2018 h 2060"/>
                  <a:gd name="T60" fmla="*/ 1466 w 2062"/>
                  <a:gd name="T61" fmla="*/ 1966 h 2060"/>
                  <a:gd name="T62" fmla="*/ 1600 w 2062"/>
                  <a:gd name="T63" fmla="*/ 1892 h 2060"/>
                  <a:gd name="T64" fmla="*/ 1722 w 2062"/>
                  <a:gd name="T65" fmla="*/ 1796 h 2060"/>
                  <a:gd name="T66" fmla="*/ 1798 w 2062"/>
                  <a:gd name="T67" fmla="*/ 1722 h 2060"/>
                  <a:gd name="T68" fmla="*/ 1892 w 2062"/>
                  <a:gd name="T69" fmla="*/ 1598 h 2060"/>
                  <a:gd name="T70" fmla="*/ 1966 w 2062"/>
                  <a:gd name="T71" fmla="*/ 1464 h 2060"/>
                  <a:gd name="T72" fmla="*/ 2020 w 2062"/>
                  <a:gd name="T73" fmla="*/ 1324 h 2060"/>
                  <a:gd name="T74" fmla="*/ 2052 w 2062"/>
                  <a:gd name="T75" fmla="*/ 1178 h 2060"/>
                  <a:gd name="T76" fmla="*/ 2062 w 2062"/>
                  <a:gd name="T77" fmla="*/ 1030 h 2060"/>
                  <a:gd name="T78" fmla="*/ 2052 w 2062"/>
                  <a:gd name="T79" fmla="*/ 882 h 2060"/>
                  <a:gd name="T80" fmla="*/ 2020 w 2062"/>
                  <a:gd name="T81" fmla="*/ 736 h 2060"/>
                  <a:gd name="T82" fmla="*/ 1966 w 2062"/>
                  <a:gd name="T83" fmla="*/ 596 h 2060"/>
                  <a:gd name="T84" fmla="*/ 1892 w 2062"/>
                  <a:gd name="T85" fmla="*/ 462 h 2060"/>
                  <a:gd name="T86" fmla="*/ 1798 w 2062"/>
                  <a:gd name="T87" fmla="*/ 340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62" h="2060">
                    <a:moveTo>
                      <a:pt x="1760" y="302"/>
                    </a:moveTo>
                    <a:lnTo>
                      <a:pt x="1760" y="302"/>
                    </a:lnTo>
                    <a:lnTo>
                      <a:pt x="1722" y="264"/>
                    </a:lnTo>
                    <a:lnTo>
                      <a:pt x="1682" y="230"/>
                    </a:lnTo>
                    <a:lnTo>
                      <a:pt x="1642" y="198"/>
                    </a:lnTo>
                    <a:lnTo>
                      <a:pt x="1600" y="170"/>
                    </a:lnTo>
                    <a:lnTo>
                      <a:pt x="1556" y="142"/>
                    </a:lnTo>
                    <a:lnTo>
                      <a:pt x="1512" y="118"/>
                    </a:lnTo>
                    <a:lnTo>
                      <a:pt x="1466" y="94"/>
                    </a:lnTo>
                    <a:lnTo>
                      <a:pt x="1420" y="74"/>
                    </a:lnTo>
                    <a:lnTo>
                      <a:pt x="1372" y="58"/>
                    </a:lnTo>
                    <a:lnTo>
                      <a:pt x="1326" y="42"/>
                    </a:lnTo>
                    <a:lnTo>
                      <a:pt x="1278" y="28"/>
                    </a:lnTo>
                    <a:lnTo>
                      <a:pt x="1228" y="18"/>
                    </a:lnTo>
                    <a:lnTo>
                      <a:pt x="1180" y="10"/>
                    </a:lnTo>
                    <a:lnTo>
                      <a:pt x="1130" y="4"/>
                    </a:lnTo>
                    <a:lnTo>
                      <a:pt x="1082" y="0"/>
                    </a:lnTo>
                    <a:lnTo>
                      <a:pt x="1032" y="0"/>
                    </a:lnTo>
                    <a:lnTo>
                      <a:pt x="982" y="0"/>
                    </a:lnTo>
                    <a:lnTo>
                      <a:pt x="932" y="4"/>
                    </a:lnTo>
                    <a:lnTo>
                      <a:pt x="884" y="10"/>
                    </a:lnTo>
                    <a:lnTo>
                      <a:pt x="834" y="18"/>
                    </a:lnTo>
                    <a:lnTo>
                      <a:pt x="786" y="28"/>
                    </a:lnTo>
                    <a:lnTo>
                      <a:pt x="738" y="42"/>
                    </a:lnTo>
                    <a:lnTo>
                      <a:pt x="690" y="58"/>
                    </a:lnTo>
                    <a:lnTo>
                      <a:pt x="644" y="74"/>
                    </a:lnTo>
                    <a:lnTo>
                      <a:pt x="598" y="94"/>
                    </a:lnTo>
                    <a:lnTo>
                      <a:pt x="552" y="118"/>
                    </a:lnTo>
                    <a:lnTo>
                      <a:pt x="508" y="142"/>
                    </a:lnTo>
                    <a:lnTo>
                      <a:pt x="464" y="170"/>
                    </a:lnTo>
                    <a:lnTo>
                      <a:pt x="422" y="198"/>
                    </a:lnTo>
                    <a:lnTo>
                      <a:pt x="380" y="230"/>
                    </a:lnTo>
                    <a:lnTo>
                      <a:pt x="340" y="264"/>
                    </a:lnTo>
                    <a:lnTo>
                      <a:pt x="302" y="302"/>
                    </a:lnTo>
                    <a:lnTo>
                      <a:pt x="302" y="302"/>
                    </a:lnTo>
                    <a:lnTo>
                      <a:pt x="266" y="340"/>
                    </a:lnTo>
                    <a:lnTo>
                      <a:pt x="232" y="380"/>
                    </a:lnTo>
                    <a:lnTo>
                      <a:pt x="200" y="420"/>
                    </a:lnTo>
                    <a:lnTo>
                      <a:pt x="170" y="462"/>
                    </a:lnTo>
                    <a:lnTo>
                      <a:pt x="144" y="506"/>
                    </a:lnTo>
                    <a:lnTo>
                      <a:pt x="118" y="550"/>
                    </a:lnTo>
                    <a:lnTo>
                      <a:pt x="96" y="596"/>
                    </a:lnTo>
                    <a:lnTo>
                      <a:pt x="76" y="642"/>
                    </a:lnTo>
                    <a:lnTo>
                      <a:pt x="58" y="688"/>
                    </a:lnTo>
                    <a:lnTo>
                      <a:pt x="44" y="736"/>
                    </a:lnTo>
                    <a:lnTo>
                      <a:pt x="30" y="784"/>
                    </a:lnTo>
                    <a:lnTo>
                      <a:pt x="20" y="834"/>
                    </a:lnTo>
                    <a:lnTo>
                      <a:pt x="12" y="882"/>
                    </a:lnTo>
                    <a:lnTo>
                      <a:pt x="6" y="932"/>
                    </a:lnTo>
                    <a:lnTo>
                      <a:pt x="2" y="980"/>
                    </a:lnTo>
                    <a:lnTo>
                      <a:pt x="0" y="1030"/>
                    </a:lnTo>
                    <a:lnTo>
                      <a:pt x="2" y="1080"/>
                    </a:lnTo>
                    <a:lnTo>
                      <a:pt x="6" y="1130"/>
                    </a:lnTo>
                    <a:lnTo>
                      <a:pt x="12" y="1178"/>
                    </a:lnTo>
                    <a:lnTo>
                      <a:pt x="20" y="1228"/>
                    </a:lnTo>
                    <a:lnTo>
                      <a:pt x="30" y="1276"/>
                    </a:lnTo>
                    <a:lnTo>
                      <a:pt x="44" y="1324"/>
                    </a:lnTo>
                    <a:lnTo>
                      <a:pt x="58" y="1372"/>
                    </a:lnTo>
                    <a:lnTo>
                      <a:pt x="76" y="1418"/>
                    </a:lnTo>
                    <a:lnTo>
                      <a:pt x="96" y="1464"/>
                    </a:lnTo>
                    <a:lnTo>
                      <a:pt x="118" y="1510"/>
                    </a:lnTo>
                    <a:lnTo>
                      <a:pt x="144" y="1554"/>
                    </a:lnTo>
                    <a:lnTo>
                      <a:pt x="170" y="1598"/>
                    </a:lnTo>
                    <a:lnTo>
                      <a:pt x="200" y="1640"/>
                    </a:lnTo>
                    <a:lnTo>
                      <a:pt x="232" y="1682"/>
                    </a:lnTo>
                    <a:lnTo>
                      <a:pt x="266" y="1722"/>
                    </a:lnTo>
                    <a:lnTo>
                      <a:pt x="302" y="1760"/>
                    </a:lnTo>
                    <a:lnTo>
                      <a:pt x="302" y="1760"/>
                    </a:lnTo>
                    <a:lnTo>
                      <a:pt x="340" y="1796"/>
                    </a:lnTo>
                    <a:lnTo>
                      <a:pt x="380" y="1830"/>
                    </a:lnTo>
                    <a:lnTo>
                      <a:pt x="422" y="1862"/>
                    </a:lnTo>
                    <a:lnTo>
                      <a:pt x="464" y="1892"/>
                    </a:lnTo>
                    <a:lnTo>
                      <a:pt x="508" y="1918"/>
                    </a:lnTo>
                    <a:lnTo>
                      <a:pt x="552" y="1944"/>
                    </a:lnTo>
                    <a:lnTo>
                      <a:pt x="598" y="1966"/>
                    </a:lnTo>
                    <a:lnTo>
                      <a:pt x="644" y="1986"/>
                    </a:lnTo>
                    <a:lnTo>
                      <a:pt x="690" y="2004"/>
                    </a:lnTo>
                    <a:lnTo>
                      <a:pt x="738" y="2018"/>
                    </a:lnTo>
                    <a:lnTo>
                      <a:pt x="786" y="2032"/>
                    </a:lnTo>
                    <a:lnTo>
                      <a:pt x="834" y="2042"/>
                    </a:lnTo>
                    <a:lnTo>
                      <a:pt x="884" y="2050"/>
                    </a:lnTo>
                    <a:lnTo>
                      <a:pt x="932" y="2056"/>
                    </a:lnTo>
                    <a:lnTo>
                      <a:pt x="982" y="2060"/>
                    </a:lnTo>
                    <a:lnTo>
                      <a:pt x="1032" y="2060"/>
                    </a:lnTo>
                    <a:lnTo>
                      <a:pt x="1082" y="2060"/>
                    </a:lnTo>
                    <a:lnTo>
                      <a:pt x="1130" y="2056"/>
                    </a:lnTo>
                    <a:lnTo>
                      <a:pt x="1180" y="2050"/>
                    </a:lnTo>
                    <a:lnTo>
                      <a:pt x="1228" y="2042"/>
                    </a:lnTo>
                    <a:lnTo>
                      <a:pt x="1278" y="2032"/>
                    </a:lnTo>
                    <a:lnTo>
                      <a:pt x="1326" y="2018"/>
                    </a:lnTo>
                    <a:lnTo>
                      <a:pt x="1372" y="2004"/>
                    </a:lnTo>
                    <a:lnTo>
                      <a:pt x="1420" y="1986"/>
                    </a:lnTo>
                    <a:lnTo>
                      <a:pt x="1466" y="1966"/>
                    </a:lnTo>
                    <a:lnTo>
                      <a:pt x="1512" y="1944"/>
                    </a:lnTo>
                    <a:lnTo>
                      <a:pt x="1556" y="1918"/>
                    </a:lnTo>
                    <a:lnTo>
                      <a:pt x="1600" y="1892"/>
                    </a:lnTo>
                    <a:lnTo>
                      <a:pt x="1642" y="1862"/>
                    </a:lnTo>
                    <a:lnTo>
                      <a:pt x="1682" y="1830"/>
                    </a:lnTo>
                    <a:lnTo>
                      <a:pt x="1722" y="1796"/>
                    </a:lnTo>
                    <a:lnTo>
                      <a:pt x="1760" y="1760"/>
                    </a:lnTo>
                    <a:lnTo>
                      <a:pt x="1760" y="1760"/>
                    </a:lnTo>
                    <a:lnTo>
                      <a:pt x="1798" y="1722"/>
                    </a:lnTo>
                    <a:lnTo>
                      <a:pt x="1832" y="1682"/>
                    </a:lnTo>
                    <a:lnTo>
                      <a:pt x="1864" y="1640"/>
                    </a:lnTo>
                    <a:lnTo>
                      <a:pt x="1892" y="1598"/>
                    </a:lnTo>
                    <a:lnTo>
                      <a:pt x="1920" y="1554"/>
                    </a:lnTo>
                    <a:lnTo>
                      <a:pt x="1944" y="1510"/>
                    </a:lnTo>
                    <a:lnTo>
                      <a:pt x="1966" y="1464"/>
                    </a:lnTo>
                    <a:lnTo>
                      <a:pt x="1986" y="1418"/>
                    </a:lnTo>
                    <a:lnTo>
                      <a:pt x="2004" y="1372"/>
                    </a:lnTo>
                    <a:lnTo>
                      <a:pt x="2020" y="1324"/>
                    </a:lnTo>
                    <a:lnTo>
                      <a:pt x="2032" y="1276"/>
                    </a:lnTo>
                    <a:lnTo>
                      <a:pt x="2044" y="1228"/>
                    </a:lnTo>
                    <a:lnTo>
                      <a:pt x="2052" y="1178"/>
                    </a:lnTo>
                    <a:lnTo>
                      <a:pt x="2058" y="1130"/>
                    </a:lnTo>
                    <a:lnTo>
                      <a:pt x="2062" y="1080"/>
                    </a:lnTo>
                    <a:lnTo>
                      <a:pt x="2062" y="1030"/>
                    </a:lnTo>
                    <a:lnTo>
                      <a:pt x="2062" y="980"/>
                    </a:lnTo>
                    <a:lnTo>
                      <a:pt x="2058" y="932"/>
                    </a:lnTo>
                    <a:lnTo>
                      <a:pt x="2052" y="882"/>
                    </a:lnTo>
                    <a:lnTo>
                      <a:pt x="2044" y="834"/>
                    </a:lnTo>
                    <a:lnTo>
                      <a:pt x="2032" y="784"/>
                    </a:lnTo>
                    <a:lnTo>
                      <a:pt x="2020" y="736"/>
                    </a:lnTo>
                    <a:lnTo>
                      <a:pt x="2004" y="688"/>
                    </a:lnTo>
                    <a:lnTo>
                      <a:pt x="1986" y="642"/>
                    </a:lnTo>
                    <a:lnTo>
                      <a:pt x="1966" y="596"/>
                    </a:lnTo>
                    <a:lnTo>
                      <a:pt x="1944" y="550"/>
                    </a:lnTo>
                    <a:lnTo>
                      <a:pt x="1920" y="506"/>
                    </a:lnTo>
                    <a:lnTo>
                      <a:pt x="1892" y="462"/>
                    </a:lnTo>
                    <a:lnTo>
                      <a:pt x="1864" y="420"/>
                    </a:lnTo>
                    <a:lnTo>
                      <a:pt x="1832" y="380"/>
                    </a:lnTo>
                    <a:lnTo>
                      <a:pt x="1798" y="340"/>
                    </a:lnTo>
                    <a:lnTo>
                      <a:pt x="1760" y="302"/>
                    </a:lnTo>
                  </a:path>
                </a:pathLst>
              </a:custGeom>
              <a:solidFill>
                <a:schemeClr val="accent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4" name="Freeform 58">
                <a:extLst>
                  <a:ext uri="{FF2B5EF4-FFF2-40B4-BE49-F238E27FC236}">
                    <a16:creationId xmlns:a16="http://schemas.microsoft.com/office/drawing/2014/main" id="{221C6A3E-849E-46C6-962B-86A7B8CF7E94}"/>
                  </a:ext>
                </a:extLst>
              </p:cNvPr>
              <p:cNvSpPr>
                <a:spLocks/>
              </p:cNvSpPr>
              <p:nvPr/>
            </p:nvSpPr>
            <p:spPr bwMode="auto">
              <a:xfrm>
                <a:off x="-3124200" y="1069975"/>
                <a:ext cx="1362075" cy="1362075"/>
              </a:xfrm>
              <a:custGeom>
                <a:avLst/>
                <a:gdLst>
                  <a:gd name="T0" fmla="*/ 712 w 858"/>
                  <a:gd name="T1" fmla="*/ 858 h 858"/>
                  <a:gd name="T2" fmla="*/ 0 w 858"/>
                  <a:gd name="T3" fmla="*/ 146 h 858"/>
                  <a:gd name="T4" fmla="*/ 0 w 858"/>
                  <a:gd name="T5" fmla="*/ 146 h 858"/>
                  <a:gd name="T6" fmla="*/ 20 w 858"/>
                  <a:gd name="T7" fmla="*/ 128 h 858"/>
                  <a:gd name="T8" fmla="*/ 40 w 858"/>
                  <a:gd name="T9" fmla="*/ 112 h 858"/>
                  <a:gd name="T10" fmla="*/ 60 w 858"/>
                  <a:gd name="T11" fmla="*/ 96 h 858"/>
                  <a:gd name="T12" fmla="*/ 80 w 858"/>
                  <a:gd name="T13" fmla="*/ 82 h 858"/>
                  <a:gd name="T14" fmla="*/ 100 w 858"/>
                  <a:gd name="T15" fmla="*/ 68 h 858"/>
                  <a:gd name="T16" fmla="*/ 122 w 858"/>
                  <a:gd name="T17" fmla="*/ 56 h 858"/>
                  <a:gd name="T18" fmla="*/ 144 w 858"/>
                  <a:gd name="T19" fmla="*/ 46 h 858"/>
                  <a:gd name="T20" fmla="*/ 168 w 858"/>
                  <a:gd name="T21" fmla="*/ 36 h 858"/>
                  <a:gd name="T22" fmla="*/ 214 w 858"/>
                  <a:gd name="T23" fmla="*/ 20 h 858"/>
                  <a:gd name="T24" fmla="*/ 260 w 858"/>
                  <a:gd name="T25" fmla="*/ 8 h 858"/>
                  <a:gd name="T26" fmla="*/ 308 w 858"/>
                  <a:gd name="T27" fmla="*/ 2 h 858"/>
                  <a:gd name="T28" fmla="*/ 356 w 858"/>
                  <a:gd name="T29" fmla="*/ 0 h 858"/>
                  <a:gd name="T30" fmla="*/ 404 w 858"/>
                  <a:gd name="T31" fmla="*/ 2 h 858"/>
                  <a:gd name="T32" fmla="*/ 452 w 858"/>
                  <a:gd name="T33" fmla="*/ 8 h 858"/>
                  <a:gd name="T34" fmla="*/ 500 w 858"/>
                  <a:gd name="T35" fmla="*/ 20 h 858"/>
                  <a:gd name="T36" fmla="*/ 546 w 858"/>
                  <a:gd name="T37" fmla="*/ 36 h 858"/>
                  <a:gd name="T38" fmla="*/ 568 w 858"/>
                  <a:gd name="T39" fmla="*/ 46 h 858"/>
                  <a:gd name="T40" fmla="*/ 590 w 858"/>
                  <a:gd name="T41" fmla="*/ 56 h 858"/>
                  <a:gd name="T42" fmla="*/ 612 w 858"/>
                  <a:gd name="T43" fmla="*/ 68 h 858"/>
                  <a:gd name="T44" fmla="*/ 632 w 858"/>
                  <a:gd name="T45" fmla="*/ 82 h 858"/>
                  <a:gd name="T46" fmla="*/ 654 w 858"/>
                  <a:gd name="T47" fmla="*/ 96 h 858"/>
                  <a:gd name="T48" fmla="*/ 674 w 858"/>
                  <a:gd name="T49" fmla="*/ 112 h 858"/>
                  <a:gd name="T50" fmla="*/ 692 w 858"/>
                  <a:gd name="T51" fmla="*/ 128 h 858"/>
                  <a:gd name="T52" fmla="*/ 712 w 858"/>
                  <a:gd name="T53" fmla="*/ 146 h 858"/>
                  <a:gd name="T54" fmla="*/ 712 w 858"/>
                  <a:gd name="T55" fmla="*/ 146 h 858"/>
                  <a:gd name="T56" fmla="*/ 730 w 858"/>
                  <a:gd name="T57" fmla="*/ 164 h 858"/>
                  <a:gd name="T58" fmla="*/ 746 w 858"/>
                  <a:gd name="T59" fmla="*/ 184 h 858"/>
                  <a:gd name="T60" fmla="*/ 762 w 858"/>
                  <a:gd name="T61" fmla="*/ 204 h 858"/>
                  <a:gd name="T62" fmla="*/ 776 w 858"/>
                  <a:gd name="T63" fmla="*/ 226 h 858"/>
                  <a:gd name="T64" fmla="*/ 790 w 858"/>
                  <a:gd name="T65" fmla="*/ 246 h 858"/>
                  <a:gd name="T66" fmla="*/ 802 w 858"/>
                  <a:gd name="T67" fmla="*/ 268 h 858"/>
                  <a:gd name="T68" fmla="*/ 812 w 858"/>
                  <a:gd name="T69" fmla="*/ 290 h 858"/>
                  <a:gd name="T70" fmla="*/ 822 w 858"/>
                  <a:gd name="T71" fmla="*/ 312 h 858"/>
                  <a:gd name="T72" fmla="*/ 838 w 858"/>
                  <a:gd name="T73" fmla="*/ 358 h 858"/>
                  <a:gd name="T74" fmla="*/ 850 w 858"/>
                  <a:gd name="T75" fmla="*/ 406 h 858"/>
                  <a:gd name="T76" fmla="*/ 856 w 858"/>
                  <a:gd name="T77" fmla="*/ 454 h 858"/>
                  <a:gd name="T78" fmla="*/ 858 w 858"/>
                  <a:gd name="T79" fmla="*/ 502 h 858"/>
                  <a:gd name="T80" fmla="*/ 856 w 858"/>
                  <a:gd name="T81" fmla="*/ 550 h 858"/>
                  <a:gd name="T82" fmla="*/ 850 w 858"/>
                  <a:gd name="T83" fmla="*/ 598 h 858"/>
                  <a:gd name="T84" fmla="*/ 838 w 858"/>
                  <a:gd name="T85" fmla="*/ 644 h 858"/>
                  <a:gd name="T86" fmla="*/ 822 w 858"/>
                  <a:gd name="T87" fmla="*/ 690 h 858"/>
                  <a:gd name="T88" fmla="*/ 812 w 858"/>
                  <a:gd name="T89" fmla="*/ 714 h 858"/>
                  <a:gd name="T90" fmla="*/ 802 w 858"/>
                  <a:gd name="T91" fmla="*/ 736 h 858"/>
                  <a:gd name="T92" fmla="*/ 790 w 858"/>
                  <a:gd name="T93" fmla="*/ 756 h 858"/>
                  <a:gd name="T94" fmla="*/ 776 w 858"/>
                  <a:gd name="T95" fmla="*/ 778 h 858"/>
                  <a:gd name="T96" fmla="*/ 762 w 858"/>
                  <a:gd name="T97" fmla="*/ 798 h 858"/>
                  <a:gd name="T98" fmla="*/ 746 w 858"/>
                  <a:gd name="T99" fmla="*/ 818 h 858"/>
                  <a:gd name="T100" fmla="*/ 730 w 858"/>
                  <a:gd name="T101" fmla="*/ 838 h 858"/>
                  <a:gd name="T102" fmla="*/ 712 w 858"/>
                  <a:gd name="T103" fmla="*/ 858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58" h="858">
                    <a:moveTo>
                      <a:pt x="712" y="858"/>
                    </a:moveTo>
                    <a:lnTo>
                      <a:pt x="0" y="146"/>
                    </a:lnTo>
                    <a:lnTo>
                      <a:pt x="0" y="146"/>
                    </a:lnTo>
                    <a:lnTo>
                      <a:pt x="20" y="128"/>
                    </a:lnTo>
                    <a:lnTo>
                      <a:pt x="40" y="112"/>
                    </a:lnTo>
                    <a:lnTo>
                      <a:pt x="60" y="96"/>
                    </a:lnTo>
                    <a:lnTo>
                      <a:pt x="80" y="82"/>
                    </a:lnTo>
                    <a:lnTo>
                      <a:pt x="100" y="68"/>
                    </a:lnTo>
                    <a:lnTo>
                      <a:pt x="122" y="56"/>
                    </a:lnTo>
                    <a:lnTo>
                      <a:pt x="144" y="46"/>
                    </a:lnTo>
                    <a:lnTo>
                      <a:pt x="168" y="36"/>
                    </a:lnTo>
                    <a:lnTo>
                      <a:pt x="214" y="20"/>
                    </a:lnTo>
                    <a:lnTo>
                      <a:pt x="260" y="8"/>
                    </a:lnTo>
                    <a:lnTo>
                      <a:pt x="308" y="2"/>
                    </a:lnTo>
                    <a:lnTo>
                      <a:pt x="356" y="0"/>
                    </a:lnTo>
                    <a:lnTo>
                      <a:pt x="404" y="2"/>
                    </a:lnTo>
                    <a:lnTo>
                      <a:pt x="452" y="8"/>
                    </a:lnTo>
                    <a:lnTo>
                      <a:pt x="500" y="20"/>
                    </a:lnTo>
                    <a:lnTo>
                      <a:pt x="546" y="36"/>
                    </a:lnTo>
                    <a:lnTo>
                      <a:pt x="568" y="46"/>
                    </a:lnTo>
                    <a:lnTo>
                      <a:pt x="590" y="56"/>
                    </a:lnTo>
                    <a:lnTo>
                      <a:pt x="612" y="68"/>
                    </a:lnTo>
                    <a:lnTo>
                      <a:pt x="632" y="82"/>
                    </a:lnTo>
                    <a:lnTo>
                      <a:pt x="654" y="96"/>
                    </a:lnTo>
                    <a:lnTo>
                      <a:pt x="674" y="112"/>
                    </a:lnTo>
                    <a:lnTo>
                      <a:pt x="692" y="128"/>
                    </a:lnTo>
                    <a:lnTo>
                      <a:pt x="712" y="146"/>
                    </a:lnTo>
                    <a:lnTo>
                      <a:pt x="712" y="146"/>
                    </a:lnTo>
                    <a:lnTo>
                      <a:pt x="730" y="164"/>
                    </a:lnTo>
                    <a:lnTo>
                      <a:pt x="746" y="184"/>
                    </a:lnTo>
                    <a:lnTo>
                      <a:pt x="762" y="204"/>
                    </a:lnTo>
                    <a:lnTo>
                      <a:pt x="776" y="226"/>
                    </a:lnTo>
                    <a:lnTo>
                      <a:pt x="790" y="246"/>
                    </a:lnTo>
                    <a:lnTo>
                      <a:pt x="802" y="268"/>
                    </a:lnTo>
                    <a:lnTo>
                      <a:pt x="812" y="290"/>
                    </a:lnTo>
                    <a:lnTo>
                      <a:pt x="822" y="312"/>
                    </a:lnTo>
                    <a:lnTo>
                      <a:pt x="838" y="358"/>
                    </a:lnTo>
                    <a:lnTo>
                      <a:pt x="850" y="406"/>
                    </a:lnTo>
                    <a:lnTo>
                      <a:pt x="856" y="454"/>
                    </a:lnTo>
                    <a:lnTo>
                      <a:pt x="858" y="502"/>
                    </a:lnTo>
                    <a:lnTo>
                      <a:pt x="856" y="550"/>
                    </a:lnTo>
                    <a:lnTo>
                      <a:pt x="850" y="598"/>
                    </a:lnTo>
                    <a:lnTo>
                      <a:pt x="838" y="644"/>
                    </a:lnTo>
                    <a:lnTo>
                      <a:pt x="822" y="690"/>
                    </a:lnTo>
                    <a:lnTo>
                      <a:pt x="812" y="714"/>
                    </a:lnTo>
                    <a:lnTo>
                      <a:pt x="802" y="736"/>
                    </a:lnTo>
                    <a:lnTo>
                      <a:pt x="790" y="756"/>
                    </a:lnTo>
                    <a:lnTo>
                      <a:pt x="776" y="778"/>
                    </a:lnTo>
                    <a:lnTo>
                      <a:pt x="762" y="798"/>
                    </a:lnTo>
                    <a:lnTo>
                      <a:pt x="746" y="818"/>
                    </a:lnTo>
                    <a:lnTo>
                      <a:pt x="730" y="838"/>
                    </a:lnTo>
                    <a:lnTo>
                      <a:pt x="712" y="858"/>
                    </a:lnTo>
                  </a:path>
                </a:pathLst>
              </a:custGeom>
              <a:solidFill>
                <a:schemeClr val="bg1"/>
              </a:solid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5" name="Freeform 59">
                <a:extLst>
                  <a:ext uri="{FF2B5EF4-FFF2-40B4-BE49-F238E27FC236}">
                    <a16:creationId xmlns:a16="http://schemas.microsoft.com/office/drawing/2014/main" id="{E141E1FB-B52C-4DC5-9793-871E4550BA90}"/>
                  </a:ext>
                </a:extLst>
              </p:cNvPr>
              <p:cNvSpPr>
                <a:spLocks/>
              </p:cNvSpPr>
              <p:nvPr/>
            </p:nvSpPr>
            <p:spPr bwMode="auto">
              <a:xfrm>
                <a:off x="-3238500" y="3371850"/>
                <a:ext cx="2305050" cy="3114675"/>
              </a:xfrm>
              <a:custGeom>
                <a:avLst/>
                <a:gdLst>
                  <a:gd name="T0" fmla="*/ 726 w 1452"/>
                  <a:gd name="T1" fmla="*/ 1962 h 1962"/>
                  <a:gd name="T2" fmla="*/ 688 w 1452"/>
                  <a:gd name="T3" fmla="*/ 1960 h 1962"/>
                  <a:gd name="T4" fmla="*/ 616 w 1452"/>
                  <a:gd name="T5" fmla="*/ 1954 h 1962"/>
                  <a:gd name="T6" fmla="*/ 544 w 1452"/>
                  <a:gd name="T7" fmla="*/ 1938 h 1962"/>
                  <a:gd name="T8" fmla="*/ 476 w 1452"/>
                  <a:gd name="T9" fmla="*/ 1918 h 1962"/>
                  <a:gd name="T10" fmla="*/ 410 w 1452"/>
                  <a:gd name="T11" fmla="*/ 1890 h 1962"/>
                  <a:gd name="T12" fmla="*/ 350 w 1452"/>
                  <a:gd name="T13" fmla="*/ 1856 h 1962"/>
                  <a:gd name="T14" fmla="*/ 292 w 1452"/>
                  <a:gd name="T15" fmla="*/ 1818 h 1962"/>
                  <a:gd name="T16" fmla="*/ 238 w 1452"/>
                  <a:gd name="T17" fmla="*/ 1772 h 1962"/>
                  <a:gd name="T18" fmla="*/ 188 w 1452"/>
                  <a:gd name="T19" fmla="*/ 1724 h 1962"/>
                  <a:gd name="T20" fmla="*/ 144 w 1452"/>
                  <a:gd name="T21" fmla="*/ 1670 h 1962"/>
                  <a:gd name="T22" fmla="*/ 104 w 1452"/>
                  <a:gd name="T23" fmla="*/ 1612 h 1962"/>
                  <a:gd name="T24" fmla="*/ 72 w 1452"/>
                  <a:gd name="T25" fmla="*/ 1550 h 1962"/>
                  <a:gd name="T26" fmla="*/ 44 w 1452"/>
                  <a:gd name="T27" fmla="*/ 1486 h 1962"/>
                  <a:gd name="T28" fmla="*/ 22 w 1452"/>
                  <a:gd name="T29" fmla="*/ 1416 h 1962"/>
                  <a:gd name="T30" fmla="*/ 8 w 1452"/>
                  <a:gd name="T31" fmla="*/ 1346 h 1962"/>
                  <a:gd name="T32" fmla="*/ 0 w 1452"/>
                  <a:gd name="T33" fmla="*/ 1272 h 1962"/>
                  <a:gd name="T34" fmla="*/ 0 w 1452"/>
                  <a:gd name="T35" fmla="*/ 170 h 1962"/>
                  <a:gd name="T36" fmla="*/ 0 w 1452"/>
                  <a:gd name="T37" fmla="*/ 154 h 1962"/>
                  <a:gd name="T38" fmla="*/ 8 w 1452"/>
                  <a:gd name="T39" fmla="*/ 120 h 1962"/>
                  <a:gd name="T40" fmla="*/ 20 w 1452"/>
                  <a:gd name="T41" fmla="*/ 90 h 1962"/>
                  <a:gd name="T42" fmla="*/ 38 w 1452"/>
                  <a:gd name="T43" fmla="*/ 62 h 1962"/>
                  <a:gd name="T44" fmla="*/ 62 w 1452"/>
                  <a:gd name="T45" fmla="*/ 38 h 1962"/>
                  <a:gd name="T46" fmla="*/ 88 w 1452"/>
                  <a:gd name="T47" fmla="*/ 20 h 1962"/>
                  <a:gd name="T48" fmla="*/ 120 w 1452"/>
                  <a:gd name="T49" fmla="*/ 8 h 1962"/>
                  <a:gd name="T50" fmla="*/ 152 w 1452"/>
                  <a:gd name="T51" fmla="*/ 0 h 1962"/>
                  <a:gd name="T52" fmla="*/ 1282 w 1452"/>
                  <a:gd name="T53" fmla="*/ 0 h 1962"/>
                  <a:gd name="T54" fmla="*/ 1298 w 1452"/>
                  <a:gd name="T55" fmla="*/ 0 h 1962"/>
                  <a:gd name="T56" fmla="*/ 1332 w 1452"/>
                  <a:gd name="T57" fmla="*/ 8 h 1962"/>
                  <a:gd name="T58" fmla="*/ 1362 w 1452"/>
                  <a:gd name="T59" fmla="*/ 20 h 1962"/>
                  <a:gd name="T60" fmla="*/ 1390 w 1452"/>
                  <a:gd name="T61" fmla="*/ 38 h 1962"/>
                  <a:gd name="T62" fmla="*/ 1412 w 1452"/>
                  <a:gd name="T63" fmla="*/ 62 h 1962"/>
                  <a:gd name="T64" fmla="*/ 1432 w 1452"/>
                  <a:gd name="T65" fmla="*/ 90 h 1962"/>
                  <a:gd name="T66" fmla="*/ 1444 w 1452"/>
                  <a:gd name="T67" fmla="*/ 120 h 1962"/>
                  <a:gd name="T68" fmla="*/ 1452 w 1452"/>
                  <a:gd name="T69" fmla="*/ 154 h 1962"/>
                  <a:gd name="T70" fmla="*/ 1452 w 1452"/>
                  <a:gd name="T71" fmla="*/ 1236 h 1962"/>
                  <a:gd name="T72" fmla="*/ 1450 w 1452"/>
                  <a:gd name="T73" fmla="*/ 1272 h 1962"/>
                  <a:gd name="T74" fmla="*/ 1444 w 1452"/>
                  <a:gd name="T75" fmla="*/ 1346 h 1962"/>
                  <a:gd name="T76" fmla="*/ 1430 w 1452"/>
                  <a:gd name="T77" fmla="*/ 1416 h 1962"/>
                  <a:gd name="T78" fmla="*/ 1408 w 1452"/>
                  <a:gd name="T79" fmla="*/ 1486 h 1962"/>
                  <a:gd name="T80" fmla="*/ 1380 w 1452"/>
                  <a:gd name="T81" fmla="*/ 1550 h 1962"/>
                  <a:gd name="T82" fmla="*/ 1346 w 1452"/>
                  <a:gd name="T83" fmla="*/ 1612 h 1962"/>
                  <a:gd name="T84" fmla="*/ 1308 w 1452"/>
                  <a:gd name="T85" fmla="*/ 1670 h 1962"/>
                  <a:gd name="T86" fmla="*/ 1264 w 1452"/>
                  <a:gd name="T87" fmla="*/ 1724 h 1962"/>
                  <a:gd name="T88" fmla="*/ 1214 w 1452"/>
                  <a:gd name="T89" fmla="*/ 1772 h 1962"/>
                  <a:gd name="T90" fmla="*/ 1160 w 1452"/>
                  <a:gd name="T91" fmla="*/ 1818 h 1962"/>
                  <a:gd name="T92" fmla="*/ 1102 w 1452"/>
                  <a:gd name="T93" fmla="*/ 1856 h 1962"/>
                  <a:gd name="T94" fmla="*/ 1040 w 1452"/>
                  <a:gd name="T95" fmla="*/ 1890 h 1962"/>
                  <a:gd name="T96" fmla="*/ 976 w 1452"/>
                  <a:gd name="T97" fmla="*/ 1918 h 1962"/>
                  <a:gd name="T98" fmla="*/ 908 w 1452"/>
                  <a:gd name="T99" fmla="*/ 1938 h 1962"/>
                  <a:gd name="T100" fmla="*/ 836 w 1452"/>
                  <a:gd name="T101" fmla="*/ 1954 h 1962"/>
                  <a:gd name="T102" fmla="*/ 764 w 1452"/>
                  <a:gd name="T103" fmla="*/ 1960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52" h="1962">
                    <a:moveTo>
                      <a:pt x="726" y="1962"/>
                    </a:moveTo>
                    <a:lnTo>
                      <a:pt x="726" y="1962"/>
                    </a:lnTo>
                    <a:lnTo>
                      <a:pt x="726" y="1962"/>
                    </a:lnTo>
                    <a:lnTo>
                      <a:pt x="688" y="1960"/>
                    </a:lnTo>
                    <a:lnTo>
                      <a:pt x="652" y="1958"/>
                    </a:lnTo>
                    <a:lnTo>
                      <a:pt x="616" y="1954"/>
                    </a:lnTo>
                    <a:lnTo>
                      <a:pt x="580" y="1946"/>
                    </a:lnTo>
                    <a:lnTo>
                      <a:pt x="544" y="1938"/>
                    </a:lnTo>
                    <a:lnTo>
                      <a:pt x="510" y="1928"/>
                    </a:lnTo>
                    <a:lnTo>
                      <a:pt x="476" y="1918"/>
                    </a:lnTo>
                    <a:lnTo>
                      <a:pt x="444" y="1904"/>
                    </a:lnTo>
                    <a:lnTo>
                      <a:pt x="410" y="1890"/>
                    </a:lnTo>
                    <a:lnTo>
                      <a:pt x="380" y="1874"/>
                    </a:lnTo>
                    <a:lnTo>
                      <a:pt x="350" y="1856"/>
                    </a:lnTo>
                    <a:lnTo>
                      <a:pt x="320" y="1838"/>
                    </a:lnTo>
                    <a:lnTo>
                      <a:pt x="292" y="1818"/>
                    </a:lnTo>
                    <a:lnTo>
                      <a:pt x="264" y="1796"/>
                    </a:lnTo>
                    <a:lnTo>
                      <a:pt x="238" y="1772"/>
                    </a:lnTo>
                    <a:lnTo>
                      <a:pt x="212" y="1748"/>
                    </a:lnTo>
                    <a:lnTo>
                      <a:pt x="188" y="1724"/>
                    </a:lnTo>
                    <a:lnTo>
                      <a:pt x="166" y="1698"/>
                    </a:lnTo>
                    <a:lnTo>
                      <a:pt x="144" y="1670"/>
                    </a:lnTo>
                    <a:lnTo>
                      <a:pt x="124" y="1642"/>
                    </a:lnTo>
                    <a:lnTo>
                      <a:pt x="104" y="1612"/>
                    </a:lnTo>
                    <a:lnTo>
                      <a:pt x="88" y="1582"/>
                    </a:lnTo>
                    <a:lnTo>
                      <a:pt x="72" y="1550"/>
                    </a:lnTo>
                    <a:lnTo>
                      <a:pt x="56" y="1518"/>
                    </a:lnTo>
                    <a:lnTo>
                      <a:pt x="44" y="1486"/>
                    </a:lnTo>
                    <a:lnTo>
                      <a:pt x="32" y="1452"/>
                    </a:lnTo>
                    <a:lnTo>
                      <a:pt x="22" y="1416"/>
                    </a:lnTo>
                    <a:lnTo>
                      <a:pt x="14" y="1382"/>
                    </a:lnTo>
                    <a:lnTo>
                      <a:pt x="8" y="1346"/>
                    </a:lnTo>
                    <a:lnTo>
                      <a:pt x="4" y="1310"/>
                    </a:lnTo>
                    <a:lnTo>
                      <a:pt x="0" y="1272"/>
                    </a:lnTo>
                    <a:lnTo>
                      <a:pt x="0" y="1236"/>
                    </a:lnTo>
                    <a:lnTo>
                      <a:pt x="0" y="170"/>
                    </a:lnTo>
                    <a:lnTo>
                      <a:pt x="0" y="170"/>
                    </a:lnTo>
                    <a:lnTo>
                      <a:pt x="0" y="154"/>
                    </a:lnTo>
                    <a:lnTo>
                      <a:pt x="2" y="136"/>
                    </a:lnTo>
                    <a:lnTo>
                      <a:pt x="8" y="120"/>
                    </a:lnTo>
                    <a:lnTo>
                      <a:pt x="12" y="104"/>
                    </a:lnTo>
                    <a:lnTo>
                      <a:pt x="20" y="90"/>
                    </a:lnTo>
                    <a:lnTo>
                      <a:pt x="28" y="76"/>
                    </a:lnTo>
                    <a:lnTo>
                      <a:pt x="38" y="62"/>
                    </a:lnTo>
                    <a:lnTo>
                      <a:pt x="50" y="50"/>
                    </a:lnTo>
                    <a:lnTo>
                      <a:pt x="62" y="38"/>
                    </a:lnTo>
                    <a:lnTo>
                      <a:pt x="74" y="28"/>
                    </a:lnTo>
                    <a:lnTo>
                      <a:pt x="88" y="20"/>
                    </a:lnTo>
                    <a:lnTo>
                      <a:pt x="104" y="14"/>
                    </a:lnTo>
                    <a:lnTo>
                      <a:pt x="120" y="8"/>
                    </a:lnTo>
                    <a:lnTo>
                      <a:pt x="136" y="4"/>
                    </a:lnTo>
                    <a:lnTo>
                      <a:pt x="152" y="0"/>
                    </a:lnTo>
                    <a:lnTo>
                      <a:pt x="170" y="0"/>
                    </a:lnTo>
                    <a:lnTo>
                      <a:pt x="1282" y="0"/>
                    </a:lnTo>
                    <a:lnTo>
                      <a:pt x="1282" y="0"/>
                    </a:lnTo>
                    <a:lnTo>
                      <a:pt x="1298" y="0"/>
                    </a:lnTo>
                    <a:lnTo>
                      <a:pt x="1316" y="4"/>
                    </a:lnTo>
                    <a:lnTo>
                      <a:pt x="1332" y="8"/>
                    </a:lnTo>
                    <a:lnTo>
                      <a:pt x="1348" y="14"/>
                    </a:lnTo>
                    <a:lnTo>
                      <a:pt x="1362" y="20"/>
                    </a:lnTo>
                    <a:lnTo>
                      <a:pt x="1376" y="28"/>
                    </a:lnTo>
                    <a:lnTo>
                      <a:pt x="1390" y="38"/>
                    </a:lnTo>
                    <a:lnTo>
                      <a:pt x="1402" y="50"/>
                    </a:lnTo>
                    <a:lnTo>
                      <a:pt x="1412" y="62"/>
                    </a:lnTo>
                    <a:lnTo>
                      <a:pt x="1422" y="76"/>
                    </a:lnTo>
                    <a:lnTo>
                      <a:pt x="1432" y="90"/>
                    </a:lnTo>
                    <a:lnTo>
                      <a:pt x="1438" y="104"/>
                    </a:lnTo>
                    <a:lnTo>
                      <a:pt x="1444" y="120"/>
                    </a:lnTo>
                    <a:lnTo>
                      <a:pt x="1448" y="136"/>
                    </a:lnTo>
                    <a:lnTo>
                      <a:pt x="1452" y="154"/>
                    </a:lnTo>
                    <a:lnTo>
                      <a:pt x="1452" y="170"/>
                    </a:lnTo>
                    <a:lnTo>
                      <a:pt x="1452" y="1236"/>
                    </a:lnTo>
                    <a:lnTo>
                      <a:pt x="1452" y="1236"/>
                    </a:lnTo>
                    <a:lnTo>
                      <a:pt x="1450" y="1272"/>
                    </a:lnTo>
                    <a:lnTo>
                      <a:pt x="1448" y="1310"/>
                    </a:lnTo>
                    <a:lnTo>
                      <a:pt x="1444" y="1346"/>
                    </a:lnTo>
                    <a:lnTo>
                      <a:pt x="1438" y="1382"/>
                    </a:lnTo>
                    <a:lnTo>
                      <a:pt x="1430" y="1416"/>
                    </a:lnTo>
                    <a:lnTo>
                      <a:pt x="1420" y="1452"/>
                    </a:lnTo>
                    <a:lnTo>
                      <a:pt x="1408" y="1486"/>
                    </a:lnTo>
                    <a:lnTo>
                      <a:pt x="1394" y="1518"/>
                    </a:lnTo>
                    <a:lnTo>
                      <a:pt x="1380" y="1550"/>
                    </a:lnTo>
                    <a:lnTo>
                      <a:pt x="1364" y="1582"/>
                    </a:lnTo>
                    <a:lnTo>
                      <a:pt x="1346" y="1612"/>
                    </a:lnTo>
                    <a:lnTo>
                      <a:pt x="1328" y="1642"/>
                    </a:lnTo>
                    <a:lnTo>
                      <a:pt x="1308" y="1670"/>
                    </a:lnTo>
                    <a:lnTo>
                      <a:pt x="1286" y="1698"/>
                    </a:lnTo>
                    <a:lnTo>
                      <a:pt x="1264" y="1724"/>
                    </a:lnTo>
                    <a:lnTo>
                      <a:pt x="1240" y="1748"/>
                    </a:lnTo>
                    <a:lnTo>
                      <a:pt x="1214" y="1772"/>
                    </a:lnTo>
                    <a:lnTo>
                      <a:pt x="1188" y="1796"/>
                    </a:lnTo>
                    <a:lnTo>
                      <a:pt x="1160" y="1818"/>
                    </a:lnTo>
                    <a:lnTo>
                      <a:pt x="1132" y="1838"/>
                    </a:lnTo>
                    <a:lnTo>
                      <a:pt x="1102" y="1856"/>
                    </a:lnTo>
                    <a:lnTo>
                      <a:pt x="1072" y="1874"/>
                    </a:lnTo>
                    <a:lnTo>
                      <a:pt x="1040" y="1890"/>
                    </a:lnTo>
                    <a:lnTo>
                      <a:pt x="1008" y="1904"/>
                    </a:lnTo>
                    <a:lnTo>
                      <a:pt x="976" y="1918"/>
                    </a:lnTo>
                    <a:lnTo>
                      <a:pt x="942" y="1928"/>
                    </a:lnTo>
                    <a:lnTo>
                      <a:pt x="908" y="1938"/>
                    </a:lnTo>
                    <a:lnTo>
                      <a:pt x="872" y="1946"/>
                    </a:lnTo>
                    <a:lnTo>
                      <a:pt x="836" y="1954"/>
                    </a:lnTo>
                    <a:lnTo>
                      <a:pt x="800" y="1958"/>
                    </a:lnTo>
                    <a:lnTo>
                      <a:pt x="764" y="1960"/>
                    </a:lnTo>
                    <a:lnTo>
                      <a:pt x="726" y="1962"/>
                    </a:lnTo>
                    <a:close/>
                  </a:path>
                </a:pathLst>
              </a:custGeom>
              <a:grpFill/>
              <a:ln>
                <a:solidFill>
                  <a:schemeClr val="accent4"/>
                </a:solidFill>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6" name="Freeform 60">
                <a:extLst>
                  <a:ext uri="{FF2B5EF4-FFF2-40B4-BE49-F238E27FC236}">
                    <a16:creationId xmlns:a16="http://schemas.microsoft.com/office/drawing/2014/main" id="{00CEB26F-7CC0-4E56-9602-BE1990199367}"/>
                  </a:ext>
                </a:extLst>
              </p:cNvPr>
              <p:cNvSpPr>
                <a:spLocks/>
              </p:cNvSpPr>
              <p:nvPr/>
            </p:nvSpPr>
            <p:spPr bwMode="auto">
              <a:xfrm>
                <a:off x="-3238500" y="3371850"/>
                <a:ext cx="2305050" cy="3114675"/>
              </a:xfrm>
              <a:custGeom>
                <a:avLst/>
                <a:gdLst>
                  <a:gd name="T0" fmla="*/ 726 w 1452"/>
                  <a:gd name="T1" fmla="*/ 1962 h 1962"/>
                  <a:gd name="T2" fmla="*/ 688 w 1452"/>
                  <a:gd name="T3" fmla="*/ 1960 h 1962"/>
                  <a:gd name="T4" fmla="*/ 616 w 1452"/>
                  <a:gd name="T5" fmla="*/ 1954 h 1962"/>
                  <a:gd name="T6" fmla="*/ 544 w 1452"/>
                  <a:gd name="T7" fmla="*/ 1938 h 1962"/>
                  <a:gd name="T8" fmla="*/ 476 w 1452"/>
                  <a:gd name="T9" fmla="*/ 1918 h 1962"/>
                  <a:gd name="T10" fmla="*/ 410 w 1452"/>
                  <a:gd name="T11" fmla="*/ 1890 h 1962"/>
                  <a:gd name="T12" fmla="*/ 350 w 1452"/>
                  <a:gd name="T13" fmla="*/ 1856 h 1962"/>
                  <a:gd name="T14" fmla="*/ 292 w 1452"/>
                  <a:gd name="T15" fmla="*/ 1818 h 1962"/>
                  <a:gd name="T16" fmla="*/ 238 w 1452"/>
                  <a:gd name="T17" fmla="*/ 1772 h 1962"/>
                  <a:gd name="T18" fmla="*/ 188 w 1452"/>
                  <a:gd name="T19" fmla="*/ 1724 h 1962"/>
                  <a:gd name="T20" fmla="*/ 144 w 1452"/>
                  <a:gd name="T21" fmla="*/ 1670 h 1962"/>
                  <a:gd name="T22" fmla="*/ 104 w 1452"/>
                  <a:gd name="T23" fmla="*/ 1612 h 1962"/>
                  <a:gd name="T24" fmla="*/ 72 w 1452"/>
                  <a:gd name="T25" fmla="*/ 1550 h 1962"/>
                  <a:gd name="T26" fmla="*/ 44 w 1452"/>
                  <a:gd name="T27" fmla="*/ 1486 h 1962"/>
                  <a:gd name="T28" fmla="*/ 22 w 1452"/>
                  <a:gd name="T29" fmla="*/ 1416 h 1962"/>
                  <a:gd name="T30" fmla="*/ 8 w 1452"/>
                  <a:gd name="T31" fmla="*/ 1346 h 1962"/>
                  <a:gd name="T32" fmla="*/ 0 w 1452"/>
                  <a:gd name="T33" fmla="*/ 1272 h 1962"/>
                  <a:gd name="T34" fmla="*/ 0 w 1452"/>
                  <a:gd name="T35" fmla="*/ 170 h 1962"/>
                  <a:gd name="T36" fmla="*/ 0 w 1452"/>
                  <a:gd name="T37" fmla="*/ 154 h 1962"/>
                  <a:gd name="T38" fmla="*/ 8 w 1452"/>
                  <a:gd name="T39" fmla="*/ 120 h 1962"/>
                  <a:gd name="T40" fmla="*/ 20 w 1452"/>
                  <a:gd name="T41" fmla="*/ 90 h 1962"/>
                  <a:gd name="T42" fmla="*/ 38 w 1452"/>
                  <a:gd name="T43" fmla="*/ 62 h 1962"/>
                  <a:gd name="T44" fmla="*/ 62 w 1452"/>
                  <a:gd name="T45" fmla="*/ 38 h 1962"/>
                  <a:gd name="T46" fmla="*/ 88 w 1452"/>
                  <a:gd name="T47" fmla="*/ 20 h 1962"/>
                  <a:gd name="T48" fmla="*/ 120 w 1452"/>
                  <a:gd name="T49" fmla="*/ 8 h 1962"/>
                  <a:gd name="T50" fmla="*/ 152 w 1452"/>
                  <a:gd name="T51" fmla="*/ 0 h 1962"/>
                  <a:gd name="T52" fmla="*/ 1282 w 1452"/>
                  <a:gd name="T53" fmla="*/ 0 h 1962"/>
                  <a:gd name="T54" fmla="*/ 1298 w 1452"/>
                  <a:gd name="T55" fmla="*/ 0 h 1962"/>
                  <a:gd name="T56" fmla="*/ 1332 w 1452"/>
                  <a:gd name="T57" fmla="*/ 8 h 1962"/>
                  <a:gd name="T58" fmla="*/ 1362 w 1452"/>
                  <a:gd name="T59" fmla="*/ 20 h 1962"/>
                  <a:gd name="T60" fmla="*/ 1390 w 1452"/>
                  <a:gd name="T61" fmla="*/ 38 h 1962"/>
                  <a:gd name="T62" fmla="*/ 1412 w 1452"/>
                  <a:gd name="T63" fmla="*/ 62 h 1962"/>
                  <a:gd name="T64" fmla="*/ 1432 w 1452"/>
                  <a:gd name="T65" fmla="*/ 90 h 1962"/>
                  <a:gd name="T66" fmla="*/ 1444 w 1452"/>
                  <a:gd name="T67" fmla="*/ 120 h 1962"/>
                  <a:gd name="T68" fmla="*/ 1452 w 1452"/>
                  <a:gd name="T69" fmla="*/ 154 h 1962"/>
                  <a:gd name="T70" fmla="*/ 1452 w 1452"/>
                  <a:gd name="T71" fmla="*/ 1236 h 1962"/>
                  <a:gd name="T72" fmla="*/ 1450 w 1452"/>
                  <a:gd name="T73" fmla="*/ 1272 h 1962"/>
                  <a:gd name="T74" fmla="*/ 1444 w 1452"/>
                  <a:gd name="T75" fmla="*/ 1346 h 1962"/>
                  <a:gd name="T76" fmla="*/ 1430 w 1452"/>
                  <a:gd name="T77" fmla="*/ 1416 h 1962"/>
                  <a:gd name="T78" fmla="*/ 1408 w 1452"/>
                  <a:gd name="T79" fmla="*/ 1486 h 1962"/>
                  <a:gd name="T80" fmla="*/ 1380 w 1452"/>
                  <a:gd name="T81" fmla="*/ 1550 h 1962"/>
                  <a:gd name="T82" fmla="*/ 1346 w 1452"/>
                  <a:gd name="T83" fmla="*/ 1612 h 1962"/>
                  <a:gd name="T84" fmla="*/ 1308 w 1452"/>
                  <a:gd name="T85" fmla="*/ 1670 h 1962"/>
                  <a:gd name="T86" fmla="*/ 1264 w 1452"/>
                  <a:gd name="T87" fmla="*/ 1724 h 1962"/>
                  <a:gd name="T88" fmla="*/ 1214 w 1452"/>
                  <a:gd name="T89" fmla="*/ 1772 h 1962"/>
                  <a:gd name="T90" fmla="*/ 1160 w 1452"/>
                  <a:gd name="T91" fmla="*/ 1818 h 1962"/>
                  <a:gd name="T92" fmla="*/ 1102 w 1452"/>
                  <a:gd name="T93" fmla="*/ 1856 h 1962"/>
                  <a:gd name="T94" fmla="*/ 1040 w 1452"/>
                  <a:gd name="T95" fmla="*/ 1890 h 1962"/>
                  <a:gd name="T96" fmla="*/ 976 w 1452"/>
                  <a:gd name="T97" fmla="*/ 1918 h 1962"/>
                  <a:gd name="T98" fmla="*/ 908 w 1452"/>
                  <a:gd name="T99" fmla="*/ 1938 h 1962"/>
                  <a:gd name="T100" fmla="*/ 836 w 1452"/>
                  <a:gd name="T101" fmla="*/ 1954 h 1962"/>
                  <a:gd name="T102" fmla="*/ 764 w 1452"/>
                  <a:gd name="T103" fmla="*/ 1960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52" h="1962">
                    <a:moveTo>
                      <a:pt x="726" y="1962"/>
                    </a:moveTo>
                    <a:lnTo>
                      <a:pt x="726" y="1962"/>
                    </a:lnTo>
                    <a:lnTo>
                      <a:pt x="726" y="1962"/>
                    </a:lnTo>
                    <a:lnTo>
                      <a:pt x="688" y="1960"/>
                    </a:lnTo>
                    <a:lnTo>
                      <a:pt x="652" y="1958"/>
                    </a:lnTo>
                    <a:lnTo>
                      <a:pt x="616" y="1954"/>
                    </a:lnTo>
                    <a:lnTo>
                      <a:pt x="580" y="1946"/>
                    </a:lnTo>
                    <a:lnTo>
                      <a:pt x="544" y="1938"/>
                    </a:lnTo>
                    <a:lnTo>
                      <a:pt x="510" y="1928"/>
                    </a:lnTo>
                    <a:lnTo>
                      <a:pt x="476" y="1918"/>
                    </a:lnTo>
                    <a:lnTo>
                      <a:pt x="444" y="1904"/>
                    </a:lnTo>
                    <a:lnTo>
                      <a:pt x="410" y="1890"/>
                    </a:lnTo>
                    <a:lnTo>
                      <a:pt x="380" y="1874"/>
                    </a:lnTo>
                    <a:lnTo>
                      <a:pt x="350" y="1856"/>
                    </a:lnTo>
                    <a:lnTo>
                      <a:pt x="320" y="1838"/>
                    </a:lnTo>
                    <a:lnTo>
                      <a:pt x="292" y="1818"/>
                    </a:lnTo>
                    <a:lnTo>
                      <a:pt x="264" y="1796"/>
                    </a:lnTo>
                    <a:lnTo>
                      <a:pt x="238" y="1772"/>
                    </a:lnTo>
                    <a:lnTo>
                      <a:pt x="212" y="1748"/>
                    </a:lnTo>
                    <a:lnTo>
                      <a:pt x="188" y="1724"/>
                    </a:lnTo>
                    <a:lnTo>
                      <a:pt x="166" y="1698"/>
                    </a:lnTo>
                    <a:lnTo>
                      <a:pt x="144" y="1670"/>
                    </a:lnTo>
                    <a:lnTo>
                      <a:pt x="124" y="1642"/>
                    </a:lnTo>
                    <a:lnTo>
                      <a:pt x="104" y="1612"/>
                    </a:lnTo>
                    <a:lnTo>
                      <a:pt x="88" y="1582"/>
                    </a:lnTo>
                    <a:lnTo>
                      <a:pt x="72" y="1550"/>
                    </a:lnTo>
                    <a:lnTo>
                      <a:pt x="56" y="1518"/>
                    </a:lnTo>
                    <a:lnTo>
                      <a:pt x="44" y="1486"/>
                    </a:lnTo>
                    <a:lnTo>
                      <a:pt x="32" y="1452"/>
                    </a:lnTo>
                    <a:lnTo>
                      <a:pt x="22" y="1416"/>
                    </a:lnTo>
                    <a:lnTo>
                      <a:pt x="14" y="1382"/>
                    </a:lnTo>
                    <a:lnTo>
                      <a:pt x="8" y="1346"/>
                    </a:lnTo>
                    <a:lnTo>
                      <a:pt x="4" y="1310"/>
                    </a:lnTo>
                    <a:lnTo>
                      <a:pt x="0" y="1272"/>
                    </a:lnTo>
                    <a:lnTo>
                      <a:pt x="0" y="1236"/>
                    </a:lnTo>
                    <a:lnTo>
                      <a:pt x="0" y="170"/>
                    </a:lnTo>
                    <a:lnTo>
                      <a:pt x="0" y="170"/>
                    </a:lnTo>
                    <a:lnTo>
                      <a:pt x="0" y="154"/>
                    </a:lnTo>
                    <a:lnTo>
                      <a:pt x="2" y="136"/>
                    </a:lnTo>
                    <a:lnTo>
                      <a:pt x="8" y="120"/>
                    </a:lnTo>
                    <a:lnTo>
                      <a:pt x="12" y="104"/>
                    </a:lnTo>
                    <a:lnTo>
                      <a:pt x="20" y="90"/>
                    </a:lnTo>
                    <a:lnTo>
                      <a:pt x="28" y="76"/>
                    </a:lnTo>
                    <a:lnTo>
                      <a:pt x="38" y="62"/>
                    </a:lnTo>
                    <a:lnTo>
                      <a:pt x="50" y="50"/>
                    </a:lnTo>
                    <a:lnTo>
                      <a:pt x="62" y="38"/>
                    </a:lnTo>
                    <a:lnTo>
                      <a:pt x="74" y="28"/>
                    </a:lnTo>
                    <a:lnTo>
                      <a:pt x="88" y="20"/>
                    </a:lnTo>
                    <a:lnTo>
                      <a:pt x="104" y="14"/>
                    </a:lnTo>
                    <a:lnTo>
                      <a:pt x="120" y="8"/>
                    </a:lnTo>
                    <a:lnTo>
                      <a:pt x="136" y="4"/>
                    </a:lnTo>
                    <a:lnTo>
                      <a:pt x="152" y="0"/>
                    </a:lnTo>
                    <a:lnTo>
                      <a:pt x="170" y="0"/>
                    </a:lnTo>
                    <a:lnTo>
                      <a:pt x="1282" y="0"/>
                    </a:lnTo>
                    <a:lnTo>
                      <a:pt x="1282" y="0"/>
                    </a:lnTo>
                    <a:lnTo>
                      <a:pt x="1298" y="0"/>
                    </a:lnTo>
                    <a:lnTo>
                      <a:pt x="1316" y="4"/>
                    </a:lnTo>
                    <a:lnTo>
                      <a:pt x="1332" y="8"/>
                    </a:lnTo>
                    <a:lnTo>
                      <a:pt x="1348" y="14"/>
                    </a:lnTo>
                    <a:lnTo>
                      <a:pt x="1362" y="20"/>
                    </a:lnTo>
                    <a:lnTo>
                      <a:pt x="1376" y="28"/>
                    </a:lnTo>
                    <a:lnTo>
                      <a:pt x="1390" y="38"/>
                    </a:lnTo>
                    <a:lnTo>
                      <a:pt x="1402" y="50"/>
                    </a:lnTo>
                    <a:lnTo>
                      <a:pt x="1412" y="62"/>
                    </a:lnTo>
                    <a:lnTo>
                      <a:pt x="1422" y="76"/>
                    </a:lnTo>
                    <a:lnTo>
                      <a:pt x="1432" y="90"/>
                    </a:lnTo>
                    <a:lnTo>
                      <a:pt x="1438" y="104"/>
                    </a:lnTo>
                    <a:lnTo>
                      <a:pt x="1444" y="120"/>
                    </a:lnTo>
                    <a:lnTo>
                      <a:pt x="1448" y="136"/>
                    </a:lnTo>
                    <a:lnTo>
                      <a:pt x="1452" y="154"/>
                    </a:lnTo>
                    <a:lnTo>
                      <a:pt x="1452" y="170"/>
                    </a:lnTo>
                    <a:lnTo>
                      <a:pt x="1452" y="1236"/>
                    </a:lnTo>
                    <a:lnTo>
                      <a:pt x="1452" y="1236"/>
                    </a:lnTo>
                    <a:lnTo>
                      <a:pt x="1450" y="1272"/>
                    </a:lnTo>
                    <a:lnTo>
                      <a:pt x="1448" y="1310"/>
                    </a:lnTo>
                    <a:lnTo>
                      <a:pt x="1444" y="1346"/>
                    </a:lnTo>
                    <a:lnTo>
                      <a:pt x="1438" y="1382"/>
                    </a:lnTo>
                    <a:lnTo>
                      <a:pt x="1430" y="1416"/>
                    </a:lnTo>
                    <a:lnTo>
                      <a:pt x="1420" y="1452"/>
                    </a:lnTo>
                    <a:lnTo>
                      <a:pt x="1408" y="1486"/>
                    </a:lnTo>
                    <a:lnTo>
                      <a:pt x="1394" y="1518"/>
                    </a:lnTo>
                    <a:lnTo>
                      <a:pt x="1380" y="1550"/>
                    </a:lnTo>
                    <a:lnTo>
                      <a:pt x="1364" y="1582"/>
                    </a:lnTo>
                    <a:lnTo>
                      <a:pt x="1346" y="1612"/>
                    </a:lnTo>
                    <a:lnTo>
                      <a:pt x="1328" y="1642"/>
                    </a:lnTo>
                    <a:lnTo>
                      <a:pt x="1308" y="1670"/>
                    </a:lnTo>
                    <a:lnTo>
                      <a:pt x="1286" y="1698"/>
                    </a:lnTo>
                    <a:lnTo>
                      <a:pt x="1264" y="1724"/>
                    </a:lnTo>
                    <a:lnTo>
                      <a:pt x="1240" y="1748"/>
                    </a:lnTo>
                    <a:lnTo>
                      <a:pt x="1214" y="1772"/>
                    </a:lnTo>
                    <a:lnTo>
                      <a:pt x="1188" y="1796"/>
                    </a:lnTo>
                    <a:lnTo>
                      <a:pt x="1160" y="1818"/>
                    </a:lnTo>
                    <a:lnTo>
                      <a:pt x="1132" y="1838"/>
                    </a:lnTo>
                    <a:lnTo>
                      <a:pt x="1102" y="1856"/>
                    </a:lnTo>
                    <a:lnTo>
                      <a:pt x="1072" y="1874"/>
                    </a:lnTo>
                    <a:lnTo>
                      <a:pt x="1040" y="1890"/>
                    </a:lnTo>
                    <a:lnTo>
                      <a:pt x="1008" y="1904"/>
                    </a:lnTo>
                    <a:lnTo>
                      <a:pt x="976" y="1918"/>
                    </a:lnTo>
                    <a:lnTo>
                      <a:pt x="942" y="1928"/>
                    </a:lnTo>
                    <a:lnTo>
                      <a:pt x="908" y="1938"/>
                    </a:lnTo>
                    <a:lnTo>
                      <a:pt x="872" y="1946"/>
                    </a:lnTo>
                    <a:lnTo>
                      <a:pt x="836" y="1954"/>
                    </a:lnTo>
                    <a:lnTo>
                      <a:pt x="800" y="1958"/>
                    </a:lnTo>
                    <a:lnTo>
                      <a:pt x="764" y="1960"/>
                    </a:lnTo>
                    <a:lnTo>
                      <a:pt x="726" y="1962"/>
                    </a:lnTo>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7" name="Freeform 61">
                <a:extLst>
                  <a:ext uri="{FF2B5EF4-FFF2-40B4-BE49-F238E27FC236}">
                    <a16:creationId xmlns:a16="http://schemas.microsoft.com/office/drawing/2014/main" id="{2C48DEFC-6A30-4D37-A806-7A45B231BD92}"/>
                  </a:ext>
                </a:extLst>
              </p:cNvPr>
              <p:cNvSpPr>
                <a:spLocks/>
              </p:cNvSpPr>
              <p:nvPr/>
            </p:nvSpPr>
            <p:spPr bwMode="auto">
              <a:xfrm>
                <a:off x="-2390775" y="3463925"/>
                <a:ext cx="609600" cy="612775"/>
              </a:xfrm>
              <a:custGeom>
                <a:avLst/>
                <a:gdLst>
                  <a:gd name="T0" fmla="*/ 384 w 384"/>
                  <a:gd name="T1" fmla="*/ 192 h 386"/>
                  <a:gd name="T2" fmla="*/ 380 w 384"/>
                  <a:gd name="T3" fmla="*/ 232 h 386"/>
                  <a:gd name="T4" fmla="*/ 368 w 384"/>
                  <a:gd name="T5" fmla="*/ 268 h 386"/>
                  <a:gd name="T6" fmla="*/ 352 w 384"/>
                  <a:gd name="T7" fmla="*/ 300 h 386"/>
                  <a:gd name="T8" fmla="*/ 328 w 384"/>
                  <a:gd name="T9" fmla="*/ 330 h 386"/>
                  <a:gd name="T10" fmla="*/ 300 w 384"/>
                  <a:gd name="T11" fmla="*/ 352 h 386"/>
                  <a:gd name="T12" fmla="*/ 266 w 384"/>
                  <a:gd name="T13" fmla="*/ 370 h 386"/>
                  <a:gd name="T14" fmla="*/ 230 w 384"/>
                  <a:gd name="T15" fmla="*/ 382 h 386"/>
                  <a:gd name="T16" fmla="*/ 192 w 384"/>
                  <a:gd name="T17" fmla="*/ 386 h 386"/>
                  <a:gd name="T18" fmla="*/ 172 w 384"/>
                  <a:gd name="T19" fmla="*/ 384 h 386"/>
                  <a:gd name="T20" fmla="*/ 134 w 384"/>
                  <a:gd name="T21" fmla="*/ 376 h 386"/>
                  <a:gd name="T22" fmla="*/ 100 w 384"/>
                  <a:gd name="T23" fmla="*/ 362 h 386"/>
                  <a:gd name="T24" fmla="*/ 70 w 384"/>
                  <a:gd name="T25" fmla="*/ 342 h 386"/>
                  <a:gd name="T26" fmla="*/ 44 w 384"/>
                  <a:gd name="T27" fmla="*/ 316 h 386"/>
                  <a:gd name="T28" fmla="*/ 22 w 384"/>
                  <a:gd name="T29" fmla="*/ 284 h 386"/>
                  <a:gd name="T30" fmla="*/ 8 w 384"/>
                  <a:gd name="T31" fmla="*/ 250 h 386"/>
                  <a:gd name="T32" fmla="*/ 0 w 384"/>
                  <a:gd name="T33" fmla="*/ 212 h 386"/>
                  <a:gd name="T34" fmla="*/ 0 w 384"/>
                  <a:gd name="T35" fmla="*/ 192 h 386"/>
                  <a:gd name="T36" fmla="*/ 4 w 384"/>
                  <a:gd name="T37" fmla="*/ 154 h 386"/>
                  <a:gd name="T38" fmla="*/ 14 w 384"/>
                  <a:gd name="T39" fmla="*/ 118 h 386"/>
                  <a:gd name="T40" fmla="*/ 32 w 384"/>
                  <a:gd name="T41" fmla="*/ 86 h 386"/>
                  <a:gd name="T42" fmla="*/ 56 w 384"/>
                  <a:gd name="T43" fmla="*/ 56 h 386"/>
                  <a:gd name="T44" fmla="*/ 84 w 384"/>
                  <a:gd name="T45" fmla="*/ 34 h 386"/>
                  <a:gd name="T46" fmla="*/ 116 w 384"/>
                  <a:gd name="T47" fmla="*/ 16 h 386"/>
                  <a:gd name="T48" fmla="*/ 152 w 384"/>
                  <a:gd name="T49" fmla="*/ 4 h 386"/>
                  <a:gd name="T50" fmla="*/ 192 w 384"/>
                  <a:gd name="T51" fmla="*/ 0 h 386"/>
                  <a:gd name="T52" fmla="*/ 212 w 384"/>
                  <a:gd name="T53" fmla="*/ 2 h 386"/>
                  <a:gd name="T54" fmla="*/ 248 w 384"/>
                  <a:gd name="T55" fmla="*/ 10 h 386"/>
                  <a:gd name="T56" fmla="*/ 284 w 384"/>
                  <a:gd name="T57" fmla="*/ 24 h 386"/>
                  <a:gd name="T58" fmla="*/ 314 w 384"/>
                  <a:gd name="T59" fmla="*/ 44 h 386"/>
                  <a:gd name="T60" fmla="*/ 340 w 384"/>
                  <a:gd name="T61" fmla="*/ 70 h 386"/>
                  <a:gd name="T62" fmla="*/ 360 w 384"/>
                  <a:gd name="T63" fmla="*/ 102 h 386"/>
                  <a:gd name="T64" fmla="*/ 376 w 384"/>
                  <a:gd name="T65" fmla="*/ 136 h 386"/>
                  <a:gd name="T66" fmla="*/ 384 w 384"/>
                  <a:gd name="T67" fmla="*/ 174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4" h="386">
                    <a:moveTo>
                      <a:pt x="384" y="192"/>
                    </a:moveTo>
                    <a:lnTo>
                      <a:pt x="384" y="192"/>
                    </a:lnTo>
                    <a:lnTo>
                      <a:pt x="384" y="212"/>
                    </a:lnTo>
                    <a:lnTo>
                      <a:pt x="380" y="232"/>
                    </a:lnTo>
                    <a:lnTo>
                      <a:pt x="376" y="250"/>
                    </a:lnTo>
                    <a:lnTo>
                      <a:pt x="368" y="268"/>
                    </a:lnTo>
                    <a:lnTo>
                      <a:pt x="360" y="284"/>
                    </a:lnTo>
                    <a:lnTo>
                      <a:pt x="352" y="300"/>
                    </a:lnTo>
                    <a:lnTo>
                      <a:pt x="340" y="316"/>
                    </a:lnTo>
                    <a:lnTo>
                      <a:pt x="328" y="330"/>
                    </a:lnTo>
                    <a:lnTo>
                      <a:pt x="314" y="342"/>
                    </a:lnTo>
                    <a:lnTo>
                      <a:pt x="300" y="352"/>
                    </a:lnTo>
                    <a:lnTo>
                      <a:pt x="284" y="362"/>
                    </a:lnTo>
                    <a:lnTo>
                      <a:pt x="266" y="370"/>
                    </a:lnTo>
                    <a:lnTo>
                      <a:pt x="248" y="376"/>
                    </a:lnTo>
                    <a:lnTo>
                      <a:pt x="230" y="382"/>
                    </a:lnTo>
                    <a:lnTo>
                      <a:pt x="212" y="384"/>
                    </a:lnTo>
                    <a:lnTo>
                      <a:pt x="192" y="386"/>
                    </a:lnTo>
                    <a:lnTo>
                      <a:pt x="192" y="386"/>
                    </a:lnTo>
                    <a:lnTo>
                      <a:pt x="172" y="384"/>
                    </a:lnTo>
                    <a:lnTo>
                      <a:pt x="152" y="382"/>
                    </a:lnTo>
                    <a:lnTo>
                      <a:pt x="134" y="376"/>
                    </a:lnTo>
                    <a:lnTo>
                      <a:pt x="116" y="370"/>
                    </a:lnTo>
                    <a:lnTo>
                      <a:pt x="100" y="362"/>
                    </a:lnTo>
                    <a:lnTo>
                      <a:pt x="84" y="352"/>
                    </a:lnTo>
                    <a:lnTo>
                      <a:pt x="70" y="342"/>
                    </a:lnTo>
                    <a:lnTo>
                      <a:pt x="56" y="330"/>
                    </a:lnTo>
                    <a:lnTo>
                      <a:pt x="44" y="316"/>
                    </a:lnTo>
                    <a:lnTo>
                      <a:pt x="32" y="300"/>
                    </a:lnTo>
                    <a:lnTo>
                      <a:pt x="22" y="284"/>
                    </a:lnTo>
                    <a:lnTo>
                      <a:pt x="14" y="268"/>
                    </a:lnTo>
                    <a:lnTo>
                      <a:pt x="8" y="250"/>
                    </a:lnTo>
                    <a:lnTo>
                      <a:pt x="4" y="232"/>
                    </a:lnTo>
                    <a:lnTo>
                      <a:pt x="0" y="212"/>
                    </a:lnTo>
                    <a:lnTo>
                      <a:pt x="0" y="192"/>
                    </a:lnTo>
                    <a:lnTo>
                      <a:pt x="0" y="192"/>
                    </a:lnTo>
                    <a:lnTo>
                      <a:pt x="0" y="174"/>
                    </a:lnTo>
                    <a:lnTo>
                      <a:pt x="4" y="154"/>
                    </a:lnTo>
                    <a:lnTo>
                      <a:pt x="8" y="136"/>
                    </a:lnTo>
                    <a:lnTo>
                      <a:pt x="14" y="118"/>
                    </a:lnTo>
                    <a:lnTo>
                      <a:pt x="22" y="102"/>
                    </a:lnTo>
                    <a:lnTo>
                      <a:pt x="32" y="86"/>
                    </a:lnTo>
                    <a:lnTo>
                      <a:pt x="44" y="70"/>
                    </a:lnTo>
                    <a:lnTo>
                      <a:pt x="56" y="56"/>
                    </a:lnTo>
                    <a:lnTo>
                      <a:pt x="70" y="44"/>
                    </a:lnTo>
                    <a:lnTo>
                      <a:pt x="84" y="34"/>
                    </a:lnTo>
                    <a:lnTo>
                      <a:pt x="100" y="24"/>
                    </a:lnTo>
                    <a:lnTo>
                      <a:pt x="116" y="16"/>
                    </a:lnTo>
                    <a:lnTo>
                      <a:pt x="134" y="10"/>
                    </a:lnTo>
                    <a:lnTo>
                      <a:pt x="152" y="4"/>
                    </a:lnTo>
                    <a:lnTo>
                      <a:pt x="172" y="2"/>
                    </a:lnTo>
                    <a:lnTo>
                      <a:pt x="192" y="0"/>
                    </a:lnTo>
                    <a:lnTo>
                      <a:pt x="192" y="0"/>
                    </a:lnTo>
                    <a:lnTo>
                      <a:pt x="212" y="2"/>
                    </a:lnTo>
                    <a:lnTo>
                      <a:pt x="230" y="4"/>
                    </a:lnTo>
                    <a:lnTo>
                      <a:pt x="248" y="10"/>
                    </a:lnTo>
                    <a:lnTo>
                      <a:pt x="266" y="16"/>
                    </a:lnTo>
                    <a:lnTo>
                      <a:pt x="284" y="24"/>
                    </a:lnTo>
                    <a:lnTo>
                      <a:pt x="300" y="34"/>
                    </a:lnTo>
                    <a:lnTo>
                      <a:pt x="314" y="44"/>
                    </a:lnTo>
                    <a:lnTo>
                      <a:pt x="328" y="58"/>
                    </a:lnTo>
                    <a:lnTo>
                      <a:pt x="340" y="70"/>
                    </a:lnTo>
                    <a:lnTo>
                      <a:pt x="352" y="86"/>
                    </a:lnTo>
                    <a:lnTo>
                      <a:pt x="360" y="102"/>
                    </a:lnTo>
                    <a:lnTo>
                      <a:pt x="368" y="118"/>
                    </a:lnTo>
                    <a:lnTo>
                      <a:pt x="376" y="136"/>
                    </a:lnTo>
                    <a:lnTo>
                      <a:pt x="380" y="154"/>
                    </a:lnTo>
                    <a:lnTo>
                      <a:pt x="384" y="174"/>
                    </a:lnTo>
                    <a:lnTo>
                      <a:pt x="384" y="192"/>
                    </a:ln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8" name="Freeform 62">
                <a:extLst>
                  <a:ext uri="{FF2B5EF4-FFF2-40B4-BE49-F238E27FC236}">
                    <a16:creationId xmlns:a16="http://schemas.microsoft.com/office/drawing/2014/main" id="{2B516099-C2B9-428D-A9BE-6548A9142705}"/>
                  </a:ext>
                </a:extLst>
              </p:cNvPr>
              <p:cNvSpPr>
                <a:spLocks/>
              </p:cNvSpPr>
              <p:nvPr/>
            </p:nvSpPr>
            <p:spPr bwMode="auto">
              <a:xfrm>
                <a:off x="-2390775" y="3463925"/>
                <a:ext cx="609600" cy="612775"/>
              </a:xfrm>
              <a:custGeom>
                <a:avLst/>
                <a:gdLst>
                  <a:gd name="T0" fmla="*/ 384 w 384"/>
                  <a:gd name="T1" fmla="*/ 192 h 386"/>
                  <a:gd name="T2" fmla="*/ 380 w 384"/>
                  <a:gd name="T3" fmla="*/ 232 h 386"/>
                  <a:gd name="T4" fmla="*/ 368 w 384"/>
                  <a:gd name="T5" fmla="*/ 268 h 386"/>
                  <a:gd name="T6" fmla="*/ 352 w 384"/>
                  <a:gd name="T7" fmla="*/ 300 h 386"/>
                  <a:gd name="T8" fmla="*/ 328 w 384"/>
                  <a:gd name="T9" fmla="*/ 330 h 386"/>
                  <a:gd name="T10" fmla="*/ 300 w 384"/>
                  <a:gd name="T11" fmla="*/ 352 h 386"/>
                  <a:gd name="T12" fmla="*/ 266 w 384"/>
                  <a:gd name="T13" fmla="*/ 370 h 386"/>
                  <a:gd name="T14" fmla="*/ 230 w 384"/>
                  <a:gd name="T15" fmla="*/ 382 h 386"/>
                  <a:gd name="T16" fmla="*/ 192 w 384"/>
                  <a:gd name="T17" fmla="*/ 386 h 386"/>
                  <a:gd name="T18" fmla="*/ 172 w 384"/>
                  <a:gd name="T19" fmla="*/ 384 h 386"/>
                  <a:gd name="T20" fmla="*/ 134 w 384"/>
                  <a:gd name="T21" fmla="*/ 376 h 386"/>
                  <a:gd name="T22" fmla="*/ 100 w 384"/>
                  <a:gd name="T23" fmla="*/ 362 h 386"/>
                  <a:gd name="T24" fmla="*/ 70 w 384"/>
                  <a:gd name="T25" fmla="*/ 342 h 386"/>
                  <a:gd name="T26" fmla="*/ 44 w 384"/>
                  <a:gd name="T27" fmla="*/ 316 h 386"/>
                  <a:gd name="T28" fmla="*/ 22 w 384"/>
                  <a:gd name="T29" fmla="*/ 284 h 386"/>
                  <a:gd name="T30" fmla="*/ 8 w 384"/>
                  <a:gd name="T31" fmla="*/ 250 h 386"/>
                  <a:gd name="T32" fmla="*/ 0 w 384"/>
                  <a:gd name="T33" fmla="*/ 212 h 386"/>
                  <a:gd name="T34" fmla="*/ 0 w 384"/>
                  <a:gd name="T35" fmla="*/ 192 h 386"/>
                  <a:gd name="T36" fmla="*/ 4 w 384"/>
                  <a:gd name="T37" fmla="*/ 154 h 386"/>
                  <a:gd name="T38" fmla="*/ 14 w 384"/>
                  <a:gd name="T39" fmla="*/ 118 h 386"/>
                  <a:gd name="T40" fmla="*/ 32 w 384"/>
                  <a:gd name="T41" fmla="*/ 86 h 386"/>
                  <a:gd name="T42" fmla="*/ 56 w 384"/>
                  <a:gd name="T43" fmla="*/ 56 h 386"/>
                  <a:gd name="T44" fmla="*/ 84 w 384"/>
                  <a:gd name="T45" fmla="*/ 34 h 386"/>
                  <a:gd name="T46" fmla="*/ 116 w 384"/>
                  <a:gd name="T47" fmla="*/ 16 h 386"/>
                  <a:gd name="T48" fmla="*/ 152 w 384"/>
                  <a:gd name="T49" fmla="*/ 4 h 386"/>
                  <a:gd name="T50" fmla="*/ 192 w 384"/>
                  <a:gd name="T51" fmla="*/ 0 h 386"/>
                  <a:gd name="T52" fmla="*/ 212 w 384"/>
                  <a:gd name="T53" fmla="*/ 2 h 386"/>
                  <a:gd name="T54" fmla="*/ 248 w 384"/>
                  <a:gd name="T55" fmla="*/ 10 h 386"/>
                  <a:gd name="T56" fmla="*/ 284 w 384"/>
                  <a:gd name="T57" fmla="*/ 24 h 386"/>
                  <a:gd name="T58" fmla="*/ 314 w 384"/>
                  <a:gd name="T59" fmla="*/ 44 h 386"/>
                  <a:gd name="T60" fmla="*/ 340 w 384"/>
                  <a:gd name="T61" fmla="*/ 70 h 386"/>
                  <a:gd name="T62" fmla="*/ 360 w 384"/>
                  <a:gd name="T63" fmla="*/ 102 h 386"/>
                  <a:gd name="T64" fmla="*/ 376 w 384"/>
                  <a:gd name="T65" fmla="*/ 136 h 386"/>
                  <a:gd name="T66" fmla="*/ 384 w 384"/>
                  <a:gd name="T67" fmla="*/ 174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4" h="386">
                    <a:moveTo>
                      <a:pt x="384" y="192"/>
                    </a:moveTo>
                    <a:lnTo>
                      <a:pt x="384" y="192"/>
                    </a:lnTo>
                    <a:lnTo>
                      <a:pt x="384" y="212"/>
                    </a:lnTo>
                    <a:lnTo>
                      <a:pt x="380" y="232"/>
                    </a:lnTo>
                    <a:lnTo>
                      <a:pt x="376" y="250"/>
                    </a:lnTo>
                    <a:lnTo>
                      <a:pt x="368" y="268"/>
                    </a:lnTo>
                    <a:lnTo>
                      <a:pt x="360" y="284"/>
                    </a:lnTo>
                    <a:lnTo>
                      <a:pt x="352" y="300"/>
                    </a:lnTo>
                    <a:lnTo>
                      <a:pt x="340" y="316"/>
                    </a:lnTo>
                    <a:lnTo>
                      <a:pt x="328" y="330"/>
                    </a:lnTo>
                    <a:lnTo>
                      <a:pt x="314" y="342"/>
                    </a:lnTo>
                    <a:lnTo>
                      <a:pt x="300" y="352"/>
                    </a:lnTo>
                    <a:lnTo>
                      <a:pt x="284" y="362"/>
                    </a:lnTo>
                    <a:lnTo>
                      <a:pt x="266" y="370"/>
                    </a:lnTo>
                    <a:lnTo>
                      <a:pt x="248" y="376"/>
                    </a:lnTo>
                    <a:lnTo>
                      <a:pt x="230" y="382"/>
                    </a:lnTo>
                    <a:lnTo>
                      <a:pt x="212" y="384"/>
                    </a:lnTo>
                    <a:lnTo>
                      <a:pt x="192" y="386"/>
                    </a:lnTo>
                    <a:lnTo>
                      <a:pt x="192" y="386"/>
                    </a:lnTo>
                    <a:lnTo>
                      <a:pt x="172" y="384"/>
                    </a:lnTo>
                    <a:lnTo>
                      <a:pt x="152" y="382"/>
                    </a:lnTo>
                    <a:lnTo>
                      <a:pt x="134" y="376"/>
                    </a:lnTo>
                    <a:lnTo>
                      <a:pt x="116" y="370"/>
                    </a:lnTo>
                    <a:lnTo>
                      <a:pt x="100" y="362"/>
                    </a:lnTo>
                    <a:lnTo>
                      <a:pt x="84" y="352"/>
                    </a:lnTo>
                    <a:lnTo>
                      <a:pt x="70" y="342"/>
                    </a:lnTo>
                    <a:lnTo>
                      <a:pt x="56" y="330"/>
                    </a:lnTo>
                    <a:lnTo>
                      <a:pt x="44" y="316"/>
                    </a:lnTo>
                    <a:lnTo>
                      <a:pt x="32" y="300"/>
                    </a:lnTo>
                    <a:lnTo>
                      <a:pt x="22" y="284"/>
                    </a:lnTo>
                    <a:lnTo>
                      <a:pt x="14" y="268"/>
                    </a:lnTo>
                    <a:lnTo>
                      <a:pt x="8" y="250"/>
                    </a:lnTo>
                    <a:lnTo>
                      <a:pt x="4" y="232"/>
                    </a:lnTo>
                    <a:lnTo>
                      <a:pt x="0" y="212"/>
                    </a:lnTo>
                    <a:lnTo>
                      <a:pt x="0" y="192"/>
                    </a:lnTo>
                    <a:lnTo>
                      <a:pt x="0" y="192"/>
                    </a:lnTo>
                    <a:lnTo>
                      <a:pt x="0" y="174"/>
                    </a:lnTo>
                    <a:lnTo>
                      <a:pt x="4" y="154"/>
                    </a:lnTo>
                    <a:lnTo>
                      <a:pt x="8" y="136"/>
                    </a:lnTo>
                    <a:lnTo>
                      <a:pt x="14" y="118"/>
                    </a:lnTo>
                    <a:lnTo>
                      <a:pt x="22" y="102"/>
                    </a:lnTo>
                    <a:lnTo>
                      <a:pt x="32" y="86"/>
                    </a:lnTo>
                    <a:lnTo>
                      <a:pt x="44" y="70"/>
                    </a:lnTo>
                    <a:lnTo>
                      <a:pt x="56" y="56"/>
                    </a:lnTo>
                    <a:lnTo>
                      <a:pt x="70" y="44"/>
                    </a:lnTo>
                    <a:lnTo>
                      <a:pt x="84" y="34"/>
                    </a:lnTo>
                    <a:lnTo>
                      <a:pt x="100" y="24"/>
                    </a:lnTo>
                    <a:lnTo>
                      <a:pt x="116" y="16"/>
                    </a:lnTo>
                    <a:lnTo>
                      <a:pt x="134" y="10"/>
                    </a:lnTo>
                    <a:lnTo>
                      <a:pt x="152" y="4"/>
                    </a:lnTo>
                    <a:lnTo>
                      <a:pt x="172" y="2"/>
                    </a:lnTo>
                    <a:lnTo>
                      <a:pt x="192" y="0"/>
                    </a:lnTo>
                    <a:lnTo>
                      <a:pt x="192" y="0"/>
                    </a:lnTo>
                    <a:lnTo>
                      <a:pt x="212" y="2"/>
                    </a:lnTo>
                    <a:lnTo>
                      <a:pt x="230" y="4"/>
                    </a:lnTo>
                    <a:lnTo>
                      <a:pt x="248" y="10"/>
                    </a:lnTo>
                    <a:lnTo>
                      <a:pt x="266" y="16"/>
                    </a:lnTo>
                    <a:lnTo>
                      <a:pt x="284" y="24"/>
                    </a:lnTo>
                    <a:lnTo>
                      <a:pt x="300" y="34"/>
                    </a:lnTo>
                    <a:lnTo>
                      <a:pt x="314" y="44"/>
                    </a:lnTo>
                    <a:lnTo>
                      <a:pt x="328" y="58"/>
                    </a:lnTo>
                    <a:lnTo>
                      <a:pt x="340" y="70"/>
                    </a:lnTo>
                    <a:lnTo>
                      <a:pt x="352" y="86"/>
                    </a:lnTo>
                    <a:lnTo>
                      <a:pt x="360" y="102"/>
                    </a:lnTo>
                    <a:lnTo>
                      <a:pt x="368" y="118"/>
                    </a:lnTo>
                    <a:lnTo>
                      <a:pt x="376" y="136"/>
                    </a:lnTo>
                    <a:lnTo>
                      <a:pt x="380" y="154"/>
                    </a:lnTo>
                    <a:lnTo>
                      <a:pt x="384" y="174"/>
                    </a:lnTo>
                    <a:lnTo>
                      <a:pt x="384" y="192"/>
                    </a:lnTo>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9" name="Freeform 63">
                <a:extLst>
                  <a:ext uri="{FF2B5EF4-FFF2-40B4-BE49-F238E27FC236}">
                    <a16:creationId xmlns:a16="http://schemas.microsoft.com/office/drawing/2014/main" id="{E6D11BB5-6A88-4EB9-ADC5-B4648CCDD978}"/>
                  </a:ext>
                </a:extLst>
              </p:cNvPr>
              <p:cNvSpPr>
                <a:spLocks/>
              </p:cNvSpPr>
              <p:nvPr/>
            </p:nvSpPr>
            <p:spPr bwMode="auto">
              <a:xfrm>
                <a:off x="-2282825" y="1917700"/>
                <a:ext cx="390525" cy="2019300"/>
              </a:xfrm>
              <a:custGeom>
                <a:avLst/>
                <a:gdLst>
                  <a:gd name="T0" fmla="*/ 124 w 246"/>
                  <a:gd name="T1" fmla="*/ 0 h 1272"/>
                  <a:gd name="T2" fmla="*/ 124 w 246"/>
                  <a:gd name="T3" fmla="*/ 0 h 1272"/>
                  <a:gd name="T4" fmla="*/ 112 w 246"/>
                  <a:gd name="T5" fmla="*/ 0 h 1272"/>
                  <a:gd name="T6" fmla="*/ 98 w 246"/>
                  <a:gd name="T7" fmla="*/ 2 h 1272"/>
                  <a:gd name="T8" fmla="*/ 88 w 246"/>
                  <a:gd name="T9" fmla="*/ 6 h 1272"/>
                  <a:gd name="T10" fmla="*/ 76 w 246"/>
                  <a:gd name="T11" fmla="*/ 10 h 1272"/>
                  <a:gd name="T12" fmla="*/ 54 w 246"/>
                  <a:gd name="T13" fmla="*/ 20 h 1272"/>
                  <a:gd name="T14" fmla="*/ 36 w 246"/>
                  <a:gd name="T15" fmla="*/ 36 h 1272"/>
                  <a:gd name="T16" fmla="*/ 22 w 246"/>
                  <a:gd name="T17" fmla="*/ 54 h 1272"/>
                  <a:gd name="T18" fmla="*/ 10 w 246"/>
                  <a:gd name="T19" fmla="*/ 76 h 1272"/>
                  <a:gd name="T20" fmla="*/ 6 w 246"/>
                  <a:gd name="T21" fmla="*/ 86 h 1272"/>
                  <a:gd name="T22" fmla="*/ 4 w 246"/>
                  <a:gd name="T23" fmla="*/ 98 h 1272"/>
                  <a:gd name="T24" fmla="*/ 2 w 246"/>
                  <a:gd name="T25" fmla="*/ 110 h 1272"/>
                  <a:gd name="T26" fmla="*/ 0 w 246"/>
                  <a:gd name="T27" fmla="*/ 122 h 1272"/>
                  <a:gd name="T28" fmla="*/ 0 w 246"/>
                  <a:gd name="T29" fmla="*/ 1148 h 1272"/>
                  <a:gd name="T30" fmla="*/ 0 w 246"/>
                  <a:gd name="T31" fmla="*/ 1148 h 1272"/>
                  <a:gd name="T32" fmla="*/ 2 w 246"/>
                  <a:gd name="T33" fmla="*/ 1160 h 1272"/>
                  <a:gd name="T34" fmla="*/ 4 w 246"/>
                  <a:gd name="T35" fmla="*/ 1174 h 1272"/>
                  <a:gd name="T36" fmla="*/ 6 w 246"/>
                  <a:gd name="T37" fmla="*/ 1184 h 1272"/>
                  <a:gd name="T38" fmla="*/ 10 w 246"/>
                  <a:gd name="T39" fmla="*/ 1196 h 1272"/>
                  <a:gd name="T40" fmla="*/ 22 w 246"/>
                  <a:gd name="T41" fmla="*/ 1218 h 1272"/>
                  <a:gd name="T42" fmla="*/ 36 w 246"/>
                  <a:gd name="T43" fmla="*/ 1236 h 1272"/>
                  <a:gd name="T44" fmla="*/ 54 w 246"/>
                  <a:gd name="T45" fmla="*/ 1250 h 1272"/>
                  <a:gd name="T46" fmla="*/ 76 w 246"/>
                  <a:gd name="T47" fmla="*/ 1262 h 1272"/>
                  <a:gd name="T48" fmla="*/ 88 w 246"/>
                  <a:gd name="T49" fmla="*/ 1266 h 1272"/>
                  <a:gd name="T50" fmla="*/ 98 w 246"/>
                  <a:gd name="T51" fmla="*/ 1268 h 1272"/>
                  <a:gd name="T52" fmla="*/ 112 w 246"/>
                  <a:gd name="T53" fmla="*/ 1270 h 1272"/>
                  <a:gd name="T54" fmla="*/ 124 w 246"/>
                  <a:gd name="T55" fmla="*/ 1272 h 1272"/>
                  <a:gd name="T56" fmla="*/ 124 w 246"/>
                  <a:gd name="T57" fmla="*/ 1272 h 1272"/>
                  <a:gd name="T58" fmla="*/ 136 w 246"/>
                  <a:gd name="T59" fmla="*/ 1270 h 1272"/>
                  <a:gd name="T60" fmla="*/ 148 w 246"/>
                  <a:gd name="T61" fmla="*/ 1268 h 1272"/>
                  <a:gd name="T62" fmla="*/ 160 w 246"/>
                  <a:gd name="T63" fmla="*/ 1266 h 1272"/>
                  <a:gd name="T64" fmla="*/ 172 w 246"/>
                  <a:gd name="T65" fmla="*/ 1262 h 1272"/>
                  <a:gd name="T66" fmla="*/ 192 w 246"/>
                  <a:gd name="T67" fmla="*/ 1250 h 1272"/>
                  <a:gd name="T68" fmla="*/ 210 w 246"/>
                  <a:gd name="T69" fmla="*/ 1236 h 1272"/>
                  <a:gd name="T70" fmla="*/ 226 w 246"/>
                  <a:gd name="T71" fmla="*/ 1218 h 1272"/>
                  <a:gd name="T72" fmla="*/ 238 w 246"/>
                  <a:gd name="T73" fmla="*/ 1196 h 1272"/>
                  <a:gd name="T74" fmla="*/ 242 w 246"/>
                  <a:gd name="T75" fmla="*/ 1184 h 1272"/>
                  <a:gd name="T76" fmla="*/ 244 w 246"/>
                  <a:gd name="T77" fmla="*/ 1174 h 1272"/>
                  <a:gd name="T78" fmla="*/ 246 w 246"/>
                  <a:gd name="T79" fmla="*/ 1160 h 1272"/>
                  <a:gd name="T80" fmla="*/ 246 w 246"/>
                  <a:gd name="T81" fmla="*/ 1148 h 1272"/>
                  <a:gd name="T82" fmla="*/ 246 w 246"/>
                  <a:gd name="T83" fmla="*/ 122 h 1272"/>
                  <a:gd name="T84" fmla="*/ 246 w 246"/>
                  <a:gd name="T85" fmla="*/ 122 h 1272"/>
                  <a:gd name="T86" fmla="*/ 246 w 246"/>
                  <a:gd name="T87" fmla="*/ 110 h 1272"/>
                  <a:gd name="T88" fmla="*/ 244 w 246"/>
                  <a:gd name="T89" fmla="*/ 98 h 1272"/>
                  <a:gd name="T90" fmla="*/ 242 w 246"/>
                  <a:gd name="T91" fmla="*/ 86 h 1272"/>
                  <a:gd name="T92" fmla="*/ 238 w 246"/>
                  <a:gd name="T93" fmla="*/ 76 h 1272"/>
                  <a:gd name="T94" fmla="*/ 226 w 246"/>
                  <a:gd name="T95" fmla="*/ 54 h 1272"/>
                  <a:gd name="T96" fmla="*/ 210 w 246"/>
                  <a:gd name="T97" fmla="*/ 36 h 1272"/>
                  <a:gd name="T98" fmla="*/ 192 w 246"/>
                  <a:gd name="T99" fmla="*/ 20 h 1272"/>
                  <a:gd name="T100" fmla="*/ 172 w 246"/>
                  <a:gd name="T101" fmla="*/ 10 h 1272"/>
                  <a:gd name="T102" fmla="*/ 160 w 246"/>
                  <a:gd name="T103" fmla="*/ 6 h 1272"/>
                  <a:gd name="T104" fmla="*/ 148 w 246"/>
                  <a:gd name="T105" fmla="*/ 2 h 1272"/>
                  <a:gd name="T106" fmla="*/ 136 w 246"/>
                  <a:gd name="T107" fmla="*/ 0 h 1272"/>
                  <a:gd name="T108" fmla="*/ 124 w 246"/>
                  <a:gd name="T109"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 h="1272">
                    <a:moveTo>
                      <a:pt x="124" y="0"/>
                    </a:moveTo>
                    <a:lnTo>
                      <a:pt x="124" y="0"/>
                    </a:lnTo>
                    <a:lnTo>
                      <a:pt x="112" y="0"/>
                    </a:lnTo>
                    <a:lnTo>
                      <a:pt x="98" y="2"/>
                    </a:lnTo>
                    <a:lnTo>
                      <a:pt x="88" y="6"/>
                    </a:lnTo>
                    <a:lnTo>
                      <a:pt x="76" y="10"/>
                    </a:lnTo>
                    <a:lnTo>
                      <a:pt x="54" y="20"/>
                    </a:lnTo>
                    <a:lnTo>
                      <a:pt x="36" y="36"/>
                    </a:lnTo>
                    <a:lnTo>
                      <a:pt x="22" y="54"/>
                    </a:lnTo>
                    <a:lnTo>
                      <a:pt x="10" y="76"/>
                    </a:lnTo>
                    <a:lnTo>
                      <a:pt x="6" y="86"/>
                    </a:lnTo>
                    <a:lnTo>
                      <a:pt x="4" y="98"/>
                    </a:lnTo>
                    <a:lnTo>
                      <a:pt x="2" y="110"/>
                    </a:lnTo>
                    <a:lnTo>
                      <a:pt x="0" y="122"/>
                    </a:lnTo>
                    <a:lnTo>
                      <a:pt x="0" y="1148"/>
                    </a:lnTo>
                    <a:lnTo>
                      <a:pt x="0" y="1148"/>
                    </a:lnTo>
                    <a:lnTo>
                      <a:pt x="2" y="1160"/>
                    </a:lnTo>
                    <a:lnTo>
                      <a:pt x="4" y="1174"/>
                    </a:lnTo>
                    <a:lnTo>
                      <a:pt x="6" y="1184"/>
                    </a:lnTo>
                    <a:lnTo>
                      <a:pt x="10" y="1196"/>
                    </a:lnTo>
                    <a:lnTo>
                      <a:pt x="22" y="1218"/>
                    </a:lnTo>
                    <a:lnTo>
                      <a:pt x="36" y="1236"/>
                    </a:lnTo>
                    <a:lnTo>
                      <a:pt x="54" y="1250"/>
                    </a:lnTo>
                    <a:lnTo>
                      <a:pt x="76" y="1262"/>
                    </a:lnTo>
                    <a:lnTo>
                      <a:pt x="88" y="1266"/>
                    </a:lnTo>
                    <a:lnTo>
                      <a:pt x="98" y="1268"/>
                    </a:lnTo>
                    <a:lnTo>
                      <a:pt x="112" y="1270"/>
                    </a:lnTo>
                    <a:lnTo>
                      <a:pt x="124" y="1272"/>
                    </a:lnTo>
                    <a:lnTo>
                      <a:pt x="124" y="1272"/>
                    </a:lnTo>
                    <a:lnTo>
                      <a:pt x="136" y="1270"/>
                    </a:lnTo>
                    <a:lnTo>
                      <a:pt x="148" y="1268"/>
                    </a:lnTo>
                    <a:lnTo>
                      <a:pt x="160" y="1266"/>
                    </a:lnTo>
                    <a:lnTo>
                      <a:pt x="172" y="1262"/>
                    </a:lnTo>
                    <a:lnTo>
                      <a:pt x="192" y="1250"/>
                    </a:lnTo>
                    <a:lnTo>
                      <a:pt x="210" y="1236"/>
                    </a:lnTo>
                    <a:lnTo>
                      <a:pt x="226" y="1218"/>
                    </a:lnTo>
                    <a:lnTo>
                      <a:pt x="238" y="1196"/>
                    </a:lnTo>
                    <a:lnTo>
                      <a:pt x="242" y="1184"/>
                    </a:lnTo>
                    <a:lnTo>
                      <a:pt x="244" y="1174"/>
                    </a:lnTo>
                    <a:lnTo>
                      <a:pt x="246" y="1160"/>
                    </a:lnTo>
                    <a:lnTo>
                      <a:pt x="246" y="1148"/>
                    </a:lnTo>
                    <a:lnTo>
                      <a:pt x="246" y="122"/>
                    </a:lnTo>
                    <a:lnTo>
                      <a:pt x="246" y="122"/>
                    </a:lnTo>
                    <a:lnTo>
                      <a:pt x="246" y="110"/>
                    </a:lnTo>
                    <a:lnTo>
                      <a:pt x="244" y="98"/>
                    </a:lnTo>
                    <a:lnTo>
                      <a:pt x="242" y="86"/>
                    </a:lnTo>
                    <a:lnTo>
                      <a:pt x="238" y="76"/>
                    </a:lnTo>
                    <a:lnTo>
                      <a:pt x="226" y="54"/>
                    </a:lnTo>
                    <a:lnTo>
                      <a:pt x="210" y="36"/>
                    </a:lnTo>
                    <a:lnTo>
                      <a:pt x="192" y="20"/>
                    </a:lnTo>
                    <a:lnTo>
                      <a:pt x="172" y="10"/>
                    </a:lnTo>
                    <a:lnTo>
                      <a:pt x="160" y="6"/>
                    </a:lnTo>
                    <a:lnTo>
                      <a:pt x="148" y="2"/>
                    </a:lnTo>
                    <a:lnTo>
                      <a:pt x="136" y="0"/>
                    </a:lnTo>
                    <a:lnTo>
                      <a:pt x="124" y="0"/>
                    </a:lnTo>
                    <a:close/>
                  </a:path>
                </a:pathLst>
              </a:custGeom>
              <a:grpFill/>
              <a:ln>
                <a:solidFill>
                  <a:schemeClr val="accent4"/>
                </a:solidFill>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100" name="Freeform 64">
                <a:extLst>
                  <a:ext uri="{FF2B5EF4-FFF2-40B4-BE49-F238E27FC236}">
                    <a16:creationId xmlns:a16="http://schemas.microsoft.com/office/drawing/2014/main" id="{E77DBA62-D035-4C3C-9373-51523B5832BE}"/>
                  </a:ext>
                </a:extLst>
              </p:cNvPr>
              <p:cNvSpPr>
                <a:spLocks/>
              </p:cNvSpPr>
              <p:nvPr/>
            </p:nvSpPr>
            <p:spPr bwMode="auto">
              <a:xfrm>
                <a:off x="-2282825" y="1917700"/>
                <a:ext cx="390525" cy="2019300"/>
              </a:xfrm>
              <a:custGeom>
                <a:avLst/>
                <a:gdLst>
                  <a:gd name="T0" fmla="*/ 124 w 246"/>
                  <a:gd name="T1" fmla="*/ 0 h 1272"/>
                  <a:gd name="T2" fmla="*/ 124 w 246"/>
                  <a:gd name="T3" fmla="*/ 0 h 1272"/>
                  <a:gd name="T4" fmla="*/ 112 w 246"/>
                  <a:gd name="T5" fmla="*/ 0 h 1272"/>
                  <a:gd name="T6" fmla="*/ 98 w 246"/>
                  <a:gd name="T7" fmla="*/ 2 h 1272"/>
                  <a:gd name="T8" fmla="*/ 88 w 246"/>
                  <a:gd name="T9" fmla="*/ 6 h 1272"/>
                  <a:gd name="T10" fmla="*/ 76 w 246"/>
                  <a:gd name="T11" fmla="*/ 10 h 1272"/>
                  <a:gd name="T12" fmla="*/ 54 w 246"/>
                  <a:gd name="T13" fmla="*/ 20 h 1272"/>
                  <a:gd name="T14" fmla="*/ 36 w 246"/>
                  <a:gd name="T15" fmla="*/ 36 h 1272"/>
                  <a:gd name="T16" fmla="*/ 22 w 246"/>
                  <a:gd name="T17" fmla="*/ 54 h 1272"/>
                  <a:gd name="T18" fmla="*/ 10 w 246"/>
                  <a:gd name="T19" fmla="*/ 76 h 1272"/>
                  <a:gd name="T20" fmla="*/ 6 w 246"/>
                  <a:gd name="T21" fmla="*/ 86 h 1272"/>
                  <a:gd name="T22" fmla="*/ 4 w 246"/>
                  <a:gd name="T23" fmla="*/ 98 h 1272"/>
                  <a:gd name="T24" fmla="*/ 2 w 246"/>
                  <a:gd name="T25" fmla="*/ 110 h 1272"/>
                  <a:gd name="T26" fmla="*/ 0 w 246"/>
                  <a:gd name="T27" fmla="*/ 122 h 1272"/>
                  <a:gd name="T28" fmla="*/ 0 w 246"/>
                  <a:gd name="T29" fmla="*/ 1148 h 1272"/>
                  <a:gd name="T30" fmla="*/ 0 w 246"/>
                  <a:gd name="T31" fmla="*/ 1148 h 1272"/>
                  <a:gd name="T32" fmla="*/ 2 w 246"/>
                  <a:gd name="T33" fmla="*/ 1160 h 1272"/>
                  <a:gd name="T34" fmla="*/ 4 w 246"/>
                  <a:gd name="T35" fmla="*/ 1174 h 1272"/>
                  <a:gd name="T36" fmla="*/ 6 w 246"/>
                  <a:gd name="T37" fmla="*/ 1184 h 1272"/>
                  <a:gd name="T38" fmla="*/ 10 w 246"/>
                  <a:gd name="T39" fmla="*/ 1196 h 1272"/>
                  <a:gd name="T40" fmla="*/ 22 w 246"/>
                  <a:gd name="T41" fmla="*/ 1218 h 1272"/>
                  <a:gd name="T42" fmla="*/ 36 w 246"/>
                  <a:gd name="T43" fmla="*/ 1236 h 1272"/>
                  <a:gd name="T44" fmla="*/ 54 w 246"/>
                  <a:gd name="T45" fmla="*/ 1250 h 1272"/>
                  <a:gd name="T46" fmla="*/ 76 w 246"/>
                  <a:gd name="T47" fmla="*/ 1262 h 1272"/>
                  <a:gd name="T48" fmla="*/ 88 w 246"/>
                  <a:gd name="T49" fmla="*/ 1266 h 1272"/>
                  <a:gd name="T50" fmla="*/ 98 w 246"/>
                  <a:gd name="T51" fmla="*/ 1268 h 1272"/>
                  <a:gd name="T52" fmla="*/ 112 w 246"/>
                  <a:gd name="T53" fmla="*/ 1270 h 1272"/>
                  <a:gd name="T54" fmla="*/ 124 w 246"/>
                  <a:gd name="T55" fmla="*/ 1272 h 1272"/>
                  <a:gd name="T56" fmla="*/ 124 w 246"/>
                  <a:gd name="T57" fmla="*/ 1272 h 1272"/>
                  <a:gd name="T58" fmla="*/ 136 w 246"/>
                  <a:gd name="T59" fmla="*/ 1270 h 1272"/>
                  <a:gd name="T60" fmla="*/ 148 w 246"/>
                  <a:gd name="T61" fmla="*/ 1268 h 1272"/>
                  <a:gd name="T62" fmla="*/ 160 w 246"/>
                  <a:gd name="T63" fmla="*/ 1266 h 1272"/>
                  <a:gd name="T64" fmla="*/ 172 w 246"/>
                  <a:gd name="T65" fmla="*/ 1262 h 1272"/>
                  <a:gd name="T66" fmla="*/ 192 w 246"/>
                  <a:gd name="T67" fmla="*/ 1250 h 1272"/>
                  <a:gd name="T68" fmla="*/ 210 w 246"/>
                  <a:gd name="T69" fmla="*/ 1236 h 1272"/>
                  <a:gd name="T70" fmla="*/ 226 w 246"/>
                  <a:gd name="T71" fmla="*/ 1218 h 1272"/>
                  <a:gd name="T72" fmla="*/ 238 w 246"/>
                  <a:gd name="T73" fmla="*/ 1196 h 1272"/>
                  <a:gd name="T74" fmla="*/ 242 w 246"/>
                  <a:gd name="T75" fmla="*/ 1184 h 1272"/>
                  <a:gd name="T76" fmla="*/ 244 w 246"/>
                  <a:gd name="T77" fmla="*/ 1174 h 1272"/>
                  <a:gd name="T78" fmla="*/ 246 w 246"/>
                  <a:gd name="T79" fmla="*/ 1160 h 1272"/>
                  <a:gd name="T80" fmla="*/ 246 w 246"/>
                  <a:gd name="T81" fmla="*/ 1148 h 1272"/>
                  <a:gd name="T82" fmla="*/ 246 w 246"/>
                  <a:gd name="T83" fmla="*/ 122 h 1272"/>
                  <a:gd name="T84" fmla="*/ 246 w 246"/>
                  <a:gd name="T85" fmla="*/ 122 h 1272"/>
                  <a:gd name="T86" fmla="*/ 246 w 246"/>
                  <a:gd name="T87" fmla="*/ 110 h 1272"/>
                  <a:gd name="T88" fmla="*/ 244 w 246"/>
                  <a:gd name="T89" fmla="*/ 98 h 1272"/>
                  <a:gd name="T90" fmla="*/ 242 w 246"/>
                  <a:gd name="T91" fmla="*/ 86 h 1272"/>
                  <a:gd name="T92" fmla="*/ 238 w 246"/>
                  <a:gd name="T93" fmla="*/ 76 h 1272"/>
                  <a:gd name="T94" fmla="*/ 226 w 246"/>
                  <a:gd name="T95" fmla="*/ 54 h 1272"/>
                  <a:gd name="T96" fmla="*/ 210 w 246"/>
                  <a:gd name="T97" fmla="*/ 36 h 1272"/>
                  <a:gd name="T98" fmla="*/ 192 w 246"/>
                  <a:gd name="T99" fmla="*/ 20 h 1272"/>
                  <a:gd name="T100" fmla="*/ 172 w 246"/>
                  <a:gd name="T101" fmla="*/ 10 h 1272"/>
                  <a:gd name="T102" fmla="*/ 160 w 246"/>
                  <a:gd name="T103" fmla="*/ 6 h 1272"/>
                  <a:gd name="T104" fmla="*/ 148 w 246"/>
                  <a:gd name="T105" fmla="*/ 2 h 1272"/>
                  <a:gd name="T106" fmla="*/ 136 w 246"/>
                  <a:gd name="T107" fmla="*/ 0 h 1272"/>
                  <a:gd name="T108" fmla="*/ 124 w 246"/>
                  <a:gd name="T109"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 h="1272">
                    <a:moveTo>
                      <a:pt x="124" y="0"/>
                    </a:moveTo>
                    <a:lnTo>
                      <a:pt x="124" y="0"/>
                    </a:lnTo>
                    <a:lnTo>
                      <a:pt x="112" y="0"/>
                    </a:lnTo>
                    <a:lnTo>
                      <a:pt x="98" y="2"/>
                    </a:lnTo>
                    <a:lnTo>
                      <a:pt x="88" y="6"/>
                    </a:lnTo>
                    <a:lnTo>
                      <a:pt x="76" y="10"/>
                    </a:lnTo>
                    <a:lnTo>
                      <a:pt x="54" y="20"/>
                    </a:lnTo>
                    <a:lnTo>
                      <a:pt x="36" y="36"/>
                    </a:lnTo>
                    <a:lnTo>
                      <a:pt x="22" y="54"/>
                    </a:lnTo>
                    <a:lnTo>
                      <a:pt x="10" y="76"/>
                    </a:lnTo>
                    <a:lnTo>
                      <a:pt x="6" y="86"/>
                    </a:lnTo>
                    <a:lnTo>
                      <a:pt x="4" y="98"/>
                    </a:lnTo>
                    <a:lnTo>
                      <a:pt x="2" y="110"/>
                    </a:lnTo>
                    <a:lnTo>
                      <a:pt x="0" y="122"/>
                    </a:lnTo>
                    <a:lnTo>
                      <a:pt x="0" y="1148"/>
                    </a:lnTo>
                    <a:lnTo>
                      <a:pt x="0" y="1148"/>
                    </a:lnTo>
                    <a:lnTo>
                      <a:pt x="2" y="1160"/>
                    </a:lnTo>
                    <a:lnTo>
                      <a:pt x="4" y="1174"/>
                    </a:lnTo>
                    <a:lnTo>
                      <a:pt x="6" y="1184"/>
                    </a:lnTo>
                    <a:lnTo>
                      <a:pt x="10" y="1196"/>
                    </a:lnTo>
                    <a:lnTo>
                      <a:pt x="22" y="1218"/>
                    </a:lnTo>
                    <a:lnTo>
                      <a:pt x="36" y="1236"/>
                    </a:lnTo>
                    <a:lnTo>
                      <a:pt x="54" y="1250"/>
                    </a:lnTo>
                    <a:lnTo>
                      <a:pt x="76" y="1262"/>
                    </a:lnTo>
                    <a:lnTo>
                      <a:pt x="88" y="1266"/>
                    </a:lnTo>
                    <a:lnTo>
                      <a:pt x="98" y="1268"/>
                    </a:lnTo>
                    <a:lnTo>
                      <a:pt x="112" y="1270"/>
                    </a:lnTo>
                    <a:lnTo>
                      <a:pt x="124" y="1272"/>
                    </a:lnTo>
                    <a:lnTo>
                      <a:pt x="124" y="1272"/>
                    </a:lnTo>
                    <a:lnTo>
                      <a:pt x="136" y="1270"/>
                    </a:lnTo>
                    <a:lnTo>
                      <a:pt x="148" y="1268"/>
                    </a:lnTo>
                    <a:lnTo>
                      <a:pt x="160" y="1266"/>
                    </a:lnTo>
                    <a:lnTo>
                      <a:pt x="172" y="1262"/>
                    </a:lnTo>
                    <a:lnTo>
                      <a:pt x="192" y="1250"/>
                    </a:lnTo>
                    <a:lnTo>
                      <a:pt x="210" y="1236"/>
                    </a:lnTo>
                    <a:lnTo>
                      <a:pt x="226" y="1218"/>
                    </a:lnTo>
                    <a:lnTo>
                      <a:pt x="238" y="1196"/>
                    </a:lnTo>
                    <a:lnTo>
                      <a:pt x="242" y="1184"/>
                    </a:lnTo>
                    <a:lnTo>
                      <a:pt x="244" y="1174"/>
                    </a:lnTo>
                    <a:lnTo>
                      <a:pt x="246" y="1160"/>
                    </a:lnTo>
                    <a:lnTo>
                      <a:pt x="246" y="1148"/>
                    </a:lnTo>
                    <a:lnTo>
                      <a:pt x="246" y="122"/>
                    </a:lnTo>
                    <a:lnTo>
                      <a:pt x="246" y="122"/>
                    </a:lnTo>
                    <a:lnTo>
                      <a:pt x="246" y="110"/>
                    </a:lnTo>
                    <a:lnTo>
                      <a:pt x="244" y="98"/>
                    </a:lnTo>
                    <a:lnTo>
                      <a:pt x="242" y="86"/>
                    </a:lnTo>
                    <a:lnTo>
                      <a:pt x="238" y="76"/>
                    </a:lnTo>
                    <a:lnTo>
                      <a:pt x="226" y="54"/>
                    </a:lnTo>
                    <a:lnTo>
                      <a:pt x="210" y="36"/>
                    </a:lnTo>
                    <a:lnTo>
                      <a:pt x="192" y="20"/>
                    </a:lnTo>
                    <a:lnTo>
                      <a:pt x="172" y="10"/>
                    </a:lnTo>
                    <a:lnTo>
                      <a:pt x="160" y="6"/>
                    </a:lnTo>
                    <a:lnTo>
                      <a:pt x="148" y="2"/>
                    </a:lnTo>
                    <a:lnTo>
                      <a:pt x="136" y="0"/>
                    </a:lnTo>
                    <a:lnTo>
                      <a:pt x="124" y="0"/>
                    </a:lnTo>
                  </a:path>
                </a:pathLst>
              </a:custGeom>
              <a:solidFill>
                <a:schemeClr val="accent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grpSp>
      </p:grpSp>
      <p:grpSp>
        <p:nvGrpSpPr>
          <p:cNvPr id="101" name="Group 100">
            <a:extLst>
              <a:ext uri="{FF2B5EF4-FFF2-40B4-BE49-F238E27FC236}">
                <a16:creationId xmlns:a16="http://schemas.microsoft.com/office/drawing/2014/main" id="{5795FDA0-575A-4586-B24A-6E5DE7FF736B}"/>
              </a:ext>
            </a:extLst>
          </p:cNvPr>
          <p:cNvGrpSpPr/>
          <p:nvPr/>
        </p:nvGrpSpPr>
        <p:grpSpPr>
          <a:xfrm>
            <a:off x="8206095" y="1650563"/>
            <a:ext cx="3833505" cy="486732"/>
            <a:chOff x="8065394" y="1354314"/>
            <a:chExt cx="3833505" cy="668227"/>
          </a:xfrm>
        </p:grpSpPr>
        <p:sp>
          <p:nvSpPr>
            <p:cNvPr id="102" name="Parallelogram 101">
              <a:extLst>
                <a:ext uri="{FF2B5EF4-FFF2-40B4-BE49-F238E27FC236}">
                  <a16:creationId xmlns:a16="http://schemas.microsoft.com/office/drawing/2014/main" id="{179F1F79-AE15-4E2B-AC86-269D0D541B3E}"/>
                </a:ext>
              </a:extLst>
            </p:cNvPr>
            <p:cNvSpPr/>
            <p:nvPr/>
          </p:nvSpPr>
          <p:spPr>
            <a:xfrm>
              <a:off x="8557730" y="1354316"/>
              <a:ext cx="3256857" cy="668225"/>
            </a:xfrm>
            <a:prstGeom prst="parallelogram">
              <a:avLst>
                <a:gd name="adj" fmla="val 674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63147"/>
                </a:solidFill>
                <a:effectLst/>
                <a:uLnTx/>
                <a:uFillTx/>
                <a:latin typeface="Ubuntu"/>
                <a:ea typeface="+mn-ea"/>
                <a:cs typeface="+mn-cs"/>
              </a:endParaRPr>
            </a:p>
          </p:txBody>
        </p:sp>
        <p:sp>
          <p:nvSpPr>
            <p:cNvPr id="103" name="Isosceles Triangle 102">
              <a:extLst>
                <a:ext uri="{FF2B5EF4-FFF2-40B4-BE49-F238E27FC236}">
                  <a16:creationId xmlns:a16="http://schemas.microsoft.com/office/drawing/2014/main" id="{13C04FD9-D121-46BC-9AC5-7DB558E7A70C}"/>
                </a:ext>
              </a:extLst>
            </p:cNvPr>
            <p:cNvSpPr/>
            <p:nvPr/>
          </p:nvSpPr>
          <p:spPr>
            <a:xfrm rot="10800000">
              <a:off x="8065394" y="1354314"/>
              <a:ext cx="846272" cy="63050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998C85">
                    <a:lumMod val="50000"/>
                  </a:srgbClr>
                </a:solidFill>
                <a:effectLst/>
                <a:uLnTx/>
                <a:uFillTx/>
                <a:latin typeface="Ubuntu"/>
                <a:ea typeface="+mn-ea"/>
                <a:cs typeface="+mn-cs"/>
              </a:endParaRPr>
            </a:p>
          </p:txBody>
        </p:sp>
        <p:sp>
          <p:nvSpPr>
            <p:cNvPr id="104" name="Parallelogram 103">
              <a:extLst>
                <a:ext uri="{FF2B5EF4-FFF2-40B4-BE49-F238E27FC236}">
                  <a16:creationId xmlns:a16="http://schemas.microsoft.com/office/drawing/2014/main" id="{006FDD73-3534-4E55-B56B-3AF4081113F5}"/>
                </a:ext>
              </a:extLst>
            </p:cNvPr>
            <p:cNvSpPr/>
            <p:nvPr/>
          </p:nvSpPr>
          <p:spPr>
            <a:xfrm>
              <a:off x="8613220" y="1392030"/>
              <a:ext cx="3285679" cy="630511"/>
            </a:xfrm>
            <a:prstGeom prst="parallelogram">
              <a:avLst>
                <a:gd name="adj" fmla="val 667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89643" rIns="0" bIns="89643"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12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F878A"/>
                  </a:solidFill>
                  <a:effectLst/>
                  <a:uLnTx/>
                  <a:uFillTx/>
                  <a:latin typeface="Ubuntu"/>
                  <a:ea typeface="+mn-ea"/>
                  <a:cs typeface="+mn-cs"/>
                </a:rPr>
                <a:t>The Outcome</a:t>
              </a:r>
            </a:p>
          </p:txBody>
        </p:sp>
        <p:grpSp>
          <p:nvGrpSpPr>
            <p:cNvPr id="105" name="Group 104">
              <a:extLst>
                <a:ext uri="{FF2B5EF4-FFF2-40B4-BE49-F238E27FC236}">
                  <a16:creationId xmlns:a16="http://schemas.microsoft.com/office/drawing/2014/main" id="{5C3BC7C4-1EFE-4B2D-A702-4B26AB01C430}"/>
                </a:ext>
              </a:extLst>
            </p:cNvPr>
            <p:cNvGrpSpPr/>
            <p:nvPr/>
          </p:nvGrpSpPr>
          <p:grpSpPr>
            <a:xfrm>
              <a:off x="8321021" y="1411517"/>
              <a:ext cx="374167" cy="280500"/>
              <a:chOff x="8278259" y="2223053"/>
              <a:chExt cx="373361" cy="280628"/>
            </a:xfrm>
            <a:solidFill>
              <a:schemeClr val="bg1"/>
            </a:solidFill>
          </p:grpSpPr>
          <p:sp>
            <p:nvSpPr>
              <p:cNvPr id="106" name="Freeform 51">
                <a:extLst>
                  <a:ext uri="{FF2B5EF4-FFF2-40B4-BE49-F238E27FC236}">
                    <a16:creationId xmlns:a16="http://schemas.microsoft.com/office/drawing/2014/main" id="{CF66A0CC-7E02-4D7F-85C3-E547CAA12981}"/>
                  </a:ext>
                </a:extLst>
              </p:cNvPr>
              <p:cNvSpPr>
                <a:spLocks noEditPoints="1"/>
              </p:cNvSpPr>
              <p:nvPr/>
            </p:nvSpPr>
            <p:spPr bwMode="auto">
              <a:xfrm flipH="1">
                <a:off x="8278259" y="2387141"/>
                <a:ext cx="373361" cy="116540"/>
              </a:xfrm>
              <a:custGeom>
                <a:avLst/>
                <a:gdLst>
                  <a:gd name="T0" fmla="*/ 2956 w 3428"/>
                  <a:gd name="T1" fmla="*/ 522 h 1070"/>
                  <a:gd name="T2" fmla="*/ 2864 w 3428"/>
                  <a:gd name="T3" fmla="*/ 418 h 1070"/>
                  <a:gd name="T4" fmla="*/ 2732 w 3428"/>
                  <a:gd name="T5" fmla="*/ 292 h 1070"/>
                  <a:gd name="T6" fmla="*/ 2512 w 3428"/>
                  <a:gd name="T7" fmla="*/ 126 h 1070"/>
                  <a:gd name="T8" fmla="*/ 2406 w 3428"/>
                  <a:gd name="T9" fmla="*/ 56 h 1070"/>
                  <a:gd name="T10" fmla="*/ 2308 w 3428"/>
                  <a:gd name="T11" fmla="*/ 16 h 1070"/>
                  <a:gd name="T12" fmla="*/ 2208 w 3428"/>
                  <a:gd name="T13" fmla="*/ 2 h 1070"/>
                  <a:gd name="T14" fmla="*/ 2106 w 3428"/>
                  <a:gd name="T15" fmla="*/ 6 h 1070"/>
                  <a:gd name="T16" fmla="*/ 2006 w 3428"/>
                  <a:gd name="T17" fmla="*/ 26 h 1070"/>
                  <a:gd name="T18" fmla="*/ 1906 w 3428"/>
                  <a:gd name="T19" fmla="*/ 60 h 1070"/>
                  <a:gd name="T20" fmla="*/ 1824 w 3428"/>
                  <a:gd name="T21" fmla="*/ 86 h 1070"/>
                  <a:gd name="T22" fmla="*/ 1704 w 3428"/>
                  <a:gd name="T23" fmla="*/ 96 h 1070"/>
                  <a:gd name="T24" fmla="*/ 1588 w 3428"/>
                  <a:gd name="T25" fmla="*/ 76 h 1070"/>
                  <a:gd name="T26" fmla="*/ 1484 w 3428"/>
                  <a:gd name="T27" fmla="*/ 52 h 1070"/>
                  <a:gd name="T28" fmla="*/ 1326 w 3428"/>
                  <a:gd name="T29" fmla="*/ 34 h 1070"/>
                  <a:gd name="T30" fmla="*/ 1168 w 3428"/>
                  <a:gd name="T31" fmla="*/ 30 h 1070"/>
                  <a:gd name="T32" fmla="*/ 1104 w 3428"/>
                  <a:gd name="T33" fmla="*/ 40 h 1070"/>
                  <a:gd name="T34" fmla="*/ 1052 w 3428"/>
                  <a:gd name="T35" fmla="*/ 68 h 1070"/>
                  <a:gd name="T36" fmla="*/ 1022 w 3428"/>
                  <a:gd name="T37" fmla="*/ 98 h 1070"/>
                  <a:gd name="T38" fmla="*/ 1028 w 3428"/>
                  <a:gd name="T39" fmla="*/ 122 h 1070"/>
                  <a:gd name="T40" fmla="*/ 1066 w 3428"/>
                  <a:gd name="T41" fmla="*/ 154 h 1070"/>
                  <a:gd name="T42" fmla="*/ 1150 w 3428"/>
                  <a:gd name="T43" fmla="*/ 200 h 1070"/>
                  <a:gd name="T44" fmla="*/ 1228 w 3428"/>
                  <a:gd name="T45" fmla="*/ 226 h 1070"/>
                  <a:gd name="T46" fmla="*/ 1308 w 3428"/>
                  <a:gd name="T47" fmla="*/ 236 h 1070"/>
                  <a:gd name="T48" fmla="*/ 1298 w 3428"/>
                  <a:gd name="T49" fmla="*/ 244 h 1070"/>
                  <a:gd name="T50" fmla="*/ 1254 w 3428"/>
                  <a:gd name="T51" fmla="*/ 250 h 1070"/>
                  <a:gd name="T52" fmla="*/ 1140 w 3428"/>
                  <a:gd name="T53" fmla="*/ 240 h 1070"/>
                  <a:gd name="T54" fmla="*/ 804 w 3428"/>
                  <a:gd name="T55" fmla="*/ 184 h 1070"/>
                  <a:gd name="T56" fmla="*/ 418 w 3428"/>
                  <a:gd name="T57" fmla="*/ 138 h 1070"/>
                  <a:gd name="T58" fmla="*/ 344 w 3428"/>
                  <a:gd name="T59" fmla="*/ 126 h 1070"/>
                  <a:gd name="T60" fmla="*/ 284 w 3428"/>
                  <a:gd name="T61" fmla="*/ 112 h 1070"/>
                  <a:gd name="T62" fmla="*/ 246 w 3428"/>
                  <a:gd name="T63" fmla="*/ 118 h 1070"/>
                  <a:gd name="T64" fmla="*/ 174 w 3428"/>
                  <a:gd name="T65" fmla="*/ 150 h 1070"/>
                  <a:gd name="T66" fmla="*/ 160 w 3428"/>
                  <a:gd name="T67" fmla="*/ 152 h 1070"/>
                  <a:gd name="T68" fmla="*/ 114 w 3428"/>
                  <a:gd name="T69" fmla="*/ 154 h 1070"/>
                  <a:gd name="T70" fmla="*/ 60 w 3428"/>
                  <a:gd name="T71" fmla="*/ 174 h 1070"/>
                  <a:gd name="T72" fmla="*/ 16 w 3428"/>
                  <a:gd name="T73" fmla="*/ 214 h 1070"/>
                  <a:gd name="T74" fmla="*/ 4 w 3428"/>
                  <a:gd name="T75" fmla="*/ 234 h 1070"/>
                  <a:gd name="T76" fmla="*/ 0 w 3428"/>
                  <a:gd name="T77" fmla="*/ 266 h 1070"/>
                  <a:gd name="T78" fmla="*/ 8 w 3428"/>
                  <a:gd name="T79" fmla="*/ 300 h 1070"/>
                  <a:gd name="T80" fmla="*/ 28 w 3428"/>
                  <a:gd name="T81" fmla="*/ 322 h 1070"/>
                  <a:gd name="T82" fmla="*/ 66 w 3428"/>
                  <a:gd name="T83" fmla="*/ 332 h 1070"/>
                  <a:gd name="T84" fmla="*/ 176 w 3428"/>
                  <a:gd name="T85" fmla="*/ 374 h 1070"/>
                  <a:gd name="T86" fmla="*/ 360 w 3428"/>
                  <a:gd name="T87" fmla="*/ 442 h 1070"/>
                  <a:gd name="T88" fmla="*/ 490 w 3428"/>
                  <a:gd name="T89" fmla="*/ 476 h 1070"/>
                  <a:gd name="T90" fmla="*/ 822 w 3428"/>
                  <a:gd name="T91" fmla="*/ 566 h 1070"/>
                  <a:gd name="T92" fmla="*/ 980 w 3428"/>
                  <a:gd name="T93" fmla="*/ 602 h 1070"/>
                  <a:gd name="T94" fmla="*/ 1070 w 3428"/>
                  <a:gd name="T95" fmla="*/ 628 h 1070"/>
                  <a:gd name="T96" fmla="*/ 1114 w 3428"/>
                  <a:gd name="T97" fmla="*/ 648 h 1070"/>
                  <a:gd name="T98" fmla="*/ 1250 w 3428"/>
                  <a:gd name="T99" fmla="*/ 704 h 1070"/>
                  <a:gd name="T100" fmla="*/ 1392 w 3428"/>
                  <a:gd name="T101" fmla="*/ 728 h 1070"/>
                  <a:gd name="T102" fmla="*/ 1492 w 3428"/>
                  <a:gd name="T103" fmla="*/ 728 h 1070"/>
                  <a:gd name="T104" fmla="*/ 1952 w 3428"/>
                  <a:gd name="T105" fmla="*/ 726 h 1070"/>
                  <a:gd name="T106" fmla="*/ 2050 w 3428"/>
                  <a:gd name="T107" fmla="*/ 732 h 1070"/>
                  <a:gd name="T108" fmla="*/ 2184 w 3428"/>
                  <a:gd name="T109" fmla="*/ 758 h 1070"/>
                  <a:gd name="T110" fmla="*/ 2306 w 3428"/>
                  <a:gd name="T111" fmla="*/ 808 h 1070"/>
                  <a:gd name="T112" fmla="*/ 2414 w 3428"/>
                  <a:gd name="T113" fmla="*/ 886 h 1070"/>
                  <a:gd name="T114" fmla="*/ 2508 w 3428"/>
                  <a:gd name="T115" fmla="*/ 988 h 1070"/>
                  <a:gd name="T116" fmla="*/ 3428 w 3428"/>
                  <a:gd name="T117" fmla="*/ 1068 h 1070"/>
                  <a:gd name="T118" fmla="*/ 3304 w 3428"/>
                  <a:gd name="T119" fmla="*/ 928 h 1070"/>
                  <a:gd name="T120" fmla="*/ 3100 w 3428"/>
                  <a:gd name="T121" fmla="*/ 706 h 1070"/>
                  <a:gd name="T122" fmla="*/ 2984 w 3428"/>
                  <a:gd name="T123" fmla="*/ 55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28" h="1070">
                    <a:moveTo>
                      <a:pt x="2984" y="558"/>
                    </a:moveTo>
                    <a:lnTo>
                      <a:pt x="2984" y="558"/>
                    </a:lnTo>
                    <a:lnTo>
                      <a:pt x="2956" y="522"/>
                    </a:lnTo>
                    <a:lnTo>
                      <a:pt x="2926" y="486"/>
                    </a:lnTo>
                    <a:lnTo>
                      <a:pt x="2896" y="450"/>
                    </a:lnTo>
                    <a:lnTo>
                      <a:pt x="2864" y="418"/>
                    </a:lnTo>
                    <a:lnTo>
                      <a:pt x="2832" y="384"/>
                    </a:lnTo>
                    <a:lnTo>
                      <a:pt x="2800" y="352"/>
                    </a:lnTo>
                    <a:lnTo>
                      <a:pt x="2732" y="292"/>
                    </a:lnTo>
                    <a:lnTo>
                      <a:pt x="2660" y="234"/>
                    </a:lnTo>
                    <a:lnTo>
                      <a:pt x="2588" y="178"/>
                    </a:lnTo>
                    <a:lnTo>
                      <a:pt x="2512" y="126"/>
                    </a:lnTo>
                    <a:lnTo>
                      <a:pt x="2436" y="74"/>
                    </a:lnTo>
                    <a:lnTo>
                      <a:pt x="2436" y="74"/>
                    </a:lnTo>
                    <a:lnTo>
                      <a:pt x="2406" y="56"/>
                    </a:lnTo>
                    <a:lnTo>
                      <a:pt x="2374" y="40"/>
                    </a:lnTo>
                    <a:lnTo>
                      <a:pt x="2340" y="28"/>
                    </a:lnTo>
                    <a:lnTo>
                      <a:pt x="2308" y="16"/>
                    </a:lnTo>
                    <a:lnTo>
                      <a:pt x="2276" y="10"/>
                    </a:lnTo>
                    <a:lnTo>
                      <a:pt x="2242" y="4"/>
                    </a:lnTo>
                    <a:lnTo>
                      <a:pt x="2208" y="2"/>
                    </a:lnTo>
                    <a:lnTo>
                      <a:pt x="2174" y="0"/>
                    </a:lnTo>
                    <a:lnTo>
                      <a:pt x="2140" y="2"/>
                    </a:lnTo>
                    <a:lnTo>
                      <a:pt x="2106" y="6"/>
                    </a:lnTo>
                    <a:lnTo>
                      <a:pt x="2072" y="10"/>
                    </a:lnTo>
                    <a:lnTo>
                      <a:pt x="2040" y="18"/>
                    </a:lnTo>
                    <a:lnTo>
                      <a:pt x="2006" y="26"/>
                    </a:lnTo>
                    <a:lnTo>
                      <a:pt x="1972" y="36"/>
                    </a:lnTo>
                    <a:lnTo>
                      <a:pt x="1938" y="48"/>
                    </a:lnTo>
                    <a:lnTo>
                      <a:pt x="1906" y="60"/>
                    </a:lnTo>
                    <a:lnTo>
                      <a:pt x="1906" y="60"/>
                    </a:lnTo>
                    <a:lnTo>
                      <a:pt x="1864" y="74"/>
                    </a:lnTo>
                    <a:lnTo>
                      <a:pt x="1824" y="86"/>
                    </a:lnTo>
                    <a:lnTo>
                      <a:pt x="1784" y="92"/>
                    </a:lnTo>
                    <a:lnTo>
                      <a:pt x="1744" y="96"/>
                    </a:lnTo>
                    <a:lnTo>
                      <a:pt x="1704" y="96"/>
                    </a:lnTo>
                    <a:lnTo>
                      <a:pt x="1666" y="94"/>
                    </a:lnTo>
                    <a:lnTo>
                      <a:pt x="1626" y="88"/>
                    </a:lnTo>
                    <a:lnTo>
                      <a:pt x="1588" y="76"/>
                    </a:lnTo>
                    <a:lnTo>
                      <a:pt x="1588" y="76"/>
                    </a:lnTo>
                    <a:lnTo>
                      <a:pt x="1536" y="62"/>
                    </a:lnTo>
                    <a:lnTo>
                      <a:pt x="1484" y="52"/>
                    </a:lnTo>
                    <a:lnTo>
                      <a:pt x="1430" y="44"/>
                    </a:lnTo>
                    <a:lnTo>
                      <a:pt x="1378" y="38"/>
                    </a:lnTo>
                    <a:lnTo>
                      <a:pt x="1326" y="34"/>
                    </a:lnTo>
                    <a:lnTo>
                      <a:pt x="1274" y="32"/>
                    </a:lnTo>
                    <a:lnTo>
                      <a:pt x="1168" y="30"/>
                    </a:lnTo>
                    <a:lnTo>
                      <a:pt x="1168" y="30"/>
                    </a:lnTo>
                    <a:lnTo>
                      <a:pt x="1146" y="32"/>
                    </a:lnTo>
                    <a:lnTo>
                      <a:pt x="1124" y="34"/>
                    </a:lnTo>
                    <a:lnTo>
                      <a:pt x="1104" y="40"/>
                    </a:lnTo>
                    <a:lnTo>
                      <a:pt x="1086" y="46"/>
                    </a:lnTo>
                    <a:lnTo>
                      <a:pt x="1068" y="56"/>
                    </a:lnTo>
                    <a:lnTo>
                      <a:pt x="1052" y="68"/>
                    </a:lnTo>
                    <a:lnTo>
                      <a:pt x="1036" y="82"/>
                    </a:lnTo>
                    <a:lnTo>
                      <a:pt x="1022" y="98"/>
                    </a:lnTo>
                    <a:lnTo>
                      <a:pt x="1022" y="98"/>
                    </a:lnTo>
                    <a:lnTo>
                      <a:pt x="1020" y="104"/>
                    </a:lnTo>
                    <a:lnTo>
                      <a:pt x="1022" y="112"/>
                    </a:lnTo>
                    <a:lnTo>
                      <a:pt x="1028" y="122"/>
                    </a:lnTo>
                    <a:lnTo>
                      <a:pt x="1038" y="132"/>
                    </a:lnTo>
                    <a:lnTo>
                      <a:pt x="1050" y="142"/>
                    </a:lnTo>
                    <a:lnTo>
                      <a:pt x="1066" y="154"/>
                    </a:lnTo>
                    <a:lnTo>
                      <a:pt x="1104" y="178"/>
                    </a:lnTo>
                    <a:lnTo>
                      <a:pt x="1126" y="188"/>
                    </a:lnTo>
                    <a:lnTo>
                      <a:pt x="1150" y="200"/>
                    </a:lnTo>
                    <a:lnTo>
                      <a:pt x="1174" y="210"/>
                    </a:lnTo>
                    <a:lnTo>
                      <a:pt x="1200" y="218"/>
                    </a:lnTo>
                    <a:lnTo>
                      <a:pt x="1228" y="226"/>
                    </a:lnTo>
                    <a:lnTo>
                      <a:pt x="1254" y="232"/>
                    </a:lnTo>
                    <a:lnTo>
                      <a:pt x="1282" y="234"/>
                    </a:lnTo>
                    <a:lnTo>
                      <a:pt x="1308" y="236"/>
                    </a:lnTo>
                    <a:lnTo>
                      <a:pt x="1308" y="236"/>
                    </a:lnTo>
                    <a:lnTo>
                      <a:pt x="1304" y="240"/>
                    </a:lnTo>
                    <a:lnTo>
                      <a:pt x="1298" y="244"/>
                    </a:lnTo>
                    <a:lnTo>
                      <a:pt x="1290" y="246"/>
                    </a:lnTo>
                    <a:lnTo>
                      <a:pt x="1280" y="248"/>
                    </a:lnTo>
                    <a:lnTo>
                      <a:pt x="1254" y="250"/>
                    </a:lnTo>
                    <a:lnTo>
                      <a:pt x="1220" y="248"/>
                    </a:lnTo>
                    <a:lnTo>
                      <a:pt x="1182" y="246"/>
                    </a:lnTo>
                    <a:lnTo>
                      <a:pt x="1140" y="240"/>
                    </a:lnTo>
                    <a:lnTo>
                      <a:pt x="1048" y="226"/>
                    </a:lnTo>
                    <a:lnTo>
                      <a:pt x="870" y="196"/>
                    </a:lnTo>
                    <a:lnTo>
                      <a:pt x="804" y="184"/>
                    </a:lnTo>
                    <a:lnTo>
                      <a:pt x="780" y="182"/>
                    </a:lnTo>
                    <a:lnTo>
                      <a:pt x="764" y="182"/>
                    </a:lnTo>
                    <a:lnTo>
                      <a:pt x="418" y="138"/>
                    </a:lnTo>
                    <a:lnTo>
                      <a:pt x="418" y="138"/>
                    </a:lnTo>
                    <a:lnTo>
                      <a:pt x="376" y="132"/>
                    </a:lnTo>
                    <a:lnTo>
                      <a:pt x="344" y="126"/>
                    </a:lnTo>
                    <a:lnTo>
                      <a:pt x="318" y="118"/>
                    </a:lnTo>
                    <a:lnTo>
                      <a:pt x="296" y="114"/>
                    </a:lnTo>
                    <a:lnTo>
                      <a:pt x="284" y="112"/>
                    </a:lnTo>
                    <a:lnTo>
                      <a:pt x="272" y="112"/>
                    </a:lnTo>
                    <a:lnTo>
                      <a:pt x="260" y="114"/>
                    </a:lnTo>
                    <a:lnTo>
                      <a:pt x="246" y="118"/>
                    </a:lnTo>
                    <a:lnTo>
                      <a:pt x="232" y="122"/>
                    </a:lnTo>
                    <a:lnTo>
                      <a:pt x="214" y="128"/>
                    </a:lnTo>
                    <a:lnTo>
                      <a:pt x="174" y="150"/>
                    </a:lnTo>
                    <a:lnTo>
                      <a:pt x="174" y="150"/>
                    </a:lnTo>
                    <a:lnTo>
                      <a:pt x="168" y="152"/>
                    </a:lnTo>
                    <a:lnTo>
                      <a:pt x="160" y="152"/>
                    </a:lnTo>
                    <a:lnTo>
                      <a:pt x="160" y="152"/>
                    </a:lnTo>
                    <a:lnTo>
                      <a:pt x="136" y="152"/>
                    </a:lnTo>
                    <a:lnTo>
                      <a:pt x="114" y="154"/>
                    </a:lnTo>
                    <a:lnTo>
                      <a:pt x="94" y="158"/>
                    </a:lnTo>
                    <a:lnTo>
                      <a:pt x="76" y="164"/>
                    </a:lnTo>
                    <a:lnTo>
                      <a:pt x="60" y="174"/>
                    </a:lnTo>
                    <a:lnTo>
                      <a:pt x="46" y="184"/>
                    </a:lnTo>
                    <a:lnTo>
                      <a:pt x="30" y="198"/>
                    </a:lnTo>
                    <a:lnTo>
                      <a:pt x="16" y="214"/>
                    </a:lnTo>
                    <a:lnTo>
                      <a:pt x="16" y="214"/>
                    </a:lnTo>
                    <a:lnTo>
                      <a:pt x="10" y="224"/>
                    </a:lnTo>
                    <a:lnTo>
                      <a:pt x="4" y="234"/>
                    </a:lnTo>
                    <a:lnTo>
                      <a:pt x="2" y="244"/>
                    </a:lnTo>
                    <a:lnTo>
                      <a:pt x="0" y="256"/>
                    </a:lnTo>
                    <a:lnTo>
                      <a:pt x="0" y="266"/>
                    </a:lnTo>
                    <a:lnTo>
                      <a:pt x="2" y="278"/>
                    </a:lnTo>
                    <a:lnTo>
                      <a:pt x="8" y="300"/>
                    </a:lnTo>
                    <a:lnTo>
                      <a:pt x="8" y="300"/>
                    </a:lnTo>
                    <a:lnTo>
                      <a:pt x="14" y="310"/>
                    </a:lnTo>
                    <a:lnTo>
                      <a:pt x="20" y="318"/>
                    </a:lnTo>
                    <a:lnTo>
                      <a:pt x="28" y="322"/>
                    </a:lnTo>
                    <a:lnTo>
                      <a:pt x="38" y="326"/>
                    </a:lnTo>
                    <a:lnTo>
                      <a:pt x="58" y="328"/>
                    </a:lnTo>
                    <a:lnTo>
                      <a:pt x="66" y="332"/>
                    </a:lnTo>
                    <a:lnTo>
                      <a:pt x="76" y="334"/>
                    </a:lnTo>
                    <a:lnTo>
                      <a:pt x="76" y="334"/>
                    </a:lnTo>
                    <a:lnTo>
                      <a:pt x="176" y="374"/>
                    </a:lnTo>
                    <a:lnTo>
                      <a:pt x="262" y="410"/>
                    </a:lnTo>
                    <a:lnTo>
                      <a:pt x="308" y="426"/>
                    </a:lnTo>
                    <a:lnTo>
                      <a:pt x="360" y="442"/>
                    </a:lnTo>
                    <a:lnTo>
                      <a:pt x="420" y="458"/>
                    </a:lnTo>
                    <a:lnTo>
                      <a:pt x="490" y="476"/>
                    </a:lnTo>
                    <a:lnTo>
                      <a:pt x="490" y="476"/>
                    </a:lnTo>
                    <a:lnTo>
                      <a:pt x="602" y="506"/>
                    </a:lnTo>
                    <a:lnTo>
                      <a:pt x="712" y="536"/>
                    </a:lnTo>
                    <a:lnTo>
                      <a:pt x="822" y="566"/>
                    </a:lnTo>
                    <a:lnTo>
                      <a:pt x="934" y="592"/>
                    </a:lnTo>
                    <a:lnTo>
                      <a:pt x="934" y="592"/>
                    </a:lnTo>
                    <a:lnTo>
                      <a:pt x="980" y="602"/>
                    </a:lnTo>
                    <a:lnTo>
                      <a:pt x="1026" y="614"/>
                    </a:lnTo>
                    <a:lnTo>
                      <a:pt x="1048" y="620"/>
                    </a:lnTo>
                    <a:lnTo>
                      <a:pt x="1070" y="628"/>
                    </a:lnTo>
                    <a:lnTo>
                      <a:pt x="1092" y="638"/>
                    </a:lnTo>
                    <a:lnTo>
                      <a:pt x="1114" y="648"/>
                    </a:lnTo>
                    <a:lnTo>
                      <a:pt x="1114" y="648"/>
                    </a:lnTo>
                    <a:lnTo>
                      <a:pt x="1158" y="670"/>
                    </a:lnTo>
                    <a:lnTo>
                      <a:pt x="1204" y="690"/>
                    </a:lnTo>
                    <a:lnTo>
                      <a:pt x="1250" y="704"/>
                    </a:lnTo>
                    <a:lnTo>
                      <a:pt x="1296" y="716"/>
                    </a:lnTo>
                    <a:lnTo>
                      <a:pt x="1344" y="722"/>
                    </a:lnTo>
                    <a:lnTo>
                      <a:pt x="1392" y="728"/>
                    </a:lnTo>
                    <a:lnTo>
                      <a:pt x="1442" y="730"/>
                    </a:lnTo>
                    <a:lnTo>
                      <a:pt x="1492" y="728"/>
                    </a:lnTo>
                    <a:lnTo>
                      <a:pt x="1492" y="728"/>
                    </a:lnTo>
                    <a:lnTo>
                      <a:pt x="1606" y="726"/>
                    </a:lnTo>
                    <a:lnTo>
                      <a:pt x="1722" y="726"/>
                    </a:lnTo>
                    <a:lnTo>
                      <a:pt x="1952" y="726"/>
                    </a:lnTo>
                    <a:lnTo>
                      <a:pt x="1952" y="726"/>
                    </a:lnTo>
                    <a:lnTo>
                      <a:pt x="2000" y="728"/>
                    </a:lnTo>
                    <a:lnTo>
                      <a:pt x="2050" y="732"/>
                    </a:lnTo>
                    <a:lnTo>
                      <a:pt x="2096" y="738"/>
                    </a:lnTo>
                    <a:lnTo>
                      <a:pt x="2140" y="746"/>
                    </a:lnTo>
                    <a:lnTo>
                      <a:pt x="2184" y="758"/>
                    </a:lnTo>
                    <a:lnTo>
                      <a:pt x="2226" y="772"/>
                    </a:lnTo>
                    <a:lnTo>
                      <a:pt x="2266" y="790"/>
                    </a:lnTo>
                    <a:lnTo>
                      <a:pt x="2306" y="808"/>
                    </a:lnTo>
                    <a:lnTo>
                      <a:pt x="2344" y="832"/>
                    </a:lnTo>
                    <a:lnTo>
                      <a:pt x="2380" y="856"/>
                    </a:lnTo>
                    <a:lnTo>
                      <a:pt x="2414" y="886"/>
                    </a:lnTo>
                    <a:lnTo>
                      <a:pt x="2446" y="916"/>
                    </a:lnTo>
                    <a:lnTo>
                      <a:pt x="2478" y="950"/>
                    </a:lnTo>
                    <a:lnTo>
                      <a:pt x="2508" y="988"/>
                    </a:lnTo>
                    <a:lnTo>
                      <a:pt x="2536" y="1026"/>
                    </a:lnTo>
                    <a:lnTo>
                      <a:pt x="2562" y="1070"/>
                    </a:lnTo>
                    <a:lnTo>
                      <a:pt x="3428" y="1068"/>
                    </a:lnTo>
                    <a:lnTo>
                      <a:pt x="3428" y="1068"/>
                    </a:lnTo>
                    <a:lnTo>
                      <a:pt x="3362" y="992"/>
                    </a:lnTo>
                    <a:lnTo>
                      <a:pt x="3304" y="928"/>
                    </a:lnTo>
                    <a:lnTo>
                      <a:pt x="3200" y="818"/>
                    </a:lnTo>
                    <a:lnTo>
                      <a:pt x="3150" y="764"/>
                    </a:lnTo>
                    <a:lnTo>
                      <a:pt x="3100" y="706"/>
                    </a:lnTo>
                    <a:lnTo>
                      <a:pt x="3044" y="640"/>
                    </a:lnTo>
                    <a:lnTo>
                      <a:pt x="2984" y="558"/>
                    </a:lnTo>
                    <a:lnTo>
                      <a:pt x="2984" y="558"/>
                    </a:lnTo>
                    <a:close/>
                    <a:moveTo>
                      <a:pt x="2984" y="558"/>
                    </a:moveTo>
                    <a:lnTo>
                      <a:pt x="2984" y="558"/>
                    </a:lnTo>
                    <a:close/>
                  </a:path>
                </a:pathLst>
              </a:custGeom>
              <a:grpFill/>
              <a:ln>
                <a:noFill/>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107" name="5-Point Star 52">
                <a:extLst>
                  <a:ext uri="{FF2B5EF4-FFF2-40B4-BE49-F238E27FC236}">
                    <a16:creationId xmlns:a16="http://schemas.microsoft.com/office/drawing/2014/main" id="{DA164A47-D334-4925-AF5D-28838094D566}"/>
                  </a:ext>
                </a:extLst>
              </p:cNvPr>
              <p:cNvSpPr/>
              <p:nvPr/>
            </p:nvSpPr>
            <p:spPr>
              <a:xfrm>
                <a:off x="8424032" y="2223053"/>
                <a:ext cx="146808" cy="14680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Ubuntu"/>
                  <a:ea typeface="+mn-ea"/>
                  <a:cs typeface="+mn-cs"/>
                </a:endParaRPr>
              </a:p>
            </p:txBody>
          </p:sp>
        </p:grpSp>
      </p:grpSp>
      <p:grpSp>
        <p:nvGrpSpPr>
          <p:cNvPr id="108" name="Group 107">
            <a:extLst>
              <a:ext uri="{FF2B5EF4-FFF2-40B4-BE49-F238E27FC236}">
                <a16:creationId xmlns:a16="http://schemas.microsoft.com/office/drawing/2014/main" id="{5F2B54DB-8B27-4E29-82A7-E7A1C38BD9F7}"/>
              </a:ext>
            </a:extLst>
          </p:cNvPr>
          <p:cNvGrpSpPr/>
          <p:nvPr/>
        </p:nvGrpSpPr>
        <p:grpSpPr>
          <a:xfrm>
            <a:off x="304800" y="1658371"/>
            <a:ext cx="3749193" cy="493144"/>
            <a:chOff x="437887" y="1354314"/>
            <a:chExt cx="3749193" cy="677029"/>
          </a:xfrm>
        </p:grpSpPr>
        <p:sp>
          <p:nvSpPr>
            <p:cNvPr id="109" name="Oval 108">
              <a:extLst>
                <a:ext uri="{FF2B5EF4-FFF2-40B4-BE49-F238E27FC236}">
                  <a16:creationId xmlns:a16="http://schemas.microsoft.com/office/drawing/2014/main" id="{02257254-260D-4223-8A3C-4F4248D08AE1}"/>
                </a:ext>
              </a:extLst>
            </p:cNvPr>
            <p:cNvSpPr/>
            <p:nvPr/>
          </p:nvSpPr>
          <p:spPr>
            <a:xfrm>
              <a:off x="654365" y="1988516"/>
              <a:ext cx="413318" cy="42827"/>
            </a:xfrm>
            <a:prstGeom prst="ellipse">
              <a:avLst/>
            </a:prstGeom>
            <a:gradFill flip="none" rotWithShape="1">
              <a:gsLst>
                <a:gs pos="0">
                  <a:schemeClr val="tx1">
                    <a:alpha val="46000"/>
                  </a:schemeClr>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998C85">
                    <a:lumMod val="50000"/>
                  </a:srgbClr>
                </a:solidFill>
                <a:effectLst/>
                <a:uLnTx/>
                <a:uFillTx/>
                <a:latin typeface="Ubuntu"/>
                <a:ea typeface="+mn-ea"/>
                <a:cs typeface="+mn-cs"/>
              </a:endParaRPr>
            </a:p>
          </p:txBody>
        </p:sp>
        <p:sp>
          <p:nvSpPr>
            <p:cNvPr id="110" name="Parallelogram 109">
              <a:extLst>
                <a:ext uri="{FF2B5EF4-FFF2-40B4-BE49-F238E27FC236}">
                  <a16:creationId xmlns:a16="http://schemas.microsoft.com/office/drawing/2014/main" id="{0BB6F9BC-D987-4E4B-9A38-B1D7E07D80CE}"/>
                </a:ext>
              </a:extLst>
            </p:cNvPr>
            <p:cNvSpPr/>
            <p:nvPr/>
          </p:nvSpPr>
          <p:spPr>
            <a:xfrm>
              <a:off x="930223" y="1354316"/>
              <a:ext cx="3173285" cy="668225"/>
            </a:xfrm>
            <a:prstGeom prst="parallelogram">
              <a:avLst>
                <a:gd name="adj" fmla="val 674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Ubuntu"/>
                <a:ea typeface="+mn-ea"/>
                <a:cs typeface="+mn-cs"/>
              </a:endParaRPr>
            </a:p>
          </p:txBody>
        </p:sp>
        <p:sp>
          <p:nvSpPr>
            <p:cNvPr id="111" name="Isosceles Triangle 110">
              <a:extLst>
                <a:ext uri="{FF2B5EF4-FFF2-40B4-BE49-F238E27FC236}">
                  <a16:creationId xmlns:a16="http://schemas.microsoft.com/office/drawing/2014/main" id="{5087FAAC-37F6-407A-81BD-DC20397D1FCB}"/>
                </a:ext>
              </a:extLst>
            </p:cNvPr>
            <p:cNvSpPr/>
            <p:nvPr/>
          </p:nvSpPr>
          <p:spPr>
            <a:xfrm rot="10800000">
              <a:off x="437887" y="1354314"/>
              <a:ext cx="846272" cy="6305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998C85">
                    <a:lumMod val="50000"/>
                  </a:srgbClr>
                </a:solidFill>
                <a:effectLst/>
                <a:uLnTx/>
                <a:uFillTx/>
                <a:latin typeface="Ubuntu"/>
                <a:ea typeface="+mn-ea"/>
                <a:cs typeface="+mn-cs"/>
              </a:endParaRPr>
            </a:p>
          </p:txBody>
        </p:sp>
        <p:sp>
          <p:nvSpPr>
            <p:cNvPr id="112" name="Parallelogram 111">
              <a:extLst>
                <a:ext uri="{FF2B5EF4-FFF2-40B4-BE49-F238E27FC236}">
                  <a16:creationId xmlns:a16="http://schemas.microsoft.com/office/drawing/2014/main" id="{4CFEBD28-87EB-4BD9-8077-0909DE021286}"/>
                </a:ext>
              </a:extLst>
            </p:cNvPr>
            <p:cNvSpPr/>
            <p:nvPr/>
          </p:nvSpPr>
          <p:spPr>
            <a:xfrm>
              <a:off x="985713" y="1392030"/>
              <a:ext cx="3201367" cy="630511"/>
            </a:xfrm>
            <a:prstGeom prst="parallelogram">
              <a:avLst>
                <a:gd name="adj" fmla="val 667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89643" rIns="0" bIns="89643"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12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2ABDB"/>
                  </a:solidFill>
                  <a:effectLst/>
                  <a:uLnTx/>
                  <a:uFillTx/>
                  <a:latin typeface="Ubuntu"/>
                  <a:ea typeface="+mn-ea"/>
                  <a:cs typeface="+mn-cs"/>
                </a:rPr>
                <a:t>The Challenge</a:t>
              </a:r>
            </a:p>
          </p:txBody>
        </p:sp>
        <p:grpSp>
          <p:nvGrpSpPr>
            <p:cNvPr id="113" name="Group 112">
              <a:extLst>
                <a:ext uri="{FF2B5EF4-FFF2-40B4-BE49-F238E27FC236}">
                  <a16:creationId xmlns:a16="http://schemas.microsoft.com/office/drawing/2014/main" id="{57E57133-3473-450F-8286-AC782A1E3E08}"/>
                </a:ext>
              </a:extLst>
            </p:cNvPr>
            <p:cNvGrpSpPr/>
            <p:nvPr/>
          </p:nvGrpSpPr>
          <p:grpSpPr>
            <a:xfrm>
              <a:off x="736081" y="1468314"/>
              <a:ext cx="235308" cy="225295"/>
              <a:chOff x="5555921" y="1624925"/>
              <a:chExt cx="319245" cy="305660"/>
            </a:xfrm>
            <a:solidFill>
              <a:schemeClr val="bg1"/>
            </a:solidFill>
          </p:grpSpPr>
          <p:sp>
            <p:nvSpPr>
              <p:cNvPr id="114" name="Freeform 118">
                <a:extLst>
                  <a:ext uri="{FF2B5EF4-FFF2-40B4-BE49-F238E27FC236}">
                    <a16:creationId xmlns:a16="http://schemas.microsoft.com/office/drawing/2014/main" id="{8410E830-6925-486D-BF0E-3FD3AB66A01F}"/>
                  </a:ext>
                </a:extLst>
              </p:cNvPr>
              <p:cNvSpPr>
                <a:spLocks/>
              </p:cNvSpPr>
              <p:nvPr/>
            </p:nvSpPr>
            <p:spPr bwMode="auto">
              <a:xfrm>
                <a:off x="5555921" y="1692849"/>
                <a:ext cx="319245" cy="127698"/>
              </a:xfrm>
              <a:custGeom>
                <a:avLst/>
                <a:gdLst>
                  <a:gd name="T0" fmla="*/ 99 w 99"/>
                  <a:gd name="T1" fmla="*/ 3 h 40"/>
                  <a:gd name="T2" fmla="*/ 95 w 99"/>
                  <a:gd name="T3" fmla="*/ 0 h 40"/>
                  <a:gd name="T4" fmla="*/ 4 w 99"/>
                  <a:gd name="T5" fmla="*/ 0 h 40"/>
                  <a:gd name="T6" fmla="*/ 0 w 99"/>
                  <a:gd name="T7" fmla="*/ 3 h 40"/>
                  <a:gd name="T8" fmla="*/ 0 w 99"/>
                  <a:gd name="T9" fmla="*/ 3 h 40"/>
                  <a:gd name="T10" fmla="*/ 0 w 99"/>
                  <a:gd name="T11" fmla="*/ 15 h 40"/>
                  <a:gd name="T12" fmla="*/ 1 w 99"/>
                  <a:gd name="T13" fmla="*/ 20 h 40"/>
                  <a:gd name="T14" fmla="*/ 21 w 99"/>
                  <a:gd name="T15" fmla="*/ 39 h 40"/>
                  <a:gd name="T16" fmla="*/ 22 w 99"/>
                  <a:gd name="T17" fmla="*/ 40 h 40"/>
                  <a:gd name="T18" fmla="*/ 22 w 99"/>
                  <a:gd name="T19" fmla="*/ 32 h 40"/>
                  <a:gd name="T20" fmla="*/ 36 w 99"/>
                  <a:gd name="T21" fmla="*/ 32 h 40"/>
                  <a:gd name="T22" fmla="*/ 36 w 99"/>
                  <a:gd name="T23" fmla="*/ 39 h 40"/>
                  <a:gd name="T24" fmla="*/ 63 w 99"/>
                  <a:gd name="T25" fmla="*/ 39 h 40"/>
                  <a:gd name="T26" fmla="*/ 63 w 99"/>
                  <a:gd name="T27" fmla="*/ 32 h 40"/>
                  <a:gd name="T28" fmla="*/ 77 w 99"/>
                  <a:gd name="T29" fmla="*/ 32 h 40"/>
                  <a:gd name="T30" fmla="*/ 77 w 99"/>
                  <a:gd name="T31" fmla="*/ 39 h 40"/>
                  <a:gd name="T32" fmla="*/ 83 w 99"/>
                  <a:gd name="T33" fmla="*/ 38 h 40"/>
                  <a:gd name="T34" fmla="*/ 99 w 99"/>
                  <a:gd name="T35" fmla="*/ 18 h 40"/>
                  <a:gd name="T36" fmla="*/ 99 w 99"/>
                  <a:gd name="T37" fmla="*/ 15 h 40"/>
                  <a:gd name="T38" fmla="*/ 99 w 99"/>
                  <a:gd name="T39" fmla="*/ 3 h 40"/>
                  <a:gd name="T40" fmla="*/ 99 w 99"/>
                  <a:gd name="T41"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 h="40">
                    <a:moveTo>
                      <a:pt x="99" y="3"/>
                    </a:moveTo>
                    <a:cubicBezTo>
                      <a:pt x="98" y="1"/>
                      <a:pt x="97" y="0"/>
                      <a:pt x="95" y="0"/>
                    </a:cubicBezTo>
                    <a:cubicBezTo>
                      <a:pt x="65" y="0"/>
                      <a:pt x="35" y="0"/>
                      <a:pt x="4" y="0"/>
                    </a:cubicBezTo>
                    <a:cubicBezTo>
                      <a:pt x="2" y="0"/>
                      <a:pt x="1" y="1"/>
                      <a:pt x="0" y="3"/>
                    </a:cubicBezTo>
                    <a:cubicBezTo>
                      <a:pt x="0" y="3"/>
                      <a:pt x="0" y="3"/>
                      <a:pt x="0" y="3"/>
                    </a:cubicBezTo>
                    <a:cubicBezTo>
                      <a:pt x="0" y="15"/>
                      <a:pt x="0" y="15"/>
                      <a:pt x="0" y="15"/>
                    </a:cubicBezTo>
                    <a:cubicBezTo>
                      <a:pt x="0" y="17"/>
                      <a:pt x="0" y="19"/>
                      <a:pt x="1" y="20"/>
                    </a:cubicBezTo>
                    <a:cubicBezTo>
                      <a:pt x="4" y="30"/>
                      <a:pt x="11" y="37"/>
                      <a:pt x="21" y="39"/>
                    </a:cubicBezTo>
                    <a:cubicBezTo>
                      <a:pt x="21" y="39"/>
                      <a:pt x="22" y="39"/>
                      <a:pt x="22" y="40"/>
                    </a:cubicBezTo>
                    <a:cubicBezTo>
                      <a:pt x="22" y="32"/>
                      <a:pt x="22" y="32"/>
                      <a:pt x="22" y="32"/>
                    </a:cubicBezTo>
                    <a:cubicBezTo>
                      <a:pt x="36" y="32"/>
                      <a:pt x="36" y="32"/>
                      <a:pt x="36" y="32"/>
                    </a:cubicBezTo>
                    <a:cubicBezTo>
                      <a:pt x="36" y="39"/>
                      <a:pt x="36" y="39"/>
                      <a:pt x="36" y="39"/>
                    </a:cubicBezTo>
                    <a:cubicBezTo>
                      <a:pt x="63" y="39"/>
                      <a:pt x="63" y="39"/>
                      <a:pt x="63" y="39"/>
                    </a:cubicBezTo>
                    <a:cubicBezTo>
                      <a:pt x="63" y="32"/>
                      <a:pt x="63" y="32"/>
                      <a:pt x="63" y="32"/>
                    </a:cubicBezTo>
                    <a:cubicBezTo>
                      <a:pt x="77" y="32"/>
                      <a:pt x="77" y="32"/>
                      <a:pt x="77" y="32"/>
                    </a:cubicBezTo>
                    <a:cubicBezTo>
                      <a:pt x="77" y="39"/>
                      <a:pt x="77" y="39"/>
                      <a:pt x="77" y="39"/>
                    </a:cubicBezTo>
                    <a:cubicBezTo>
                      <a:pt x="79" y="40"/>
                      <a:pt x="81" y="39"/>
                      <a:pt x="83" y="38"/>
                    </a:cubicBezTo>
                    <a:cubicBezTo>
                      <a:pt x="91" y="34"/>
                      <a:pt x="97" y="28"/>
                      <a:pt x="99" y="18"/>
                    </a:cubicBezTo>
                    <a:cubicBezTo>
                      <a:pt x="99" y="17"/>
                      <a:pt x="99" y="16"/>
                      <a:pt x="99" y="15"/>
                    </a:cubicBezTo>
                    <a:cubicBezTo>
                      <a:pt x="99" y="3"/>
                      <a:pt x="99" y="3"/>
                      <a:pt x="99" y="3"/>
                    </a:cubicBezTo>
                    <a:cubicBezTo>
                      <a:pt x="99" y="3"/>
                      <a:pt x="99" y="3"/>
                      <a:pt x="99"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15" name="Freeform 119">
                <a:extLst>
                  <a:ext uri="{FF2B5EF4-FFF2-40B4-BE49-F238E27FC236}">
                    <a16:creationId xmlns:a16="http://schemas.microsoft.com/office/drawing/2014/main" id="{18C3BA51-B790-4FC9-93E0-5C2A7DE9C816}"/>
                  </a:ext>
                </a:extLst>
              </p:cNvPr>
              <p:cNvSpPr>
                <a:spLocks/>
              </p:cNvSpPr>
              <p:nvPr/>
            </p:nvSpPr>
            <p:spPr bwMode="auto">
              <a:xfrm>
                <a:off x="5555921" y="1782509"/>
                <a:ext cx="319245" cy="148076"/>
              </a:xfrm>
              <a:custGeom>
                <a:avLst/>
                <a:gdLst>
                  <a:gd name="T0" fmla="*/ 93 w 99"/>
                  <a:gd name="T1" fmla="*/ 8 h 46"/>
                  <a:gd name="T2" fmla="*/ 93 w 99"/>
                  <a:gd name="T3" fmla="*/ 8 h 46"/>
                  <a:gd name="T4" fmla="*/ 79 w 99"/>
                  <a:gd name="T5" fmla="*/ 16 h 46"/>
                  <a:gd name="T6" fmla="*/ 77 w 99"/>
                  <a:gd name="T7" fmla="*/ 16 h 46"/>
                  <a:gd name="T8" fmla="*/ 77 w 99"/>
                  <a:gd name="T9" fmla="*/ 20 h 46"/>
                  <a:gd name="T10" fmla="*/ 72 w 99"/>
                  <a:gd name="T11" fmla="*/ 25 h 46"/>
                  <a:gd name="T12" fmla="*/ 63 w 99"/>
                  <a:gd name="T13" fmla="*/ 25 h 46"/>
                  <a:gd name="T14" fmla="*/ 63 w 99"/>
                  <a:gd name="T15" fmla="*/ 16 h 46"/>
                  <a:gd name="T16" fmla="*/ 36 w 99"/>
                  <a:gd name="T17" fmla="*/ 16 h 46"/>
                  <a:gd name="T18" fmla="*/ 36 w 99"/>
                  <a:gd name="T19" fmla="*/ 20 h 46"/>
                  <a:gd name="T20" fmla="*/ 32 w 99"/>
                  <a:gd name="T21" fmla="*/ 25 h 46"/>
                  <a:gd name="T22" fmla="*/ 22 w 99"/>
                  <a:gd name="T23" fmla="*/ 25 h 46"/>
                  <a:gd name="T24" fmla="*/ 22 w 99"/>
                  <a:gd name="T25" fmla="*/ 16 h 46"/>
                  <a:gd name="T26" fmla="*/ 18 w 99"/>
                  <a:gd name="T27" fmla="*/ 15 h 46"/>
                  <a:gd name="T28" fmla="*/ 9 w 99"/>
                  <a:gd name="T29" fmla="*/ 10 h 46"/>
                  <a:gd name="T30" fmla="*/ 0 w 99"/>
                  <a:gd name="T31" fmla="*/ 1 h 46"/>
                  <a:gd name="T32" fmla="*/ 0 w 99"/>
                  <a:gd name="T33" fmla="*/ 0 h 46"/>
                  <a:gd name="T34" fmla="*/ 0 w 99"/>
                  <a:gd name="T35" fmla="*/ 38 h 46"/>
                  <a:gd name="T36" fmla="*/ 0 w 99"/>
                  <a:gd name="T37" fmla="*/ 40 h 46"/>
                  <a:gd name="T38" fmla="*/ 29 w 99"/>
                  <a:gd name="T39" fmla="*/ 43 h 46"/>
                  <a:gd name="T40" fmla="*/ 45 w 99"/>
                  <a:gd name="T41" fmla="*/ 45 h 46"/>
                  <a:gd name="T42" fmla="*/ 49 w 99"/>
                  <a:gd name="T43" fmla="*/ 45 h 46"/>
                  <a:gd name="T44" fmla="*/ 54 w 99"/>
                  <a:gd name="T45" fmla="*/ 46 h 46"/>
                  <a:gd name="T46" fmla="*/ 59 w 99"/>
                  <a:gd name="T47" fmla="*/ 46 h 46"/>
                  <a:gd name="T48" fmla="*/ 71 w 99"/>
                  <a:gd name="T49" fmla="*/ 45 h 46"/>
                  <a:gd name="T50" fmla="*/ 84 w 99"/>
                  <a:gd name="T51" fmla="*/ 44 h 46"/>
                  <a:gd name="T52" fmla="*/ 99 w 99"/>
                  <a:gd name="T53" fmla="*/ 25 h 46"/>
                  <a:gd name="T54" fmla="*/ 99 w 99"/>
                  <a:gd name="T55" fmla="*/ 0 h 46"/>
                  <a:gd name="T56" fmla="*/ 93 w 99"/>
                  <a:gd name="T5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46">
                    <a:moveTo>
                      <a:pt x="93" y="8"/>
                    </a:moveTo>
                    <a:cubicBezTo>
                      <a:pt x="93" y="8"/>
                      <a:pt x="93" y="8"/>
                      <a:pt x="93" y="8"/>
                    </a:cubicBezTo>
                    <a:cubicBezTo>
                      <a:pt x="89" y="12"/>
                      <a:pt x="84" y="15"/>
                      <a:pt x="79" y="16"/>
                    </a:cubicBezTo>
                    <a:cubicBezTo>
                      <a:pt x="78" y="16"/>
                      <a:pt x="78" y="16"/>
                      <a:pt x="77" y="16"/>
                    </a:cubicBezTo>
                    <a:cubicBezTo>
                      <a:pt x="77" y="20"/>
                      <a:pt x="77" y="20"/>
                      <a:pt x="77" y="20"/>
                    </a:cubicBezTo>
                    <a:cubicBezTo>
                      <a:pt x="77" y="23"/>
                      <a:pt x="75" y="25"/>
                      <a:pt x="72" y="25"/>
                    </a:cubicBezTo>
                    <a:cubicBezTo>
                      <a:pt x="63" y="25"/>
                      <a:pt x="63" y="25"/>
                      <a:pt x="63" y="25"/>
                    </a:cubicBezTo>
                    <a:cubicBezTo>
                      <a:pt x="63" y="16"/>
                      <a:pt x="63" y="16"/>
                      <a:pt x="63" y="16"/>
                    </a:cubicBezTo>
                    <a:cubicBezTo>
                      <a:pt x="36" y="16"/>
                      <a:pt x="36" y="16"/>
                      <a:pt x="36" y="16"/>
                    </a:cubicBezTo>
                    <a:cubicBezTo>
                      <a:pt x="36" y="20"/>
                      <a:pt x="36" y="20"/>
                      <a:pt x="36" y="20"/>
                    </a:cubicBezTo>
                    <a:cubicBezTo>
                      <a:pt x="36" y="23"/>
                      <a:pt x="34" y="25"/>
                      <a:pt x="32" y="25"/>
                    </a:cubicBezTo>
                    <a:cubicBezTo>
                      <a:pt x="22" y="25"/>
                      <a:pt x="22" y="25"/>
                      <a:pt x="22" y="25"/>
                    </a:cubicBezTo>
                    <a:cubicBezTo>
                      <a:pt x="22" y="16"/>
                      <a:pt x="22" y="16"/>
                      <a:pt x="22" y="16"/>
                    </a:cubicBezTo>
                    <a:cubicBezTo>
                      <a:pt x="21" y="16"/>
                      <a:pt x="19" y="16"/>
                      <a:pt x="18" y="15"/>
                    </a:cubicBezTo>
                    <a:cubicBezTo>
                      <a:pt x="14" y="14"/>
                      <a:pt x="11" y="12"/>
                      <a:pt x="9" y="10"/>
                    </a:cubicBezTo>
                    <a:cubicBezTo>
                      <a:pt x="5" y="8"/>
                      <a:pt x="3" y="5"/>
                      <a:pt x="0" y="1"/>
                    </a:cubicBezTo>
                    <a:cubicBezTo>
                      <a:pt x="0" y="1"/>
                      <a:pt x="0" y="0"/>
                      <a:pt x="0" y="0"/>
                    </a:cubicBezTo>
                    <a:cubicBezTo>
                      <a:pt x="0" y="38"/>
                      <a:pt x="0" y="38"/>
                      <a:pt x="0" y="38"/>
                    </a:cubicBezTo>
                    <a:cubicBezTo>
                      <a:pt x="0" y="39"/>
                      <a:pt x="0" y="40"/>
                      <a:pt x="0" y="40"/>
                    </a:cubicBezTo>
                    <a:cubicBezTo>
                      <a:pt x="9" y="40"/>
                      <a:pt x="19" y="42"/>
                      <a:pt x="29" y="43"/>
                    </a:cubicBezTo>
                    <a:cubicBezTo>
                      <a:pt x="34" y="44"/>
                      <a:pt x="39" y="45"/>
                      <a:pt x="45" y="45"/>
                    </a:cubicBezTo>
                    <a:cubicBezTo>
                      <a:pt x="47" y="45"/>
                      <a:pt x="48" y="45"/>
                      <a:pt x="49" y="45"/>
                    </a:cubicBezTo>
                    <a:cubicBezTo>
                      <a:pt x="51" y="46"/>
                      <a:pt x="52" y="46"/>
                      <a:pt x="54" y="46"/>
                    </a:cubicBezTo>
                    <a:cubicBezTo>
                      <a:pt x="55" y="46"/>
                      <a:pt x="57" y="46"/>
                      <a:pt x="59" y="46"/>
                    </a:cubicBezTo>
                    <a:cubicBezTo>
                      <a:pt x="63" y="46"/>
                      <a:pt x="67" y="46"/>
                      <a:pt x="71" y="45"/>
                    </a:cubicBezTo>
                    <a:cubicBezTo>
                      <a:pt x="75" y="45"/>
                      <a:pt x="79" y="44"/>
                      <a:pt x="84" y="44"/>
                    </a:cubicBezTo>
                    <a:cubicBezTo>
                      <a:pt x="93" y="42"/>
                      <a:pt x="99" y="34"/>
                      <a:pt x="99" y="25"/>
                    </a:cubicBezTo>
                    <a:cubicBezTo>
                      <a:pt x="99" y="0"/>
                      <a:pt x="99" y="0"/>
                      <a:pt x="99" y="0"/>
                    </a:cubicBezTo>
                    <a:cubicBezTo>
                      <a:pt x="98" y="3"/>
                      <a:pt x="96" y="6"/>
                      <a:pt x="9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16" name="Freeform 120">
                <a:extLst>
                  <a:ext uri="{FF2B5EF4-FFF2-40B4-BE49-F238E27FC236}">
                    <a16:creationId xmlns:a16="http://schemas.microsoft.com/office/drawing/2014/main" id="{1417EAC9-78D7-4576-950B-5D88C086F14B}"/>
                  </a:ext>
                </a:extLst>
              </p:cNvPr>
              <p:cNvSpPr>
                <a:spLocks/>
              </p:cNvSpPr>
              <p:nvPr/>
            </p:nvSpPr>
            <p:spPr bwMode="auto">
              <a:xfrm>
                <a:off x="5637431" y="1808320"/>
                <a:ext cx="28529" cy="42114"/>
              </a:xfrm>
              <a:custGeom>
                <a:avLst/>
                <a:gdLst>
                  <a:gd name="T0" fmla="*/ 9 w 9"/>
                  <a:gd name="T1" fmla="*/ 8 h 13"/>
                  <a:gd name="T2" fmla="*/ 9 w 9"/>
                  <a:gd name="T3" fmla="*/ 0 h 13"/>
                  <a:gd name="T4" fmla="*/ 0 w 9"/>
                  <a:gd name="T5" fmla="*/ 0 h 13"/>
                  <a:gd name="T6" fmla="*/ 0 w 9"/>
                  <a:gd name="T7" fmla="*/ 13 h 13"/>
                  <a:gd name="T8" fmla="*/ 4 w 9"/>
                  <a:gd name="T9" fmla="*/ 13 h 13"/>
                  <a:gd name="T10" fmla="*/ 9 w 9"/>
                  <a:gd name="T11" fmla="*/ 8 h 13"/>
                </a:gdLst>
                <a:ahLst/>
                <a:cxnLst>
                  <a:cxn ang="0">
                    <a:pos x="T0" y="T1"/>
                  </a:cxn>
                  <a:cxn ang="0">
                    <a:pos x="T2" y="T3"/>
                  </a:cxn>
                  <a:cxn ang="0">
                    <a:pos x="T4" y="T5"/>
                  </a:cxn>
                  <a:cxn ang="0">
                    <a:pos x="T6" y="T7"/>
                  </a:cxn>
                  <a:cxn ang="0">
                    <a:pos x="T8" y="T9"/>
                  </a:cxn>
                  <a:cxn ang="0">
                    <a:pos x="T10" y="T11"/>
                  </a:cxn>
                </a:cxnLst>
                <a:rect l="0" t="0" r="r" b="b"/>
                <a:pathLst>
                  <a:path w="9" h="13">
                    <a:moveTo>
                      <a:pt x="9" y="8"/>
                    </a:moveTo>
                    <a:cubicBezTo>
                      <a:pt x="9" y="0"/>
                      <a:pt x="9" y="0"/>
                      <a:pt x="9" y="0"/>
                    </a:cubicBezTo>
                    <a:cubicBezTo>
                      <a:pt x="0" y="0"/>
                      <a:pt x="0" y="0"/>
                      <a:pt x="0" y="0"/>
                    </a:cubicBezTo>
                    <a:cubicBezTo>
                      <a:pt x="0" y="13"/>
                      <a:pt x="0" y="13"/>
                      <a:pt x="0" y="13"/>
                    </a:cubicBezTo>
                    <a:cubicBezTo>
                      <a:pt x="4" y="13"/>
                      <a:pt x="4" y="13"/>
                      <a:pt x="4" y="13"/>
                    </a:cubicBezTo>
                    <a:cubicBezTo>
                      <a:pt x="7" y="13"/>
                      <a:pt x="9" y="11"/>
                      <a:pt x="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17" name="Freeform 121">
                <a:extLst>
                  <a:ext uri="{FF2B5EF4-FFF2-40B4-BE49-F238E27FC236}">
                    <a16:creationId xmlns:a16="http://schemas.microsoft.com/office/drawing/2014/main" id="{DE563823-BFE8-4AD2-B438-37F05B9DFA7C}"/>
                  </a:ext>
                </a:extLst>
              </p:cNvPr>
              <p:cNvSpPr>
                <a:spLocks/>
              </p:cNvSpPr>
              <p:nvPr/>
            </p:nvSpPr>
            <p:spPr bwMode="auto">
              <a:xfrm>
                <a:off x="5640148" y="1624925"/>
                <a:ext cx="150793" cy="61133"/>
              </a:xfrm>
              <a:custGeom>
                <a:avLst/>
                <a:gdLst>
                  <a:gd name="T0" fmla="*/ 4 w 47"/>
                  <a:gd name="T1" fmla="*/ 15 h 19"/>
                  <a:gd name="T2" fmla="*/ 4 w 47"/>
                  <a:gd name="T3" fmla="*/ 15 h 19"/>
                  <a:gd name="T4" fmla="*/ 4 w 47"/>
                  <a:gd name="T5" fmla="*/ 5 h 19"/>
                  <a:gd name="T6" fmla="*/ 43 w 47"/>
                  <a:gd name="T7" fmla="*/ 5 h 19"/>
                  <a:gd name="T8" fmla="*/ 43 w 47"/>
                  <a:gd name="T9" fmla="*/ 13 h 19"/>
                  <a:gd name="T10" fmla="*/ 43 w 47"/>
                  <a:gd name="T11" fmla="*/ 13 h 19"/>
                  <a:gd name="T12" fmla="*/ 43 w 47"/>
                  <a:gd name="T13" fmla="*/ 19 h 19"/>
                  <a:gd name="T14" fmla="*/ 47 w 47"/>
                  <a:gd name="T15" fmla="*/ 15 h 19"/>
                  <a:gd name="T16" fmla="*/ 47 w 47"/>
                  <a:gd name="T17" fmla="*/ 13 h 19"/>
                  <a:gd name="T18" fmla="*/ 47 w 47"/>
                  <a:gd name="T19" fmla="*/ 13 h 19"/>
                  <a:gd name="T20" fmla="*/ 47 w 47"/>
                  <a:gd name="T21" fmla="*/ 4 h 19"/>
                  <a:gd name="T22" fmla="*/ 43 w 47"/>
                  <a:gd name="T23" fmla="*/ 0 h 19"/>
                  <a:gd name="T24" fmla="*/ 5 w 47"/>
                  <a:gd name="T25" fmla="*/ 0 h 19"/>
                  <a:gd name="T26" fmla="*/ 0 w 47"/>
                  <a:gd name="T27" fmla="*/ 5 h 19"/>
                  <a:gd name="T28" fmla="*/ 0 w 47"/>
                  <a:gd name="T29" fmla="*/ 13 h 19"/>
                  <a:gd name="T30" fmla="*/ 0 w 47"/>
                  <a:gd name="T31" fmla="*/ 13 h 19"/>
                  <a:gd name="T32" fmla="*/ 0 w 47"/>
                  <a:gd name="T33" fmla="*/ 19 h 19"/>
                  <a:gd name="T34" fmla="*/ 0 w 47"/>
                  <a:gd name="T35" fmla="*/ 19 h 19"/>
                  <a:gd name="T36" fmla="*/ 4 w 47"/>
                  <a:gd name="T3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19">
                    <a:moveTo>
                      <a:pt x="4" y="15"/>
                    </a:moveTo>
                    <a:cubicBezTo>
                      <a:pt x="4" y="15"/>
                      <a:pt x="4" y="15"/>
                      <a:pt x="4" y="15"/>
                    </a:cubicBezTo>
                    <a:cubicBezTo>
                      <a:pt x="4" y="5"/>
                      <a:pt x="4" y="5"/>
                      <a:pt x="4" y="5"/>
                    </a:cubicBezTo>
                    <a:cubicBezTo>
                      <a:pt x="43" y="5"/>
                      <a:pt x="43" y="5"/>
                      <a:pt x="43" y="5"/>
                    </a:cubicBezTo>
                    <a:cubicBezTo>
                      <a:pt x="43" y="13"/>
                      <a:pt x="43" y="13"/>
                      <a:pt x="43" y="13"/>
                    </a:cubicBezTo>
                    <a:cubicBezTo>
                      <a:pt x="43" y="13"/>
                      <a:pt x="43" y="13"/>
                      <a:pt x="43" y="13"/>
                    </a:cubicBezTo>
                    <a:cubicBezTo>
                      <a:pt x="43" y="19"/>
                      <a:pt x="43" y="19"/>
                      <a:pt x="43" y="19"/>
                    </a:cubicBezTo>
                    <a:cubicBezTo>
                      <a:pt x="45" y="19"/>
                      <a:pt x="47" y="17"/>
                      <a:pt x="47" y="15"/>
                    </a:cubicBezTo>
                    <a:cubicBezTo>
                      <a:pt x="47" y="13"/>
                      <a:pt x="47" y="13"/>
                      <a:pt x="47" y="13"/>
                    </a:cubicBezTo>
                    <a:cubicBezTo>
                      <a:pt x="47" y="13"/>
                      <a:pt x="47" y="13"/>
                      <a:pt x="47" y="13"/>
                    </a:cubicBezTo>
                    <a:cubicBezTo>
                      <a:pt x="47" y="10"/>
                      <a:pt x="47" y="8"/>
                      <a:pt x="47" y="4"/>
                    </a:cubicBezTo>
                    <a:cubicBezTo>
                      <a:pt x="47" y="2"/>
                      <a:pt x="45" y="0"/>
                      <a:pt x="43" y="0"/>
                    </a:cubicBezTo>
                    <a:cubicBezTo>
                      <a:pt x="30" y="0"/>
                      <a:pt x="17" y="0"/>
                      <a:pt x="5" y="0"/>
                    </a:cubicBezTo>
                    <a:cubicBezTo>
                      <a:pt x="2" y="0"/>
                      <a:pt x="0" y="2"/>
                      <a:pt x="0" y="5"/>
                    </a:cubicBezTo>
                    <a:cubicBezTo>
                      <a:pt x="0" y="8"/>
                      <a:pt x="0" y="10"/>
                      <a:pt x="0" y="13"/>
                    </a:cubicBezTo>
                    <a:cubicBezTo>
                      <a:pt x="0" y="13"/>
                      <a:pt x="0" y="13"/>
                      <a:pt x="0" y="13"/>
                    </a:cubicBezTo>
                    <a:cubicBezTo>
                      <a:pt x="0" y="19"/>
                      <a:pt x="0" y="19"/>
                      <a:pt x="0" y="19"/>
                    </a:cubicBezTo>
                    <a:cubicBezTo>
                      <a:pt x="0" y="19"/>
                      <a:pt x="0" y="19"/>
                      <a:pt x="0" y="19"/>
                    </a:cubicBezTo>
                    <a:cubicBezTo>
                      <a:pt x="2" y="19"/>
                      <a:pt x="4" y="17"/>
                      <a:pt x="4"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18" name="Freeform 122">
                <a:extLst>
                  <a:ext uri="{FF2B5EF4-FFF2-40B4-BE49-F238E27FC236}">
                    <a16:creationId xmlns:a16="http://schemas.microsoft.com/office/drawing/2014/main" id="{BA67A088-8DDE-4611-A636-9513FB1961FF}"/>
                  </a:ext>
                </a:extLst>
              </p:cNvPr>
              <p:cNvSpPr>
                <a:spLocks/>
              </p:cNvSpPr>
              <p:nvPr/>
            </p:nvSpPr>
            <p:spPr bwMode="auto">
              <a:xfrm>
                <a:off x="5765129" y="1808320"/>
                <a:ext cx="28529" cy="42114"/>
              </a:xfrm>
              <a:custGeom>
                <a:avLst/>
                <a:gdLst>
                  <a:gd name="T0" fmla="*/ 9 w 9"/>
                  <a:gd name="T1" fmla="*/ 8 h 13"/>
                  <a:gd name="T2" fmla="*/ 9 w 9"/>
                  <a:gd name="T3" fmla="*/ 0 h 13"/>
                  <a:gd name="T4" fmla="*/ 0 w 9"/>
                  <a:gd name="T5" fmla="*/ 0 h 13"/>
                  <a:gd name="T6" fmla="*/ 0 w 9"/>
                  <a:gd name="T7" fmla="*/ 13 h 13"/>
                  <a:gd name="T8" fmla="*/ 5 w 9"/>
                  <a:gd name="T9" fmla="*/ 13 h 13"/>
                  <a:gd name="T10" fmla="*/ 9 w 9"/>
                  <a:gd name="T11" fmla="*/ 8 h 13"/>
                </a:gdLst>
                <a:ahLst/>
                <a:cxnLst>
                  <a:cxn ang="0">
                    <a:pos x="T0" y="T1"/>
                  </a:cxn>
                  <a:cxn ang="0">
                    <a:pos x="T2" y="T3"/>
                  </a:cxn>
                  <a:cxn ang="0">
                    <a:pos x="T4" y="T5"/>
                  </a:cxn>
                  <a:cxn ang="0">
                    <a:pos x="T6" y="T7"/>
                  </a:cxn>
                  <a:cxn ang="0">
                    <a:pos x="T8" y="T9"/>
                  </a:cxn>
                  <a:cxn ang="0">
                    <a:pos x="T10" y="T11"/>
                  </a:cxn>
                </a:cxnLst>
                <a:rect l="0" t="0" r="r" b="b"/>
                <a:pathLst>
                  <a:path w="9" h="13">
                    <a:moveTo>
                      <a:pt x="9" y="8"/>
                    </a:moveTo>
                    <a:cubicBezTo>
                      <a:pt x="9" y="0"/>
                      <a:pt x="9" y="0"/>
                      <a:pt x="9" y="0"/>
                    </a:cubicBezTo>
                    <a:cubicBezTo>
                      <a:pt x="0" y="0"/>
                      <a:pt x="0" y="0"/>
                      <a:pt x="0" y="0"/>
                    </a:cubicBezTo>
                    <a:cubicBezTo>
                      <a:pt x="0" y="13"/>
                      <a:pt x="0" y="13"/>
                      <a:pt x="0" y="13"/>
                    </a:cubicBezTo>
                    <a:cubicBezTo>
                      <a:pt x="5" y="13"/>
                      <a:pt x="5" y="13"/>
                      <a:pt x="5" y="13"/>
                    </a:cubicBezTo>
                    <a:cubicBezTo>
                      <a:pt x="7" y="13"/>
                      <a:pt x="9" y="11"/>
                      <a:pt x="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grpSp>
        <p:nvGrpSpPr>
          <p:cNvPr id="119" name="Group 118">
            <a:extLst>
              <a:ext uri="{FF2B5EF4-FFF2-40B4-BE49-F238E27FC236}">
                <a16:creationId xmlns:a16="http://schemas.microsoft.com/office/drawing/2014/main" id="{1A888931-BAC8-4E00-A89D-0A976004D25C}"/>
              </a:ext>
            </a:extLst>
          </p:cNvPr>
          <p:cNvGrpSpPr/>
          <p:nvPr/>
        </p:nvGrpSpPr>
        <p:grpSpPr>
          <a:xfrm>
            <a:off x="267862" y="947039"/>
            <a:ext cx="11409774" cy="576961"/>
            <a:chOff x="404813" y="1125538"/>
            <a:chExt cx="11409774" cy="682942"/>
          </a:xfrm>
        </p:grpSpPr>
        <p:grpSp>
          <p:nvGrpSpPr>
            <p:cNvPr id="120" name="Group 119">
              <a:extLst>
                <a:ext uri="{FF2B5EF4-FFF2-40B4-BE49-F238E27FC236}">
                  <a16:creationId xmlns:a16="http://schemas.microsoft.com/office/drawing/2014/main" id="{A3262A8E-68CE-4410-9951-AD0BFC2BA0C6}"/>
                </a:ext>
              </a:extLst>
            </p:cNvPr>
            <p:cNvGrpSpPr/>
            <p:nvPr/>
          </p:nvGrpSpPr>
          <p:grpSpPr>
            <a:xfrm>
              <a:off x="404813" y="1125538"/>
              <a:ext cx="11409774" cy="682942"/>
              <a:chOff x="404813" y="1125538"/>
              <a:chExt cx="11612880" cy="799500"/>
            </a:xfrm>
          </p:grpSpPr>
          <p:sp>
            <p:nvSpPr>
              <p:cNvPr id="125" name="Rounded Rectangle 60">
                <a:extLst>
                  <a:ext uri="{FF2B5EF4-FFF2-40B4-BE49-F238E27FC236}">
                    <a16:creationId xmlns:a16="http://schemas.microsoft.com/office/drawing/2014/main" id="{D768362B-2AD9-4D19-BE19-D5649BF70AC3}"/>
                  </a:ext>
                </a:extLst>
              </p:cNvPr>
              <p:cNvSpPr>
                <a:spLocks/>
              </p:cNvSpPr>
              <p:nvPr/>
            </p:nvSpPr>
            <p:spPr bwMode="gray">
              <a:xfrm>
                <a:off x="404813" y="1125538"/>
                <a:ext cx="11612880" cy="799500"/>
              </a:xfrm>
              <a:prstGeom prst="roundRect">
                <a:avLst/>
              </a:prstGeom>
              <a:solidFill>
                <a:schemeClr val="accent1"/>
              </a:solidFill>
              <a:ln w="12700" cap="flat" cmpd="sng" algn="ctr">
                <a:noFill/>
                <a:prstDash val="solid"/>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21386D"/>
                  </a:solidFill>
                  <a:effectLst/>
                  <a:uLnTx/>
                  <a:uFillTx/>
                  <a:latin typeface="Ubuntu"/>
                  <a:ea typeface="+mn-ea"/>
                  <a:cs typeface="Arial" pitchFamily="34" charset="0"/>
                </a:endParaRPr>
              </a:p>
            </p:txBody>
          </p:sp>
          <p:sp>
            <p:nvSpPr>
              <p:cNvPr id="126" name="Rounded Rectangle 61">
                <a:extLst>
                  <a:ext uri="{FF2B5EF4-FFF2-40B4-BE49-F238E27FC236}">
                    <a16:creationId xmlns:a16="http://schemas.microsoft.com/office/drawing/2014/main" id="{3850F147-D4A7-4E1B-B8A5-AC48535ECA64}"/>
                  </a:ext>
                </a:extLst>
              </p:cNvPr>
              <p:cNvSpPr>
                <a:spLocks/>
              </p:cNvSpPr>
              <p:nvPr/>
            </p:nvSpPr>
            <p:spPr bwMode="gray">
              <a:xfrm>
                <a:off x="2131052" y="1125538"/>
                <a:ext cx="9736644" cy="799500"/>
              </a:xfrm>
              <a:prstGeom prst="roundRect">
                <a:avLst/>
              </a:prstGeom>
              <a:solidFill>
                <a:schemeClr val="accent1">
                  <a:lumMod val="20000"/>
                  <a:lumOff val="80000"/>
                </a:schemeClr>
              </a:solidFill>
              <a:ln w="12700" cap="flat" cmpd="sng" algn="ctr">
                <a:noFill/>
                <a:prstDash val="solid"/>
              </a:ln>
              <a:effectLst/>
            </p:spPr>
            <p:txBody>
              <a:bodyPr numCol="1"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AD"/>
                    </a:solidFill>
                    <a:effectLst/>
                    <a:uLnTx/>
                    <a:uFillTx/>
                    <a:latin typeface="Ubuntu"/>
                    <a:ea typeface="+mn-ea"/>
                    <a:cs typeface="+mn-cs"/>
                  </a:rPr>
                  <a:t>Our client offers a wide variety of products in Life and Finance. Leading provider of providing Insurance, Investment, Financial Advise and Asset Management. has a presence in investment management with over CAD$891 billion in assets under management operating in a number of countries. Ranks number 277 on the Fortune 500 list. Sun Life also offers voluntary (employee-paid) disability, life and dental plans.</a:t>
                </a:r>
              </a:p>
            </p:txBody>
          </p:sp>
          <p:sp>
            <p:nvSpPr>
              <p:cNvPr id="127" name="Rectangle 126">
                <a:extLst>
                  <a:ext uri="{FF2B5EF4-FFF2-40B4-BE49-F238E27FC236}">
                    <a16:creationId xmlns:a16="http://schemas.microsoft.com/office/drawing/2014/main" id="{18A56D25-1853-4A80-A310-79995C9FEF28}"/>
                  </a:ext>
                </a:extLst>
              </p:cNvPr>
              <p:cNvSpPr>
                <a:spLocks/>
              </p:cNvSpPr>
              <p:nvPr/>
            </p:nvSpPr>
            <p:spPr bwMode="gray">
              <a:xfrm>
                <a:off x="1090837" y="1352802"/>
                <a:ext cx="1008000" cy="369332"/>
              </a:xfrm>
              <a:prstGeom prst="rect">
                <a:avLst/>
              </a:prstGeom>
            </p:spPr>
            <p:txBody>
              <a:bodyPr wrap="square" lIns="0" tIns="0" rIns="0" bIns="0" anchor="ctr">
                <a:spAutoFit/>
              </a:bodyPr>
              <a:lstStyle/>
              <a:p>
                <a:pPr marL="0" marR="0" lvl="0" indent="0" algn="ctr" defTabSz="844029" rtl="0" eaLnBrk="1" fontAlgn="b"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ysClr val="window" lastClr="FFFFFF"/>
                    </a:solidFill>
                    <a:effectLst/>
                    <a:uLnTx/>
                    <a:uFillTx/>
                    <a:latin typeface="Ubuntu"/>
                    <a:ea typeface="Verdana" pitchFamily="34" charset="0"/>
                    <a:cs typeface="Arial" pitchFamily="34" charset="0"/>
                  </a:rPr>
                  <a:t>Client Overview</a:t>
                </a:r>
              </a:p>
            </p:txBody>
          </p:sp>
        </p:grpSp>
        <p:grpSp>
          <p:nvGrpSpPr>
            <p:cNvPr id="121" name="Group 113">
              <a:extLst>
                <a:ext uri="{FF2B5EF4-FFF2-40B4-BE49-F238E27FC236}">
                  <a16:creationId xmlns:a16="http://schemas.microsoft.com/office/drawing/2014/main" id="{12187A5E-7515-4F07-8512-B682A891B3FC}"/>
                </a:ext>
              </a:extLst>
            </p:cNvPr>
            <p:cNvGrpSpPr/>
            <p:nvPr/>
          </p:nvGrpSpPr>
          <p:grpSpPr>
            <a:xfrm>
              <a:off x="556243" y="1234169"/>
              <a:ext cx="427882" cy="465680"/>
              <a:chOff x="4237038" y="5124450"/>
              <a:chExt cx="409575" cy="469900"/>
            </a:xfrm>
            <a:solidFill>
              <a:schemeClr val="bg1"/>
            </a:solidFill>
          </p:grpSpPr>
          <p:sp>
            <p:nvSpPr>
              <p:cNvPr id="122" name="Freeform 388">
                <a:extLst>
                  <a:ext uri="{FF2B5EF4-FFF2-40B4-BE49-F238E27FC236}">
                    <a16:creationId xmlns:a16="http://schemas.microsoft.com/office/drawing/2014/main" id="{F750A557-83A0-4EB9-84CB-742EE87F447B}"/>
                  </a:ext>
                </a:extLst>
              </p:cNvPr>
              <p:cNvSpPr>
                <a:spLocks/>
              </p:cNvSpPr>
              <p:nvPr/>
            </p:nvSpPr>
            <p:spPr bwMode="auto">
              <a:xfrm>
                <a:off x="4351338" y="5124450"/>
                <a:ext cx="180975" cy="209550"/>
              </a:xfrm>
              <a:custGeom>
                <a:avLst/>
                <a:gdLst>
                  <a:gd name="T0" fmla="*/ 6 w 57"/>
                  <a:gd name="T1" fmla="*/ 43 h 66"/>
                  <a:gd name="T2" fmla="*/ 29 w 57"/>
                  <a:gd name="T3" fmla="*/ 66 h 66"/>
                  <a:gd name="T4" fmla="*/ 51 w 57"/>
                  <a:gd name="T5" fmla="*/ 43 h 66"/>
                  <a:gd name="T6" fmla="*/ 56 w 57"/>
                  <a:gd name="T7" fmla="*/ 32 h 66"/>
                  <a:gd name="T8" fmla="*/ 53 w 57"/>
                  <a:gd name="T9" fmla="*/ 27 h 66"/>
                  <a:gd name="T10" fmla="*/ 29 w 57"/>
                  <a:gd name="T11" fmla="*/ 0 h 66"/>
                  <a:gd name="T12" fmla="*/ 4 w 57"/>
                  <a:gd name="T13" fmla="*/ 27 h 66"/>
                  <a:gd name="T14" fmla="*/ 0 w 57"/>
                  <a:gd name="T15" fmla="*/ 32 h 66"/>
                  <a:gd name="T16" fmla="*/ 6 w 57"/>
                  <a:gd name="T17" fmla="*/ 4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66">
                    <a:moveTo>
                      <a:pt x="6" y="43"/>
                    </a:moveTo>
                    <a:cubicBezTo>
                      <a:pt x="9" y="55"/>
                      <a:pt x="17" y="66"/>
                      <a:pt x="29" y="66"/>
                    </a:cubicBezTo>
                    <a:cubicBezTo>
                      <a:pt x="41" y="66"/>
                      <a:pt x="48" y="55"/>
                      <a:pt x="51" y="43"/>
                    </a:cubicBezTo>
                    <a:cubicBezTo>
                      <a:pt x="55" y="41"/>
                      <a:pt x="57" y="36"/>
                      <a:pt x="56" y="32"/>
                    </a:cubicBezTo>
                    <a:cubicBezTo>
                      <a:pt x="56" y="29"/>
                      <a:pt x="55" y="28"/>
                      <a:pt x="53" y="27"/>
                    </a:cubicBezTo>
                    <a:cubicBezTo>
                      <a:pt x="52" y="12"/>
                      <a:pt x="43" y="0"/>
                      <a:pt x="29" y="0"/>
                    </a:cubicBezTo>
                    <a:cubicBezTo>
                      <a:pt x="15" y="0"/>
                      <a:pt x="5" y="12"/>
                      <a:pt x="4" y="27"/>
                    </a:cubicBezTo>
                    <a:cubicBezTo>
                      <a:pt x="2" y="28"/>
                      <a:pt x="1" y="29"/>
                      <a:pt x="0" y="32"/>
                    </a:cubicBezTo>
                    <a:cubicBezTo>
                      <a:pt x="0" y="36"/>
                      <a:pt x="2" y="42"/>
                      <a:pt x="6" y="43"/>
                    </a:cubicBezTo>
                    <a:close/>
                  </a:path>
                </a:pathLst>
              </a:custGeom>
              <a:grp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buntu"/>
                  <a:ea typeface="+mn-ea"/>
                  <a:cs typeface="+mn-cs"/>
                </a:endParaRPr>
              </a:p>
            </p:txBody>
          </p:sp>
          <p:sp>
            <p:nvSpPr>
              <p:cNvPr id="123" name="Line 389">
                <a:extLst>
                  <a:ext uri="{FF2B5EF4-FFF2-40B4-BE49-F238E27FC236}">
                    <a16:creationId xmlns:a16="http://schemas.microsoft.com/office/drawing/2014/main" id="{8ABD4DC7-BDBA-456E-8793-9FBB15A15E2F}"/>
                  </a:ext>
                </a:extLst>
              </p:cNvPr>
              <p:cNvSpPr>
                <a:spLocks noChangeShapeType="1"/>
              </p:cNvSpPr>
              <p:nvPr/>
            </p:nvSpPr>
            <p:spPr bwMode="auto">
              <a:xfrm>
                <a:off x="4440238" y="5349875"/>
                <a:ext cx="0" cy="0"/>
              </a:xfrm>
              <a:prstGeom prst="line">
                <a:avLst/>
              </a:prstGeom>
              <a:grp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buntu"/>
                  <a:ea typeface="+mn-ea"/>
                  <a:cs typeface="+mn-cs"/>
                </a:endParaRPr>
              </a:p>
            </p:txBody>
          </p:sp>
          <p:sp>
            <p:nvSpPr>
              <p:cNvPr id="124" name="Freeform 390">
                <a:extLst>
                  <a:ext uri="{FF2B5EF4-FFF2-40B4-BE49-F238E27FC236}">
                    <a16:creationId xmlns:a16="http://schemas.microsoft.com/office/drawing/2014/main" id="{FE7598C7-EC6B-4D31-A2A1-025217ADDFCB}"/>
                  </a:ext>
                </a:extLst>
              </p:cNvPr>
              <p:cNvSpPr>
                <a:spLocks/>
              </p:cNvSpPr>
              <p:nvPr/>
            </p:nvSpPr>
            <p:spPr bwMode="auto">
              <a:xfrm>
                <a:off x="4237038" y="5349875"/>
                <a:ext cx="409575" cy="244475"/>
              </a:xfrm>
              <a:custGeom>
                <a:avLst/>
                <a:gdLst>
                  <a:gd name="T0" fmla="*/ 86 w 129"/>
                  <a:gd name="T1" fmla="*/ 77 h 77"/>
                  <a:gd name="T2" fmla="*/ 72 w 129"/>
                  <a:gd name="T3" fmla="*/ 77 h 77"/>
                  <a:gd name="T4" fmla="*/ 56 w 129"/>
                  <a:gd name="T5" fmla="*/ 77 h 77"/>
                  <a:gd name="T6" fmla="*/ 26 w 129"/>
                  <a:gd name="T7" fmla="*/ 75 h 77"/>
                  <a:gd name="T8" fmla="*/ 26 w 129"/>
                  <a:gd name="T9" fmla="*/ 38 h 77"/>
                  <a:gd name="T10" fmla="*/ 20 w 129"/>
                  <a:gd name="T11" fmla="*/ 48 h 77"/>
                  <a:gd name="T12" fmla="*/ 20 w 129"/>
                  <a:gd name="T13" fmla="*/ 74 h 77"/>
                  <a:gd name="T14" fmla="*/ 0 w 129"/>
                  <a:gd name="T15" fmla="*/ 72 h 77"/>
                  <a:gd name="T16" fmla="*/ 0 w 129"/>
                  <a:gd name="T17" fmla="*/ 41 h 77"/>
                  <a:gd name="T18" fmla="*/ 13 w 129"/>
                  <a:gd name="T19" fmla="*/ 11 h 77"/>
                  <a:gd name="T20" fmla="*/ 44 w 129"/>
                  <a:gd name="T21" fmla="*/ 0 h 77"/>
                  <a:gd name="T22" fmla="*/ 44 w 129"/>
                  <a:gd name="T23" fmla="*/ 0 h 77"/>
                  <a:gd name="T24" fmla="*/ 45 w 129"/>
                  <a:gd name="T25" fmla="*/ 0 h 77"/>
                  <a:gd name="T26" fmla="*/ 55 w 129"/>
                  <a:gd name="T27" fmla="*/ 48 h 77"/>
                  <a:gd name="T28" fmla="*/ 60 w 129"/>
                  <a:gd name="T29" fmla="*/ 15 h 77"/>
                  <a:gd name="T30" fmla="*/ 57 w 129"/>
                  <a:gd name="T31" fmla="*/ 8 h 77"/>
                  <a:gd name="T32" fmla="*/ 62 w 129"/>
                  <a:gd name="T33" fmla="*/ 2 h 77"/>
                  <a:gd name="T34" fmla="*/ 64 w 129"/>
                  <a:gd name="T35" fmla="*/ 2 h 77"/>
                  <a:gd name="T36" fmla="*/ 65 w 129"/>
                  <a:gd name="T37" fmla="*/ 2 h 77"/>
                  <a:gd name="T38" fmla="*/ 66 w 129"/>
                  <a:gd name="T39" fmla="*/ 2 h 77"/>
                  <a:gd name="T40" fmla="*/ 72 w 129"/>
                  <a:gd name="T41" fmla="*/ 8 h 77"/>
                  <a:gd name="T42" fmla="*/ 68 w 129"/>
                  <a:gd name="T43" fmla="*/ 15 h 77"/>
                  <a:gd name="T44" fmla="*/ 74 w 129"/>
                  <a:gd name="T45" fmla="*/ 48 h 77"/>
                  <a:gd name="T46" fmla="*/ 84 w 129"/>
                  <a:gd name="T47" fmla="*/ 0 h 77"/>
                  <a:gd name="T48" fmla="*/ 85 w 129"/>
                  <a:gd name="T49" fmla="*/ 0 h 77"/>
                  <a:gd name="T50" fmla="*/ 85 w 129"/>
                  <a:gd name="T51" fmla="*/ 0 h 77"/>
                  <a:gd name="T52" fmla="*/ 116 w 129"/>
                  <a:gd name="T53" fmla="*/ 11 h 77"/>
                  <a:gd name="T54" fmla="*/ 129 w 129"/>
                  <a:gd name="T55" fmla="*/ 41 h 77"/>
                  <a:gd name="T56" fmla="*/ 129 w 129"/>
                  <a:gd name="T57" fmla="*/ 72 h 77"/>
                  <a:gd name="T58" fmla="*/ 109 w 129"/>
                  <a:gd name="T59" fmla="*/ 74 h 77"/>
                  <a:gd name="T60" fmla="*/ 109 w 129"/>
                  <a:gd name="T61" fmla="*/ 48 h 77"/>
                  <a:gd name="T62" fmla="*/ 102 w 129"/>
                  <a:gd name="T63" fmla="*/ 38 h 77"/>
                  <a:gd name="T64" fmla="*/ 102 w 129"/>
                  <a:gd name="T6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77">
                    <a:moveTo>
                      <a:pt x="86" y="77"/>
                    </a:moveTo>
                    <a:cubicBezTo>
                      <a:pt x="82" y="77"/>
                      <a:pt x="78" y="77"/>
                      <a:pt x="72" y="77"/>
                    </a:cubicBezTo>
                    <a:cubicBezTo>
                      <a:pt x="56" y="77"/>
                      <a:pt x="56" y="77"/>
                      <a:pt x="56" y="77"/>
                    </a:cubicBezTo>
                    <a:cubicBezTo>
                      <a:pt x="44" y="77"/>
                      <a:pt x="38" y="76"/>
                      <a:pt x="26" y="75"/>
                    </a:cubicBezTo>
                    <a:cubicBezTo>
                      <a:pt x="26" y="38"/>
                      <a:pt x="26" y="38"/>
                      <a:pt x="26" y="38"/>
                    </a:cubicBezTo>
                    <a:cubicBezTo>
                      <a:pt x="25" y="41"/>
                      <a:pt x="20" y="44"/>
                      <a:pt x="20" y="48"/>
                    </a:cubicBezTo>
                    <a:cubicBezTo>
                      <a:pt x="20" y="51"/>
                      <a:pt x="20" y="65"/>
                      <a:pt x="20" y="74"/>
                    </a:cubicBezTo>
                    <a:cubicBezTo>
                      <a:pt x="11" y="74"/>
                      <a:pt x="7" y="73"/>
                      <a:pt x="0" y="72"/>
                    </a:cubicBezTo>
                    <a:cubicBezTo>
                      <a:pt x="0" y="59"/>
                      <a:pt x="0" y="43"/>
                      <a:pt x="0" y="41"/>
                    </a:cubicBezTo>
                    <a:cubicBezTo>
                      <a:pt x="2" y="21"/>
                      <a:pt x="9" y="14"/>
                      <a:pt x="13" y="11"/>
                    </a:cubicBezTo>
                    <a:cubicBezTo>
                      <a:pt x="20" y="6"/>
                      <a:pt x="41" y="1"/>
                      <a:pt x="44" y="0"/>
                    </a:cubicBezTo>
                    <a:cubicBezTo>
                      <a:pt x="44" y="0"/>
                      <a:pt x="44" y="0"/>
                      <a:pt x="44" y="0"/>
                    </a:cubicBezTo>
                    <a:cubicBezTo>
                      <a:pt x="45" y="0"/>
                      <a:pt x="45" y="0"/>
                      <a:pt x="45" y="0"/>
                    </a:cubicBezTo>
                    <a:cubicBezTo>
                      <a:pt x="45" y="6"/>
                      <a:pt x="55" y="48"/>
                      <a:pt x="55" y="48"/>
                    </a:cubicBezTo>
                    <a:cubicBezTo>
                      <a:pt x="60" y="15"/>
                      <a:pt x="60" y="15"/>
                      <a:pt x="60" y="15"/>
                    </a:cubicBezTo>
                    <a:cubicBezTo>
                      <a:pt x="57" y="8"/>
                      <a:pt x="57" y="8"/>
                      <a:pt x="57" y="8"/>
                    </a:cubicBezTo>
                    <a:cubicBezTo>
                      <a:pt x="62" y="2"/>
                      <a:pt x="62" y="2"/>
                      <a:pt x="62" y="2"/>
                    </a:cubicBezTo>
                    <a:cubicBezTo>
                      <a:pt x="64" y="2"/>
                      <a:pt x="64" y="2"/>
                      <a:pt x="64" y="2"/>
                    </a:cubicBezTo>
                    <a:cubicBezTo>
                      <a:pt x="65" y="2"/>
                      <a:pt x="65" y="2"/>
                      <a:pt x="65" y="2"/>
                    </a:cubicBezTo>
                    <a:cubicBezTo>
                      <a:pt x="66" y="2"/>
                      <a:pt x="66" y="2"/>
                      <a:pt x="66" y="2"/>
                    </a:cubicBezTo>
                    <a:cubicBezTo>
                      <a:pt x="72" y="8"/>
                      <a:pt x="72" y="8"/>
                      <a:pt x="72" y="8"/>
                    </a:cubicBezTo>
                    <a:cubicBezTo>
                      <a:pt x="68" y="15"/>
                      <a:pt x="68" y="15"/>
                      <a:pt x="68" y="15"/>
                    </a:cubicBezTo>
                    <a:cubicBezTo>
                      <a:pt x="74" y="48"/>
                      <a:pt x="74" y="48"/>
                      <a:pt x="74" y="48"/>
                    </a:cubicBezTo>
                    <a:cubicBezTo>
                      <a:pt x="74" y="48"/>
                      <a:pt x="84" y="6"/>
                      <a:pt x="84" y="0"/>
                    </a:cubicBezTo>
                    <a:cubicBezTo>
                      <a:pt x="85" y="0"/>
                      <a:pt x="85" y="0"/>
                      <a:pt x="85" y="0"/>
                    </a:cubicBezTo>
                    <a:cubicBezTo>
                      <a:pt x="85" y="0"/>
                      <a:pt x="85" y="0"/>
                      <a:pt x="85" y="0"/>
                    </a:cubicBezTo>
                    <a:cubicBezTo>
                      <a:pt x="92" y="2"/>
                      <a:pt x="109" y="6"/>
                      <a:pt x="116" y="11"/>
                    </a:cubicBezTo>
                    <a:cubicBezTo>
                      <a:pt x="119" y="14"/>
                      <a:pt x="127" y="21"/>
                      <a:pt x="129" y="41"/>
                    </a:cubicBezTo>
                    <a:cubicBezTo>
                      <a:pt x="129" y="43"/>
                      <a:pt x="129" y="59"/>
                      <a:pt x="129" y="72"/>
                    </a:cubicBezTo>
                    <a:cubicBezTo>
                      <a:pt x="121" y="73"/>
                      <a:pt x="118" y="74"/>
                      <a:pt x="109" y="74"/>
                    </a:cubicBezTo>
                    <a:cubicBezTo>
                      <a:pt x="109" y="65"/>
                      <a:pt x="109" y="51"/>
                      <a:pt x="109" y="48"/>
                    </a:cubicBezTo>
                    <a:cubicBezTo>
                      <a:pt x="109" y="44"/>
                      <a:pt x="104" y="41"/>
                      <a:pt x="102" y="38"/>
                    </a:cubicBezTo>
                    <a:cubicBezTo>
                      <a:pt x="102" y="75"/>
                      <a:pt x="102" y="75"/>
                      <a:pt x="102" y="75"/>
                    </a:cubicBezTo>
                  </a:path>
                </a:pathLst>
              </a:custGeom>
              <a:grp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buntu"/>
                  <a:ea typeface="+mn-ea"/>
                  <a:cs typeface="+mn-cs"/>
                </a:endParaRPr>
              </a:p>
            </p:txBody>
          </p:sp>
        </p:grpSp>
      </p:grpSp>
      <p:grpSp>
        <p:nvGrpSpPr>
          <p:cNvPr id="302" name="Group 301">
            <a:extLst>
              <a:ext uri="{FF2B5EF4-FFF2-40B4-BE49-F238E27FC236}">
                <a16:creationId xmlns:a16="http://schemas.microsoft.com/office/drawing/2014/main" id="{D5181782-A394-4652-BB8C-276A233E3E84}"/>
              </a:ext>
            </a:extLst>
          </p:cNvPr>
          <p:cNvGrpSpPr/>
          <p:nvPr/>
        </p:nvGrpSpPr>
        <p:grpSpPr>
          <a:xfrm>
            <a:off x="80169" y="4920621"/>
            <a:ext cx="11959431" cy="1549191"/>
            <a:chOff x="228606" y="2492514"/>
            <a:chExt cx="11959431" cy="1549191"/>
          </a:xfrm>
        </p:grpSpPr>
        <p:sp>
          <p:nvSpPr>
            <p:cNvPr id="303" name="Right Arrow 183">
              <a:extLst>
                <a:ext uri="{FF2B5EF4-FFF2-40B4-BE49-F238E27FC236}">
                  <a16:creationId xmlns:a16="http://schemas.microsoft.com/office/drawing/2014/main" id="{C4CCA812-6485-478F-84B1-9C00F48B4986}"/>
                </a:ext>
              </a:extLst>
            </p:cNvPr>
            <p:cNvSpPr/>
            <p:nvPr/>
          </p:nvSpPr>
          <p:spPr>
            <a:xfrm>
              <a:off x="249460" y="3511178"/>
              <a:ext cx="11826267" cy="398615"/>
            </a:xfrm>
            <a:prstGeom prst="rightArrow">
              <a:avLst/>
            </a:prstGeom>
            <a:gradFill flip="none" rotWithShape="1">
              <a:gsLst>
                <a:gs pos="0">
                  <a:sysClr val="window" lastClr="FFFFFF"/>
                </a:gs>
                <a:gs pos="100000">
                  <a:srgbClr val="8EA68D"/>
                </a:gs>
              </a:gsLst>
              <a:lin ang="2700000" scaled="1"/>
              <a:tileRect/>
            </a:gradFill>
            <a:ln w="12700" cap="flat" cmpd="sng" algn="ctr">
              <a:noFill/>
              <a:prstDash val="solid"/>
            </a:ln>
            <a:effectLst/>
          </p:spPr>
          <p:txBody>
            <a:bodyPr lIns="73370" tIns="36688" rIns="73370" bIns="36688" rtlCol="0" anchor="ctr"/>
            <a:lstStyle/>
            <a:p>
              <a:pPr marL="0" marR="0" lvl="0" indent="0" algn="ctr" defTabSz="733469" rtl="0" eaLnBrk="0" fontAlgn="base" latinLnBrk="0" hangingPunct="0">
                <a:lnSpc>
                  <a:spcPct val="100000"/>
                </a:lnSpc>
                <a:spcBef>
                  <a:spcPct val="0"/>
                </a:spcBef>
                <a:spcAft>
                  <a:spcPct val="0"/>
                </a:spcAft>
                <a:buClrTx/>
                <a:buSzTx/>
                <a:buFontTx/>
                <a:buNone/>
                <a:tabLst/>
                <a:defRPr/>
              </a:pPr>
              <a:endParaRPr kumimoji="0" lang="en-US" sz="1950" b="0" i="0" u="none" strike="noStrike" kern="0" cap="none" spc="0" normalizeH="0" baseline="0" noProof="0">
                <a:ln>
                  <a:noFill/>
                </a:ln>
                <a:solidFill>
                  <a:srgbClr val="998C85">
                    <a:lumMod val="50000"/>
                  </a:srgbClr>
                </a:solidFill>
                <a:effectLst/>
                <a:uLnTx/>
                <a:uFillTx/>
                <a:latin typeface="Arial"/>
                <a:ea typeface="+mn-ea"/>
                <a:cs typeface="+mn-cs"/>
              </a:endParaRPr>
            </a:p>
          </p:txBody>
        </p:sp>
        <p:cxnSp>
          <p:nvCxnSpPr>
            <p:cNvPr id="304" name="Straight Connector 303">
              <a:extLst>
                <a:ext uri="{FF2B5EF4-FFF2-40B4-BE49-F238E27FC236}">
                  <a16:creationId xmlns:a16="http://schemas.microsoft.com/office/drawing/2014/main" id="{9302B915-8DFD-46D6-B355-D99596BD4664}"/>
                </a:ext>
              </a:extLst>
            </p:cNvPr>
            <p:cNvCxnSpPr>
              <a:cxnSpLocks/>
            </p:cNvCxnSpPr>
            <p:nvPr/>
          </p:nvCxnSpPr>
          <p:spPr>
            <a:xfrm>
              <a:off x="304800" y="2514600"/>
              <a:ext cx="11704320" cy="0"/>
            </a:xfrm>
            <a:prstGeom prst="line">
              <a:avLst/>
            </a:prstGeom>
            <a:noFill/>
            <a:ln w="6350" cap="flat" cmpd="sng" algn="ctr">
              <a:solidFill>
                <a:srgbClr val="4472C4"/>
              </a:solidFill>
              <a:prstDash val="dash"/>
              <a:miter lim="800000"/>
            </a:ln>
            <a:effectLst/>
          </p:spPr>
        </p:cxnSp>
        <p:cxnSp>
          <p:nvCxnSpPr>
            <p:cNvPr id="305" name="Straight Connector 304">
              <a:extLst>
                <a:ext uri="{FF2B5EF4-FFF2-40B4-BE49-F238E27FC236}">
                  <a16:creationId xmlns:a16="http://schemas.microsoft.com/office/drawing/2014/main" id="{0014DBD1-98A3-456D-8B31-A44DC48A807A}"/>
                </a:ext>
              </a:extLst>
            </p:cNvPr>
            <p:cNvCxnSpPr/>
            <p:nvPr/>
          </p:nvCxnSpPr>
          <p:spPr>
            <a:xfrm>
              <a:off x="457200" y="2535067"/>
              <a:ext cx="0" cy="1097280"/>
            </a:xfrm>
            <a:prstGeom prst="line">
              <a:avLst/>
            </a:prstGeom>
            <a:noFill/>
            <a:ln w="6350" cap="flat" cmpd="sng" algn="ctr">
              <a:solidFill>
                <a:srgbClr val="4472C4"/>
              </a:solidFill>
              <a:prstDash val="dash"/>
              <a:miter lim="800000"/>
              <a:headEnd type="none" w="lg" len="lg"/>
              <a:tailEnd type="none"/>
            </a:ln>
            <a:effectLst/>
          </p:spPr>
        </p:cxnSp>
        <p:sp>
          <p:nvSpPr>
            <p:cNvPr id="306" name="Rectangle 305">
              <a:extLst>
                <a:ext uri="{FF2B5EF4-FFF2-40B4-BE49-F238E27FC236}">
                  <a16:creationId xmlns:a16="http://schemas.microsoft.com/office/drawing/2014/main" id="{AD6C3804-703F-4323-81A6-35138B03B00F}"/>
                </a:ext>
              </a:extLst>
            </p:cNvPr>
            <p:cNvSpPr/>
            <p:nvPr/>
          </p:nvSpPr>
          <p:spPr>
            <a:xfrm>
              <a:off x="460301" y="2514600"/>
              <a:ext cx="987499" cy="338554"/>
            </a:xfrm>
            <a:prstGeom prst="rect">
              <a:avLst/>
            </a:prstGeom>
          </p:spPr>
          <p:txBody>
            <a:bodyPr wrap="square" lIns="10800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Calibri" panose="020F0502020204030204" pitchFamily="34" charset="0"/>
                </a:rPr>
                <a:t>Processing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FFFFFF"/>
                  </a:solidFill>
                  <a:effectLst/>
                  <a:uLnTx/>
                  <a:uFillTx/>
                  <a:latin typeface="Ubuntu"/>
                  <a:ea typeface="+mn-ea"/>
                  <a:cs typeface="Calibri" panose="020F0502020204030204" pitchFamily="34" charset="0"/>
                </a:rPr>
                <a:t>      Indexing</a:t>
              </a:r>
            </a:p>
          </p:txBody>
        </p:sp>
        <p:sp>
          <p:nvSpPr>
            <p:cNvPr id="307" name="Rectangle 306">
              <a:extLst>
                <a:ext uri="{FF2B5EF4-FFF2-40B4-BE49-F238E27FC236}">
                  <a16:creationId xmlns:a16="http://schemas.microsoft.com/office/drawing/2014/main" id="{2680AD8C-9E13-4EA4-A2D4-569D68D87C41}"/>
                </a:ext>
              </a:extLst>
            </p:cNvPr>
            <p:cNvSpPr/>
            <p:nvPr/>
          </p:nvSpPr>
          <p:spPr>
            <a:xfrm>
              <a:off x="1566454" y="2495712"/>
              <a:ext cx="1310645" cy="338554"/>
            </a:xfrm>
            <a:prstGeom prst="rect">
              <a:avLst/>
            </a:prstGeom>
          </p:spPr>
          <p:txBody>
            <a:bodyPr wrap="square" lIns="10800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Calibri" panose="020F0502020204030204" pitchFamily="34" charset="0"/>
                </a:rPr>
                <a:t>Delete Coverage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Calibri" panose="020F0502020204030204" pitchFamily="34" charset="0"/>
                </a:rPr>
                <a:t>AE New Issue</a:t>
              </a:r>
            </a:p>
          </p:txBody>
        </p:sp>
        <p:sp>
          <p:nvSpPr>
            <p:cNvPr id="308" name="Rectangle 307">
              <a:extLst>
                <a:ext uri="{FF2B5EF4-FFF2-40B4-BE49-F238E27FC236}">
                  <a16:creationId xmlns:a16="http://schemas.microsoft.com/office/drawing/2014/main" id="{2C2B6913-D57C-434B-B165-38581FEE3097}"/>
                </a:ext>
              </a:extLst>
            </p:cNvPr>
            <p:cNvSpPr/>
            <p:nvPr/>
          </p:nvSpPr>
          <p:spPr>
            <a:xfrm>
              <a:off x="2743200" y="2501804"/>
              <a:ext cx="1323504" cy="584775"/>
            </a:xfrm>
            <a:prstGeom prst="rect">
              <a:avLst/>
            </a:prstGeom>
          </p:spPr>
          <p:txBody>
            <a:bodyPr wrap="square" lIns="10800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ASO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AE Add Coverage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Categorizing Presales Documents</a:t>
              </a:r>
            </a:p>
          </p:txBody>
        </p:sp>
        <p:sp>
          <p:nvSpPr>
            <p:cNvPr id="309" name="Rectangle 308">
              <a:extLst>
                <a:ext uri="{FF2B5EF4-FFF2-40B4-BE49-F238E27FC236}">
                  <a16:creationId xmlns:a16="http://schemas.microsoft.com/office/drawing/2014/main" id="{764A233A-A902-4024-B439-B4CFCB3BF528}"/>
                </a:ext>
              </a:extLst>
            </p:cNvPr>
            <p:cNvSpPr/>
            <p:nvPr/>
          </p:nvSpPr>
          <p:spPr>
            <a:xfrm>
              <a:off x="6886536" y="2504182"/>
              <a:ext cx="1964642" cy="1077218"/>
            </a:xfrm>
            <a:prstGeom prst="rect">
              <a:avLst/>
            </a:prstGeom>
          </p:spPr>
          <p:txBody>
            <a:bodyPr wrap="square" lIns="10800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Member level Amendment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Administrative Amendment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Review for Medical Underwriting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Member Install &amp; Request first bill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Additional Admin Service trans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Voluntary Deduction Report (VDR)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Life Conversion</a:t>
              </a:r>
            </a:p>
          </p:txBody>
        </p:sp>
        <p:sp>
          <p:nvSpPr>
            <p:cNvPr id="310" name="Rectangle 309">
              <a:extLst>
                <a:ext uri="{FF2B5EF4-FFF2-40B4-BE49-F238E27FC236}">
                  <a16:creationId xmlns:a16="http://schemas.microsoft.com/office/drawing/2014/main" id="{4CC25A97-545A-4345-ACCB-E95C84D72BD8}"/>
                </a:ext>
              </a:extLst>
            </p:cNvPr>
            <p:cNvSpPr/>
            <p:nvPr/>
          </p:nvSpPr>
          <p:spPr>
            <a:xfrm>
              <a:off x="4010496" y="2539425"/>
              <a:ext cx="1323504" cy="584775"/>
            </a:xfrm>
            <a:prstGeom prst="rect">
              <a:avLst/>
            </a:prstGeom>
          </p:spPr>
          <p:txBody>
            <a:bodyPr wrap="square" lIns="10800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Premium Accounting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Categorizing post sales document</a:t>
              </a:r>
            </a:p>
          </p:txBody>
        </p:sp>
        <p:sp>
          <p:nvSpPr>
            <p:cNvPr id="311" name="Rectangle 310">
              <a:extLst>
                <a:ext uri="{FF2B5EF4-FFF2-40B4-BE49-F238E27FC236}">
                  <a16:creationId xmlns:a16="http://schemas.microsoft.com/office/drawing/2014/main" id="{2A55C2AB-FE04-4AE8-A767-5E94A6A8AF67}"/>
                </a:ext>
              </a:extLst>
            </p:cNvPr>
            <p:cNvSpPr/>
            <p:nvPr/>
          </p:nvSpPr>
          <p:spPr>
            <a:xfrm>
              <a:off x="5215405" y="2496937"/>
              <a:ext cx="1718795" cy="1077218"/>
            </a:xfrm>
            <a:prstGeom prst="rect">
              <a:avLst/>
            </a:prstGeom>
          </p:spPr>
          <p:txBody>
            <a:bodyPr wrap="square" lIns="10800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Medical Underwriting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Life &amp; disability claims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and Mailroom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Provider &amp; Member Match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Online Advantage transaction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Write out  &amp; missing transaction</a:t>
              </a:r>
            </a:p>
          </p:txBody>
        </p:sp>
        <p:sp>
          <p:nvSpPr>
            <p:cNvPr id="312" name="Rectangle 311">
              <a:extLst>
                <a:ext uri="{FF2B5EF4-FFF2-40B4-BE49-F238E27FC236}">
                  <a16:creationId xmlns:a16="http://schemas.microsoft.com/office/drawing/2014/main" id="{64986DBB-4E9E-4338-BB16-31C1AB41FC0C}"/>
                </a:ext>
              </a:extLst>
            </p:cNvPr>
            <p:cNvSpPr/>
            <p:nvPr/>
          </p:nvSpPr>
          <p:spPr>
            <a:xfrm>
              <a:off x="8879281" y="2492514"/>
              <a:ext cx="1179119" cy="707886"/>
            </a:xfrm>
            <a:prstGeom prst="rect">
              <a:avLst/>
            </a:prstGeom>
          </p:spPr>
          <p:txBody>
            <a:bodyPr wrap="square" lIns="10800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Re-enrollments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Member 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FFFFFF"/>
                  </a:solidFill>
                  <a:effectLst/>
                  <a:uLnTx/>
                  <a:uFillTx/>
                  <a:latin typeface="Ubuntu"/>
                  <a:ea typeface="+mn-ea"/>
                  <a:cs typeface="+mn-cs"/>
                </a:rPr>
                <a:t>       Transfer (MDT)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Add Coverage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FFFFFF"/>
                  </a:solidFill>
                  <a:effectLst/>
                  <a:uLnTx/>
                  <a:uFillTx/>
                  <a:latin typeface="Ubuntu"/>
                  <a:ea typeface="+mn-ea"/>
                  <a:cs typeface="+mn-cs"/>
                </a:rPr>
                <a:t>      Re Enrollment</a:t>
              </a:r>
            </a:p>
          </p:txBody>
        </p:sp>
        <p:sp>
          <p:nvSpPr>
            <p:cNvPr id="313" name="Rectangle 312">
              <a:extLst>
                <a:ext uri="{FF2B5EF4-FFF2-40B4-BE49-F238E27FC236}">
                  <a16:creationId xmlns:a16="http://schemas.microsoft.com/office/drawing/2014/main" id="{D64739ED-CF92-4F76-B48B-DD6A2402F622}"/>
                </a:ext>
              </a:extLst>
            </p:cNvPr>
            <p:cNvSpPr/>
            <p:nvPr/>
          </p:nvSpPr>
          <p:spPr>
            <a:xfrm>
              <a:off x="10141884" y="2557046"/>
              <a:ext cx="907116" cy="338554"/>
            </a:xfrm>
            <a:prstGeom prst="rect">
              <a:avLst/>
            </a:prstGeom>
          </p:spPr>
          <p:txBody>
            <a:bodyPr wrap="square" lIns="10800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Conversion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Sales Force</a:t>
              </a:r>
            </a:p>
          </p:txBody>
        </p:sp>
        <p:sp>
          <p:nvSpPr>
            <p:cNvPr id="314" name="Rectangle 313">
              <a:extLst>
                <a:ext uri="{FF2B5EF4-FFF2-40B4-BE49-F238E27FC236}">
                  <a16:creationId xmlns:a16="http://schemas.microsoft.com/office/drawing/2014/main" id="{D6B8F0B5-2E05-4E94-92F7-B9A5B86EFC5E}"/>
                </a:ext>
              </a:extLst>
            </p:cNvPr>
            <p:cNvSpPr/>
            <p:nvPr/>
          </p:nvSpPr>
          <p:spPr>
            <a:xfrm>
              <a:off x="11041718" y="2551093"/>
              <a:ext cx="1146319" cy="954107"/>
            </a:xfrm>
            <a:prstGeom prst="rect">
              <a:avLst/>
            </a:prstGeom>
          </p:spPr>
          <p:txBody>
            <a:bodyPr wrap="square" lIns="10800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Broker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Maxwell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Conversion Policy Setup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EDX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Ubuntu"/>
                  <a:ea typeface="+mn-ea"/>
                  <a:cs typeface="+mn-cs"/>
                </a:rPr>
                <a:t>Transition Mailbox</a:t>
              </a:r>
            </a:p>
          </p:txBody>
        </p:sp>
        <p:cxnSp>
          <p:nvCxnSpPr>
            <p:cNvPr id="315" name="Straight Connector 314">
              <a:extLst>
                <a:ext uri="{FF2B5EF4-FFF2-40B4-BE49-F238E27FC236}">
                  <a16:creationId xmlns:a16="http://schemas.microsoft.com/office/drawing/2014/main" id="{1DAF242A-9731-40E5-8AB3-9690427A6722}"/>
                </a:ext>
              </a:extLst>
            </p:cNvPr>
            <p:cNvCxnSpPr/>
            <p:nvPr/>
          </p:nvCxnSpPr>
          <p:spPr>
            <a:xfrm>
              <a:off x="1600200" y="2514600"/>
              <a:ext cx="0" cy="1097280"/>
            </a:xfrm>
            <a:prstGeom prst="line">
              <a:avLst/>
            </a:prstGeom>
            <a:noFill/>
            <a:ln w="6350" cap="flat" cmpd="sng" algn="ctr">
              <a:solidFill>
                <a:srgbClr val="4472C4"/>
              </a:solidFill>
              <a:prstDash val="dash"/>
              <a:miter lim="800000"/>
              <a:headEnd type="none" w="lg" len="lg"/>
              <a:tailEnd type="none"/>
            </a:ln>
            <a:effectLst/>
          </p:spPr>
        </p:cxnSp>
        <p:cxnSp>
          <p:nvCxnSpPr>
            <p:cNvPr id="316" name="Straight Connector 315">
              <a:extLst>
                <a:ext uri="{FF2B5EF4-FFF2-40B4-BE49-F238E27FC236}">
                  <a16:creationId xmlns:a16="http://schemas.microsoft.com/office/drawing/2014/main" id="{5CC27554-DB41-49B4-934F-CF91BFB27D5A}"/>
                </a:ext>
              </a:extLst>
            </p:cNvPr>
            <p:cNvCxnSpPr/>
            <p:nvPr/>
          </p:nvCxnSpPr>
          <p:spPr>
            <a:xfrm>
              <a:off x="2743200" y="2514600"/>
              <a:ext cx="0" cy="1097280"/>
            </a:xfrm>
            <a:prstGeom prst="line">
              <a:avLst/>
            </a:prstGeom>
            <a:noFill/>
            <a:ln w="6350" cap="flat" cmpd="sng" algn="ctr">
              <a:solidFill>
                <a:srgbClr val="4472C4"/>
              </a:solidFill>
              <a:prstDash val="dash"/>
              <a:miter lim="800000"/>
              <a:headEnd type="none" w="lg" len="lg"/>
              <a:tailEnd type="none"/>
            </a:ln>
            <a:effectLst/>
          </p:spPr>
        </p:cxnSp>
        <p:cxnSp>
          <p:nvCxnSpPr>
            <p:cNvPr id="317" name="Straight Connector 316">
              <a:extLst>
                <a:ext uri="{FF2B5EF4-FFF2-40B4-BE49-F238E27FC236}">
                  <a16:creationId xmlns:a16="http://schemas.microsoft.com/office/drawing/2014/main" id="{5F885414-D892-4880-B44B-6AAA05036FCF}"/>
                </a:ext>
              </a:extLst>
            </p:cNvPr>
            <p:cNvCxnSpPr/>
            <p:nvPr/>
          </p:nvCxnSpPr>
          <p:spPr>
            <a:xfrm>
              <a:off x="11049000" y="2498920"/>
              <a:ext cx="0" cy="1097280"/>
            </a:xfrm>
            <a:prstGeom prst="line">
              <a:avLst/>
            </a:prstGeom>
            <a:noFill/>
            <a:ln w="6350" cap="flat" cmpd="sng" algn="ctr">
              <a:solidFill>
                <a:srgbClr val="4472C4"/>
              </a:solidFill>
              <a:prstDash val="dash"/>
              <a:miter lim="800000"/>
              <a:headEnd type="none" w="lg" len="lg"/>
              <a:tailEnd type="none"/>
            </a:ln>
            <a:effectLst/>
          </p:spPr>
        </p:cxnSp>
        <p:cxnSp>
          <p:nvCxnSpPr>
            <p:cNvPr id="318" name="Straight Connector 317">
              <a:extLst>
                <a:ext uri="{FF2B5EF4-FFF2-40B4-BE49-F238E27FC236}">
                  <a16:creationId xmlns:a16="http://schemas.microsoft.com/office/drawing/2014/main" id="{4E28BB73-6029-496E-9C1A-2C82447F4C88}"/>
                </a:ext>
              </a:extLst>
            </p:cNvPr>
            <p:cNvCxnSpPr/>
            <p:nvPr/>
          </p:nvCxnSpPr>
          <p:spPr>
            <a:xfrm>
              <a:off x="10210800" y="2514600"/>
              <a:ext cx="0" cy="1097280"/>
            </a:xfrm>
            <a:prstGeom prst="line">
              <a:avLst/>
            </a:prstGeom>
            <a:noFill/>
            <a:ln w="6350" cap="flat" cmpd="sng" algn="ctr">
              <a:solidFill>
                <a:srgbClr val="4472C4"/>
              </a:solidFill>
              <a:prstDash val="dash"/>
              <a:miter lim="800000"/>
              <a:headEnd type="none" w="lg" len="lg"/>
              <a:tailEnd type="none"/>
            </a:ln>
            <a:effectLst/>
          </p:spPr>
        </p:cxnSp>
        <p:cxnSp>
          <p:nvCxnSpPr>
            <p:cNvPr id="319" name="Straight Connector 318">
              <a:extLst>
                <a:ext uri="{FF2B5EF4-FFF2-40B4-BE49-F238E27FC236}">
                  <a16:creationId xmlns:a16="http://schemas.microsoft.com/office/drawing/2014/main" id="{481C4716-BE64-4280-BD08-5E17B6E43C1F}"/>
                </a:ext>
              </a:extLst>
            </p:cNvPr>
            <p:cNvCxnSpPr/>
            <p:nvPr/>
          </p:nvCxnSpPr>
          <p:spPr>
            <a:xfrm>
              <a:off x="8915400" y="2504182"/>
              <a:ext cx="0" cy="1097280"/>
            </a:xfrm>
            <a:prstGeom prst="line">
              <a:avLst/>
            </a:prstGeom>
            <a:noFill/>
            <a:ln w="6350" cap="flat" cmpd="sng" algn="ctr">
              <a:solidFill>
                <a:srgbClr val="4472C4"/>
              </a:solidFill>
              <a:prstDash val="dash"/>
              <a:miter lim="800000"/>
              <a:headEnd type="none" w="lg" len="lg"/>
              <a:tailEnd type="none"/>
            </a:ln>
            <a:effectLst/>
          </p:spPr>
        </p:cxnSp>
        <p:cxnSp>
          <p:nvCxnSpPr>
            <p:cNvPr id="320" name="Straight Connector 319">
              <a:extLst>
                <a:ext uri="{FF2B5EF4-FFF2-40B4-BE49-F238E27FC236}">
                  <a16:creationId xmlns:a16="http://schemas.microsoft.com/office/drawing/2014/main" id="{64A53236-3F91-4729-9EB0-79E56C38E23D}"/>
                </a:ext>
              </a:extLst>
            </p:cNvPr>
            <p:cNvCxnSpPr/>
            <p:nvPr/>
          </p:nvCxnSpPr>
          <p:spPr>
            <a:xfrm>
              <a:off x="6934200" y="2523018"/>
              <a:ext cx="0" cy="1097280"/>
            </a:xfrm>
            <a:prstGeom prst="line">
              <a:avLst/>
            </a:prstGeom>
            <a:noFill/>
            <a:ln w="6350" cap="flat" cmpd="sng" algn="ctr">
              <a:solidFill>
                <a:srgbClr val="4472C4"/>
              </a:solidFill>
              <a:prstDash val="dash"/>
              <a:miter lim="800000"/>
              <a:headEnd type="none" w="lg" len="lg"/>
              <a:tailEnd type="none"/>
            </a:ln>
            <a:effectLst/>
          </p:spPr>
        </p:cxnSp>
        <p:cxnSp>
          <p:nvCxnSpPr>
            <p:cNvPr id="321" name="Straight Connector 320">
              <a:extLst>
                <a:ext uri="{FF2B5EF4-FFF2-40B4-BE49-F238E27FC236}">
                  <a16:creationId xmlns:a16="http://schemas.microsoft.com/office/drawing/2014/main" id="{165DF8BD-8FEF-432C-96A5-D6941AE898CC}"/>
                </a:ext>
              </a:extLst>
            </p:cNvPr>
            <p:cNvCxnSpPr/>
            <p:nvPr/>
          </p:nvCxnSpPr>
          <p:spPr>
            <a:xfrm>
              <a:off x="4038600" y="2514600"/>
              <a:ext cx="0" cy="1097280"/>
            </a:xfrm>
            <a:prstGeom prst="line">
              <a:avLst/>
            </a:prstGeom>
            <a:noFill/>
            <a:ln w="6350" cap="flat" cmpd="sng" algn="ctr">
              <a:solidFill>
                <a:srgbClr val="4472C4"/>
              </a:solidFill>
              <a:prstDash val="dash"/>
              <a:miter lim="800000"/>
              <a:headEnd type="none" w="lg" len="lg"/>
              <a:tailEnd type="none"/>
            </a:ln>
            <a:effectLst/>
          </p:spPr>
        </p:cxnSp>
        <p:cxnSp>
          <p:nvCxnSpPr>
            <p:cNvPr id="322" name="Straight Connector 321">
              <a:extLst>
                <a:ext uri="{FF2B5EF4-FFF2-40B4-BE49-F238E27FC236}">
                  <a16:creationId xmlns:a16="http://schemas.microsoft.com/office/drawing/2014/main" id="{5DC8B58E-40F5-4C2C-A7C9-03BDD1D44ECE}"/>
                </a:ext>
              </a:extLst>
            </p:cNvPr>
            <p:cNvCxnSpPr/>
            <p:nvPr/>
          </p:nvCxnSpPr>
          <p:spPr>
            <a:xfrm>
              <a:off x="5257800" y="2510969"/>
              <a:ext cx="0" cy="1097280"/>
            </a:xfrm>
            <a:prstGeom prst="line">
              <a:avLst/>
            </a:prstGeom>
            <a:noFill/>
            <a:ln w="6350" cap="flat" cmpd="sng" algn="ctr">
              <a:solidFill>
                <a:srgbClr val="4472C4"/>
              </a:solidFill>
              <a:prstDash val="dash"/>
              <a:miter lim="800000"/>
              <a:headEnd type="none" w="lg" len="lg"/>
              <a:tailEnd type="none"/>
            </a:ln>
            <a:effectLst/>
          </p:spPr>
        </p:cxnSp>
        <p:grpSp>
          <p:nvGrpSpPr>
            <p:cNvPr id="323" name="Group 322">
              <a:extLst>
                <a:ext uri="{FF2B5EF4-FFF2-40B4-BE49-F238E27FC236}">
                  <a16:creationId xmlns:a16="http://schemas.microsoft.com/office/drawing/2014/main" id="{A78A33F6-D572-46D4-80F3-2A1ED68F8E41}"/>
                </a:ext>
              </a:extLst>
            </p:cNvPr>
            <p:cNvGrpSpPr/>
            <p:nvPr/>
          </p:nvGrpSpPr>
          <p:grpSpPr>
            <a:xfrm>
              <a:off x="1371600" y="3491713"/>
              <a:ext cx="547802" cy="549992"/>
              <a:chOff x="238526" y="5872003"/>
              <a:chExt cx="450866" cy="450866"/>
            </a:xfrm>
          </p:grpSpPr>
          <p:sp>
            <p:nvSpPr>
              <p:cNvPr id="358" name="Teardrop 357">
                <a:extLst>
                  <a:ext uri="{FF2B5EF4-FFF2-40B4-BE49-F238E27FC236}">
                    <a16:creationId xmlns:a16="http://schemas.microsoft.com/office/drawing/2014/main" id="{A74484C8-C095-43C2-A016-6C36364DA291}"/>
                  </a:ext>
                </a:extLst>
              </p:cNvPr>
              <p:cNvSpPr/>
              <p:nvPr/>
            </p:nvSpPr>
            <p:spPr>
              <a:xfrm rot="2700000">
                <a:off x="238526" y="5872003"/>
                <a:ext cx="450866" cy="450866"/>
              </a:xfrm>
              <a:prstGeom prst="teardrop">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w="9525" cap="flat" cmpd="sng" algn="ctr">
                <a:solidFill>
                  <a:srgbClr val="0098C7">
                    <a:shade val="95000"/>
                    <a:satMod val="105000"/>
                  </a:srgbClr>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95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59" name="Oval 358">
                <a:extLst>
                  <a:ext uri="{FF2B5EF4-FFF2-40B4-BE49-F238E27FC236}">
                    <a16:creationId xmlns:a16="http://schemas.microsoft.com/office/drawing/2014/main" id="{9C71944F-9E70-478A-8B44-33FE59A37C7C}"/>
                  </a:ext>
                </a:extLst>
              </p:cNvPr>
              <p:cNvSpPr/>
              <p:nvPr/>
            </p:nvSpPr>
            <p:spPr>
              <a:xfrm>
                <a:off x="273931" y="5896712"/>
                <a:ext cx="384848" cy="384848"/>
              </a:xfrm>
              <a:prstGeom prst="ellipse">
                <a:avLst/>
              </a:prstGeom>
              <a:solidFill>
                <a:srgbClr val="FFFFFF"/>
              </a:solidFill>
              <a:ln w="12700" cap="flat" cmpd="sng" algn="ctr">
                <a:solidFill>
                  <a:srgbClr val="0098C7"/>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60" name="Rectangle 359">
                <a:extLst>
                  <a:ext uri="{FF2B5EF4-FFF2-40B4-BE49-F238E27FC236}">
                    <a16:creationId xmlns:a16="http://schemas.microsoft.com/office/drawing/2014/main" id="{55850C23-C893-4E01-B835-1402F157EB99}"/>
                  </a:ext>
                </a:extLst>
              </p:cNvPr>
              <p:cNvSpPr/>
              <p:nvPr/>
            </p:nvSpPr>
            <p:spPr>
              <a:xfrm>
                <a:off x="307690" y="6010289"/>
                <a:ext cx="317325" cy="157691"/>
              </a:xfrm>
              <a:prstGeom prst="rect">
                <a:avLst/>
              </a:prstGeom>
            </p:spPr>
            <p:txBody>
              <a:bodyPr wrap="none" anchor="ctr">
                <a:spAutoFit/>
              </a:bodyPr>
              <a:lstStyle/>
              <a:p>
                <a:pPr marL="136713" marR="0" lvl="2" indent="-136713" algn="ctr" defTabSz="912813" rtl="0" eaLnBrk="0" fontAlgn="base" latinLnBrk="0" hangingPunct="0">
                  <a:lnSpc>
                    <a:spcPct val="100000"/>
                  </a:lnSpc>
                  <a:spcBef>
                    <a:spcPts val="81"/>
                  </a:spcBef>
                  <a:spcAft>
                    <a:spcPct val="0"/>
                  </a:spcAft>
                  <a:buClr>
                    <a:srgbClr val="0098C7"/>
                  </a:buClr>
                  <a:buSzTx/>
                  <a:buFontTx/>
                  <a:buNone/>
                  <a:tabLst/>
                  <a:defRPr/>
                </a:pPr>
                <a:r>
                  <a:rPr kumimoji="0" lang="en-US" sz="650" b="0" i="0" u="none" strike="noStrike" kern="0" cap="none" spc="0" normalizeH="0" baseline="0" noProof="0">
                    <a:ln>
                      <a:noFill/>
                    </a:ln>
                    <a:solidFill>
                      <a:srgbClr val="0098C7"/>
                    </a:solidFill>
                    <a:effectLst/>
                    <a:uLnTx/>
                    <a:uFillTx/>
                    <a:latin typeface="Arial"/>
                    <a:ea typeface="ＭＳ Ｐゴシック" charset="-128"/>
                    <a:cs typeface="+mn-cs"/>
                  </a:rPr>
                  <a:t>2011</a:t>
                </a:r>
              </a:p>
            </p:txBody>
          </p:sp>
        </p:grpSp>
        <p:grpSp>
          <p:nvGrpSpPr>
            <p:cNvPr id="324" name="Group 323">
              <a:extLst>
                <a:ext uri="{FF2B5EF4-FFF2-40B4-BE49-F238E27FC236}">
                  <a16:creationId xmlns:a16="http://schemas.microsoft.com/office/drawing/2014/main" id="{20094B0C-5CC2-4D68-BBA7-5B983AC1F1F3}"/>
                </a:ext>
              </a:extLst>
            </p:cNvPr>
            <p:cNvGrpSpPr/>
            <p:nvPr/>
          </p:nvGrpSpPr>
          <p:grpSpPr>
            <a:xfrm>
              <a:off x="2514600" y="3462686"/>
              <a:ext cx="547800" cy="549990"/>
              <a:chOff x="-695950" y="5877081"/>
              <a:chExt cx="450866" cy="450866"/>
            </a:xfrm>
          </p:grpSpPr>
          <p:sp>
            <p:nvSpPr>
              <p:cNvPr id="355" name="Teardrop 354">
                <a:extLst>
                  <a:ext uri="{FF2B5EF4-FFF2-40B4-BE49-F238E27FC236}">
                    <a16:creationId xmlns:a16="http://schemas.microsoft.com/office/drawing/2014/main" id="{70812C5F-3A9D-4FE3-AF9B-E0C4A28434C0}"/>
                  </a:ext>
                </a:extLst>
              </p:cNvPr>
              <p:cNvSpPr/>
              <p:nvPr/>
            </p:nvSpPr>
            <p:spPr>
              <a:xfrm rot="2700000">
                <a:off x="-695950" y="5877081"/>
                <a:ext cx="450866" cy="450866"/>
              </a:xfrm>
              <a:prstGeom prst="teardrop">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w="9525" cap="flat" cmpd="sng" algn="ctr">
                <a:solidFill>
                  <a:srgbClr val="0098C7">
                    <a:shade val="95000"/>
                    <a:satMod val="105000"/>
                  </a:srgbClr>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95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56" name="Oval 355">
                <a:extLst>
                  <a:ext uri="{FF2B5EF4-FFF2-40B4-BE49-F238E27FC236}">
                    <a16:creationId xmlns:a16="http://schemas.microsoft.com/office/drawing/2014/main" id="{2A142FC7-719B-428E-9146-C4CEE5E1E023}"/>
                  </a:ext>
                </a:extLst>
              </p:cNvPr>
              <p:cNvSpPr/>
              <p:nvPr/>
            </p:nvSpPr>
            <p:spPr>
              <a:xfrm>
                <a:off x="-660546" y="5901790"/>
                <a:ext cx="384848" cy="384848"/>
              </a:xfrm>
              <a:prstGeom prst="ellipse">
                <a:avLst/>
              </a:prstGeom>
              <a:solidFill>
                <a:srgbClr val="FFFFFF"/>
              </a:solidFill>
              <a:ln w="12700" cap="flat" cmpd="sng" algn="ctr">
                <a:solidFill>
                  <a:srgbClr val="0098C7"/>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57" name="Rectangle 356">
                <a:extLst>
                  <a:ext uri="{FF2B5EF4-FFF2-40B4-BE49-F238E27FC236}">
                    <a16:creationId xmlns:a16="http://schemas.microsoft.com/office/drawing/2014/main" id="{08D9F99A-3B41-4822-9DAA-5F28CEADAC84}"/>
                  </a:ext>
                </a:extLst>
              </p:cNvPr>
              <p:cNvSpPr/>
              <p:nvPr/>
            </p:nvSpPr>
            <p:spPr>
              <a:xfrm>
                <a:off x="-625192" y="6015371"/>
                <a:ext cx="317327" cy="157691"/>
              </a:xfrm>
              <a:prstGeom prst="rect">
                <a:avLst/>
              </a:prstGeom>
            </p:spPr>
            <p:txBody>
              <a:bodyPr wrap="none" anchor="ctr">
                <a:spAutoFit/>
              </a:bodyPr>
              <a:lstStyle/>
              <a:p>
                <a:pPr marL="136713" marR="0" lvl="2" indent="-136713" algn="ctr" defTabSz="912813" rtl="0" eaLnBrk="0" fontAlgn="base" latinLnBrk="0" hangingPunct="0">
                  <a:lnSpc>
                    <a:spcPct val="100000"/>
                  </a:lnSpc>
                  <a:spcBef>
                    <a:spcPts val="81"/>
                  </a:spcBef>
                  <a:spcAft>
                    <a:spcPct val="0"/>
                  </a:spcAft>
                  <a:buClr>
                    <a:srgbClr val="0098C7"/>
                  </a:buClr>
                  <a:buSzTx/>
                  <a:buFontTx/>
                  <a:buNone/>
                  <a:tabLst/>
                  <a:defRPr/>
                </a:pPr>
                <a:r>
                  <a:rPr kumimoji="0" lang="en-US" sz="650" b="0" i="0" u="none" strike="noStrike" kern="0" cap="none" spc="0" normalizeH="0" baseline="0" noProof="0">
                    <a:ln>
                      <a:noFill/>
                    </a:ln>
                    <a:solidFill>
                      <a:srgbClr val="0098C7"/>
                    </a:solidFill>
                    <a:effectLst/>
                    <a:uLnTx/>
                    <a:uFillTx/>
                    <a:latin typeface="Arial"/>
                    <a:ea typeface="ＭＳ Ｐゴシック" charset="-128"/>
                    <a:cs typeface="+mn-cs"/>
                  </a:rPr>
                  <a:t>2012</a:t>
                </a:r>
              </a:p>
            </p:txBody>
          </p:sp>
        </p:grpSp>
        <p:grpSp>
          <p:nvGrpSpPr>
            <p:cNvPr id="325" name="Group 324">
              <a:extLst>
                <a:ext uri="{FF2B5EF4-FFF2-40B4-BE49-F238E27FC236}">
                  <a16:creationId xmlns:a16="http://schemas.microsoft.com/office/drawing/2014/main" id="{609E0298-54D5-4542-B882-DA851C05C823}"/>
                </a:ext>
              </a:extLst>
            </p:cNvPr>
            <p:cNvGrpSpPr/>
            <p:nvPr/>
          </p:nvGrpSpPr>
          <p:grpSpPr>
            <a:xfrm>
              <a:off x="6705600" y="3462685"/>
              <a:ext cx="542217" cy="549992"/>
              <a:chOff x="-1693724" y="5872856"/>
              <a:chExt cx="450866" cy="450866"/>
            </a:xfrm>
          </p:grpSpPr>
          <p:sp>
            <p:nvSpPr>
              <p:cNvPr id="352" name="Teardrop 351">
                <a:extLst>
                  <a:ext uri="{FF2B5EF4-FFF2-40B4-BE49-F238E27FC236}">
                    <a16:creationId xmlns:a16="http://schemas.microsoft.com/office/drawing/2014/main" id="{523400E3-0B01-466D-9F85-C0C09DD1DC14}"/>
                  </a:ext>
                </a:extLst>
              </p:cNvPr>
              <p:cNvSpPr/>
              <p:nvPr/>
            </p:nvSpPr>
            <p:spPr>
              <a:xfrm rot="2700000">
                <a:off x="-1693724" y="5872856"/>
                <a:ext cx="450866" cy="450866"/>
              </a:xfrm>
              <a:prstGeom prst="teardrop">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w="9525" cap="flat" cmpd="sng" algn="ctr">
                <a:solidFill>
                  <a:srgbClr val="0098C7">
                    <a:shade val="95000"/>
                    <a:satMod val="105000"/>
                  </a:srgbClr>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95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53" name="Oval 352">
                <a:extLst>
                  <a:ext uri="{FF2B5EF4-FFF2-40B4-BE49-F238E27FC236}">
                    <a16:creationId xmlns:a16="http://schemas.microsoft.com/office/drawing/2014/main" id="{FFC0CDC4-2FBD-4758-BF80-120827553FDC}"/>
                  </a:ext>
                </a:extLst>
              </p:cNvPr>
              <p:cNvSpPr/>
              <p:nvPr/>
            </p:nvSpPr>
            <p:spPr>
              <a:xfrm>
                <a:off x="-1658320" y="5897568"/>
                <a:ext cx="384849" cy="384848"/>
              </a:xfrm>
              <a:prstGeom prst="ellipse">
                <a:avLst/>
              </a:prstGeom>
              <a:solidFill>
                <a:srgbClr val="FFFFFF"/>
              </a:solidFill>
              <a:ln w="12700" cap="flat" cmpd="sng" algn="ctr">
                <a:solidFill>
                  <a:srgbClr val="0098C7"/>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54" name="Rectangle 353">
                <a:extLst>
                  <a:ext uri="{FF2B5EF4-FFF2-40B4-BE49-F238E27FC236}">
                    <a16:creationId xmlns:a16="http://schemas.microsoft.com/office/drawing/2014/main" id="{CE5ABAAA-0428-4503-AE42-4869857B5D94}"/>
                  </a:ext>
                </a:extLst>
              </p:cNvPr>
              <p:cNvSpPr/>
              <p:nvPr/>
            </p:nvSpPr>
            <p:spPr>
              <a:xfrm>
                <a:off x="-1624599" y="6011145"/>
                <a:ext cx="320594" cy="157691"/>
              </a:xfrm>
              <a:prstGeom prst="rect">
                <a:avLst/>
              </a:prstGeom>
            </p:spPr>
            <p:txBody>
              <a:bodyPr wrap="none" anchor="ctr">
                <a:spAutoFit/>
              </a:bodyPr>
              <a:lstStyle/>
              <a:p>
                <a:pPr marL="136713" marR="0" lvl="2" indent="-136713" algn="ctr" defTabSz="912813" rtl="0" eaLnBrk="0" fontAlgn="base" latinLnBrk="0" hangingPunct="0">
                  <a:lnSpc>
                    <a:spcPct val="100000"/>
                  </a:lnSpc>
                  <a:spcBef>
                    <a:spcPts val="81"/>
                  </a:spcBef>
                  <a:spcAft>
                    <a:spcPct val="0"/>
                  </a:spcAft>
                  <a:buClr>
                    <a:srgbClr val="0098C7"/>
                  </a:buClr>
                  <a:buSzTx/>
                  <a:buFontTx/>
                  <a:buNone/>
                  <a:tabLst/>
                  <a:defRPr/>
                </a:pPr>
                <a:r>
                  <a:rPr kumimoji="0" lang="en-US" sz="650" b="0" i="0" u="none" strike="noStrike" kern="0" cap="none" spc="0" normalizeH="0" baseline="0" noProof="0">
                    <a:ln>
                      <a:noFill/>
                    </a:ln>
                    <a:solidFill>
                      <a:srgbClr val="0098C7"/>
                    </a:solidFill>
                    <a:effectLst/>
                    <a:uLnTx/>
                    <a:uFillTx/>
                    <a:latin typeface="Arial"/>
                    <a:ea typeface="ＭＳ Ｐゴシック" charset="-128"/>
                    <a:cs typeface="+mn-cs"/>
                  </a:rPr>
                  <a:t>2015</a:t>
                </a:r>
              </a:p>
            </p:txBody>
          </p:sp>
        </p:grpSp>
        <p:grpSp>
          <p:nvGrpSpPr>
            <p:cNvPr id="326" name="Group 325">
              <a:extLst>
                <a:ext uri="{FF2B5EF4-FFF2-40B4-BE49-F238E27FC236}">
                  <a16:creationId xmlns:a16="http://schemas.microsoft.com/office/drawing/2014/main" id="{E0B6A10D-CCCF-4911-B26B-C810265A0518}"/>
                </a:ext>
              </a:extLst>
            </p:cNvPr>
            <p:cNvGrpSpPr/>
            <p:nvPr/>
          </p:nvGrpSpPr>
          <p:grpSpPr>
            <a:xfrm>
              <a:off x="3810000" y="3462686"/>
              <a:ext cx="547801" cy="549990"/>
              <a:chOff x="146855" y="5877080"/>
              <a:chExt cx="450866" cy="450866"/>
            </a:xfrm>
          </p:grpSpPr>
          <p:sp>
            <p:nvSpPr>
              <p:cNvPr id="349" name="Teardrop 348">
                <a:extLst>
                  <a:ext uri="{FF2B5EF4-FFF2-40B4-BE49-F238E27FC236}">
                    <a16:creationId xmlns:a16="http://schemas.microsoft.com/office/drawing/2014/main" id="{0472D649-AC31-4125-9721-4BCBACD5620C}"/>
                  </a:ext>
                </a:extLst>
              </p:cNvPr>
              <p:cNvSpPr/>
              <p:nvPr/>
            </p:nvSpPr>
            <p:spPr>
              <a:xfrm rot="2700000">
                <a:off x="146855" y="5877080"/>
                <a:ext cx="450866" cy="450866"/>
              </a:xfrm>
              <a:prstGeom prst="teardrop">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w="9525" cap="flat" cmpd="sng" algn="ctr">
                <a:solidFill>
                  <a:srgbClr val="0098C7">
                    <a:shade val="95000"/>
                    <a:satMod val="105000"/>
                  </a:srgbClr>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95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50" name="Oval 349">
                <a:extLst>
                  <a:ext uri="{FF2B5EF4-FFF2-40B4-BE49-F238E27FC236}">
                    <a16:creationId xmlns:a16="http://schemas.microsoft.com/office/drawing/2014/main" id="{9045C112-2B30-408F-9DC9-6D054D677F84}"/>
                  </a:ext>
                </a:extLst>
              </p:cNvPr>
              <p:cNvSpPr/>
              <p:nvPr/>
            </p:nvSpPr>
            <p:spPr>
              <a:xfrm>
                <a:off x="182260" y="5901789"/>
                <a:ext cx="384848" cy="384848"/>
              </a:xfrm>
              <a:prstGeom prst="ellipse">
                <a:avLst/>
              </a:prstGeom>
              <a:solidFill>
                <a:srgbClr val="FFFFFF"/>
              </a:solidFill>
              <a:ln w="12700" cap="flat" cmpd="sng" algn="ctr">
                <a:solidFill>
                  <a:srgbClr val="0098C7"/>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51" name="Rectangle 350">
                <a:extLst>
                  <a:ext uri="{FF2B5EF4-FFF2-40B4-BE49-F238E27FC236}">
                    <a16:creationId xmlns:a16="http://schemas.microsoft.com/office/drawing/2014/main" id="{3FE4F800-264F-4A8D-BF86-7306AB69A50B}"/>
                  </a:ext>
                </a:extLst>
              </p:cNvPr>
              <p:cNvSpPr/>
              <p:nvPr/>
            </p:nvSpPr>
            <p:spPr>
              <a:xfrm>
                <a:off x="217613" y="6015370"/>
                <a:ext cx="317326" cy="157691"/>
              </a:xfrm>
              <a:prstGeom prst="rect">
                <a:avLst/>
              </a:prstGeom>
            </p:spPr>
            <p:txBody>
              <a:bodyPr wrap="none" anchor="ctr">
                <a:spAutoFit/>
              </a:bodyPr>
              <a:lstStyle/>
              <a:p>
                <a:pPr marL="136713" marR="0" lvl="2" indent="-136713" algn="ctr" defTabSz="912813" rtl="0" eaLnBrk="0" fontAlgn="base" latinLnBrk="0" hangingPunct="0">
                  <a:lnSpc>
                    <a:spcPct val="100000"/>
                  </a:lnSpc>
                  <a:spcBef>
                    <a:spcPts val="81"/>
                  </a:spcBef>
                  <a:spcAft>
                    <a:spcPct val="0"/>
                  </a:spcAft>
                  <a:buClr>
                    <a:srgbClr val="0098C7"/>
                  </a:buClr>
                  <a:buSzTx/>
                  <a:buFontTx/>
                  <a:buNone/>
                  <a:tabLst/>
                  <a:defRPr/>
                </a:pPr>
                <a:r>
                  <a:rPr kumimoji="0" lang="en-US" sz="650" b="0" i="0" u="none" strike="noStrike" kern="0" cap="none" spc="0" normalizeH="0" baseline="0" noProof="0">
                    <a:ln>
                      <a:noFill/>
                    </a:ln>
                    <a:solidFill>
                      <a:srgbClr val="0098C7"/>
                    </a:solidFill>
                    <a:effectLst/>
                    <a:uLnTx/>
                    <a:uFillTx/>
                    <a:latin typeface="Arial"/>
                    <a:ea typeface="ＭＳ Ｐゴシック" charset="-128"/>
                    <a:cs typeface="+mn-cs"/>
                  </a:rPr>
                  <a:t>2013</a:t>
                </a:r>
              </a:p>
            </p:txBody>
          </p:sp>
        </p:grpSp>
        <p:grpSp>
          <p:nvGrpSpPr>
            <p:cNvPr id="327" name="Group 326">
              <a:extLst>
                <a:ext uri="{FF2B5EF4-FFF2-40B4-BE49-F238E27FC236}">
                  <a16:creationId xmlns:a16="http://schemas.microsoft.com/office/drawing/2014/main" id="{2B9CC929-B2FA-4F76-8262-AAE1CF24FE27}"/>
                </a:ext>
              </a:extLst>
            </p:cNvPr>
            <p:cNvGrpSpPr/>
            <p:nvPr/>
          </p:nvGrpSpPr>
          <p:grpSpPr>
            <a:xfrm>
              <a:off x="5029200" y="3489431"/>
              <a:ext cx="547801" cy="549990"/>
              <a:chOff x="5418656" y="5914053"/>
              <a:chExt cx="526579" cy="549990"/>
            </a:xfrm>
          </p:grpSpPr>
          <p:sp>
            <p:nvSpPr>
              <p:cNvPr id="346" name="Teardrop 345">
                <a:extLst>
                  <a:ext uri="{FF2B5EF4-FFF2-40B4-BE49-F238E27FC236}">
                    <a16:creationId xmlns:a16="http://schemas.microsoft.com/office/drawing/2014/main" id="{923CC7ED-39B5-4F75-BA39-BA2A54587699}"/>
                  </a:ext>
                </a:extLst>
              </p:cNvPr>
              <p:cNvSpPr/>
              <p:nvPr/>
            </p:nvSpPr>
            <p:spPr>
              <a:xfrm rot="2700000">
                <a:off x="5406951" y="5925758"/>
                <a:ext cx="549990" cy="526579"/>
              </a:xfrm>
              <a:prstGeom prst="teardrop">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w="9525" cap="flat" cmpd="sng" algn="ctr">
                <a:solidFill>
                  <a:srgbClr val="0098C7">
                    <a:shade val="95000"/>
                    <a:satMod val="105000"/>
                  </a:srgbClr>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95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47" name="Oval 346">
                <a:extLst>
                  <a:ext uri="{FF2B5EF4-FFF2-40B4-BE49-F238E27FC236}">
                    <a16:creationId xmlns:a16="http://schemas.microsoft.com/office/drawing/2014/main" id="{8C6A1819-44D8-4413-BCC4-527A2A5B9ACA}"/>
                  </a:ext>
                </a:extLst>
              </p:cNvPr>
              <p:cNvSpPr/>
              <p:nvPr/>
            </p:nvSpPr>
            <p:spPr>
              <a:xfrm>
                <a:off x="5460007" y="5947238"/>
                <a:ext cx="449475" cy="469459"/>
              </a:xfrm>
              <a:prstGeom prst="ellipse">
                <a:avLst/>
              </a:prstGeom>
              <a:solidFill>
                <a:srgbClr val="FFFFFF"/>
              </a:solidFill>
              <a:ln w="12700" cap="flat" cmpd="sng" algn="ctr">
                <a:solidFill>
                  <a:srgbClr val="0098C7"/>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731"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48" name="Rectangle 347">
                <a:extLst>
                  <a:ext uri="{FF2B5EF4-FFF2-40B4-BE49-F238E27FC236}">
                    <a16:creationId xmlns:a16="http://schemas.microsoft.com/office/drawing/2014/main" id="{7E29D097-EC32-4002-AD24-D0ADCF9CE03B}"/>
                  </a:ext>
                </a:extLst>
              </p:cNvPr>
              <p:cNvSpPr/>
              <p:nvPr/>
            </p:nvSpPr>
            <p:spPr>
              <a:xfrm>
                <a:off x="5514963" y="6103883"/>
                <a:ext cx="335979" cy="175045"/>
              </a:xfrm>
              <a:prstGeom prst="rect">
                <a:avLst/>
              </a:prstGeom>
            </p:spPr>
            <p:txBody>
              <a:bodyPr wrap="none" lIns="74290" tIns="37146" rIns="74290" bIns="37146" anchor="ctr">
                <a:spAutoFit/>
              </a:bodyPr>
              <a:lstStyle/>
              <a:p>
                <a:pPr marL="136713" marR="0" lvl="2" indent="-136713" algn="ctr" defTabSz="912813" rtl="0" eaLnBrk="0" fontAlgn="base" latinLnBrk="0" hangingPunct="0">
                  <a:lnSpc>
                    <a:spcPct val="100000"/>
                  </a:lnSpc>
                  <a:spcBef>
                    <a:spcPts val="81"/>
                  </a:spcBef>
                  <a:spcAft>
                    <a:spcPct val="0"/>
                  </a:spcAft>
                  <a:buClr>
                    <a:srgbClr val="0098C7"/>
                  </a:buClr>
                  <a:buSzTx/>
                  <a:buFontTx/>
                  <a:buNone/>
                  <a:tabLst/>
                  <a:defRPr/>
                </a:pPr>
                <a:r>
                  <a:rPr kumimoji="0" lang="en-US" sz="650" b="0" i="0" u="none" strike="noStrike" kern="0" cap="none" spc="0" normalizeH="0" baseline="0" noProof="0">
                    <a:ln>
                      <a:noFill/>
                    </a:ln>
                    <a:solidFill>
                      <a:srgbClr val="0098C7"/>
                    </a:solidFill>
                    <a:effectLst/>
                    <a:uLnTx/>
                    <a:uFillTx/>
                    <a:latin typeface="Arial"/>
                    <a:ea typeface="ＭＳ Ｐゴシック" charset="-128"/>
                    <a:cs typeface="+mn-cs"/>
                  </a:rPr>
                  <a:t>2014</a:t>
                </a:r>
              </a:p>
            </p:txBody>
          </p:sp>
        </p:grpSp>
        <p:grpSp>
          <p:nvGrpSpPr>
            <p:cNvPr id="328" name="Group 327">
              <a:extLst>
                <a:ext uri="{FF2B5EF4-FFF2-40B4-BE49-F238E27FC236}">
                  <a16:creationId xmlns:a16="http://schemas.microsoft.com/office/drawing/2014/main" id="{FA78A685-D87F-4788-A840-E3C3514872B4}"/>
                </a:ext>
              </a:extLst>
            </p:cNvPr>
            <p:cNvGrpSpPr/>
            <p:nvPr/>
          </p:nvGrpSpPr>
          <p:grpSpPr>
            <a:xfrm>
              <a:off x="8686800" y="3462685"/>
              <a:ext cx="542215" cy="549992"/>
              <a:chOff x="-2527249" y="5872856"/>
              <a:chExt cx="450866" cy="450866"/>
            </a:xfrm>
          </p:grpSpPr>
          <p:sp>
            <p:nvSpPr>
              <p:cNvPr id="343" name="Teardrop 342">
                <a:extLst>
                  <a:ext uri="{FF2B5EF4-FFF2-40B4-BE49-F238E27FC236}">
                    <a16:creationId xmlns:a16="http://schemas.microsoft.com/office/drawing/2014/main" id="{61B2E0EF-1463-4466-9509-29828CCED837}"/>
                  </a:ext>
                </a:extLst>
              </p:cNvPr>
              <p:cNvSpPr/>
              <p:nvPr/>
            </p:nvSpPr>
            <p:spPr>
              <a:xfrm rot="2700000">
                <a:off x="-2527249" y="5872856"/>
                <a:ext cx="450866" cy="450866"/>
              </a:xfrm>
              <a:prstGeom prst="teardrop">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w="9525" cap="flat" cmpd="sng" algn="ctr">
                <a:solidFill>
                  <a:srgbClr val="0098C7">
                    <a:shade val="95000"/>
                    <a:satMod val="105000"/>
                  </a:srgbClr>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95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44" name="Oval 343">
                <a:extLst>
                  <a:ext uri="{FF2B5EF4-FFF2-40B4-BE49-F238E27FC236}">
                    <a16:creationId xmlns:a16="http://schemas.microsoft.com/office/drawing/2014/main" id="{1F6ADFE7-7577-4DFF-9F52-151A2001C22B}"/>
                  </a:ext>
                </a:extLst>
              </p:cNvPr>
              <p:cNvSpPr/>
              <p:nvPr/>
            </p:nvSpPr>
            <p:spPr>
              <a:xfrm>
                <a:off x="-2491841" y="5897568"/>
                <a:ext cx="384849" cy="384848"/>
              </a:xfrm>
              <a:prstGeom prst="ellipse">
                <a:avLst/>
              </a:prstGeom>
              <a:solidFill>
                <a:srgbClr val="FFFFFF"/>
              </a:solidFill>
              <a:ln w="12700" cap="flat" cmpd="sng" algn="ctr">
                <a:solidFill>
                  <a:srgbClr val="0098C7"/>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45" name="Rectangle 344">
                <a:extLst>
                  <a:ext uri="{FF2B5EF4-FFF2-40B4-BE49-F238E27FC236}">
                    <a16:creationId xmlns:a16="http://schemas.microsoft.com/office/drawing/2014/main" id="{656EFE1C-540E-44C1-A389-6F90CDE04623}"/>
                  </a:ext>
                </a:extLst>
              </p:cNvPr>
              <p:cNvSpPr/>
              <p:nvPr/>
            </p:nvSpPr>
            <p:spPr>
              <a:xfrm>
                <a:off x="-2475134" y="6011145"/>
                <a:ext cx="320595" cy="157691"/>
              </a:xfrm>
              <a:prstGeom prst="rect">
                <a:avLst/>
              </a:prstGeom>
            </p:spPr>
            <p:txBody>
              <a:bodyPr wrap="none" anchor="ctr">
                <a:spAutoFit/>
              </a:bodyPr>
              <a:lstStyle/>
              <a:p>
                <a:pPr marL="136713" marR="0" lvl="2" indent="-136713" algn="ctr" defTabSz="912813" rtl="0" eaLnBrk="0" fontAlgn="base" latinLnBrk="0" hangingPunct="0">
                  <a:lnSpc>
                    <a:spcPct val="100000"/>
                  </a:lnSpc>
                  <a:spcBef>
                    <a:spcPts val="81"/>
                  </a:spcBef>
                  <a:spcAft>
                    <a:spcPct val="0"/>
                  </a:spcAft>
                  <a:buClr>
                    <a:srgbClr val="0098C7"/>
                  </a:buClr>
                  <a:buSzTx/>
                  <a:buFontTx/>
                  <a:buNone/>
                  <a:tabLst/>
                  <a:defRPr/>
                </a:pPr>
                <a:r>
                  <a:rPr kumimoji="0" lang="en-US" sz="650" b="0" i="0" u="none" strike="noStrike" kern="0" cap="none" spc="0" normalizeH="0" baseline="0" noProof="0">
                    <a:ln>
                      <a:noFill/>
                    </a:ln>
                    <a:solidFill>
                      <a:srgbClr val="0098C7"/>
                    </a:solidFill>
                    <a:effectLst/>
                    <a:uLnTx/>
                    <a:uFillTx/>
                    <a:latin typeface="Arial"/>
                    <a:ea typeface="ＭＳ Ｐゴシック" charset="-128"/>
                    <a:cs typeface="+mn-cs"/>
                  </a:rPr>
                  <a:t>2016</a:t>
                </a:r>
              </a:p>
            </p:txBody>
          </p:sp>
        </p:grpSp>
        <p:grpSp>
          <p:nvGrpSpPr>
            <p:cNvPr id="329" name="Group 328">
              <a:extLst>
                <a:ext uri="{FF2B5EF4-FFF2-40B4-BE49-F238E27FC236}">
                  <a16:creationId xmlns:a16="http://schemas.microsoft.com/office/drawing/2014/main" id="{2C5FE1F6-47ED-4E02-A137-22476696BBD3}"/>
                </a:ext>
              </a:extLst>
            </p:cNvPr>
            <p:cNvGrpSpPr/>
            <p:nvPr/>
          </p:nvGrpSpPr>
          <p:grpSpPr>
            <a:xfrm>
              <a:off x="9973385" y="3462685"/>
              <a:ext cx="542215" cy="549992"/>
              <a:chOff x="-2527249" y="5872856"/>
              <a:chExt cx="450866" cy="450866"/>
            </a:xfrm>
          </p:grpSpPr>
          <p:sp>
            <p:nvSpPr>
              <p:cNvPr id="340" name="Teardrop 339">
                <a:extLst>
                  <a:ext uri="{FF2B5EF4-FFF2-40B4-BE49-F238E27FC236}">
                    <a16:creationId xmlns:a16="http://schemas.microsoft.com/office/drawing/2014/main" id="{D303BD58-8F0A-46B3-B2C5-364702375F38}"/>
                  </a:ext>
                </a:extLst>
              </p:cNvPr>
              <p:cNvSpPr/>
              <p:nvPr/>
            </p:nvSpPr>
            <p:spPr>
              <a:xfrm rot="2700000">
                <a:off x="-2527249" y="5872856"/>
                <a:ext cx="450866" cy="450866"/>
              </a:xfrm>
              <a:prstGeom prst="teardrop">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w="9525" cap="flat" cmpd="sng" algn="ctr">
                <a:solidFill>
                  <a:srgbClr val="0098C7">
                    <a:shade val="95000"/>
                    <a:satMod val="105000"/>
                  </a:srgbClr>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95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41" name="Oval 340">
                <a:extLst>
                  <a:ext uri="{FF2B5EF4-FFF2-40B4-BE49-F238E27FC236}">
                    <a16:creationId xmlns:a16="http://schemas.microsoft.com/office/drawing/2014/main" id="{D6FB11E9-4DE3-4AFF-AA7D-A0C89A6813D5}"/>
                  </a:ext>
                </a:extLst>
              </p:cNvPr>
              <p:cNvSpPr/>
              <p:nvPr/>
            </p:nvSpPr>
            <p:spPr>
              <a:xfrm>
                <a:off x="-2491841" y="5897568"/>
                <a:ext cx="384849" cy="384848"/>
              </a:xfrm>
              <a:prstGeom prst="ellipse">
                <a:avLst/>
              </a:prstGeom>
              <a:solidFill>
                <a:srgbClr val="FFFFFF"/>
              </a:solidFill>
              <a:ln w="12700" cap="flat" cmpd="sng" algn="ctr">
                <a:solidFill>
                  <a:srgbClr val="0098C7"/>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42" name="Rectangle 341">
                <a:extLst>
                  <a:ext uri="{FF2B5EF4-FFF2-40B4-BE49-F238E27FC236}">
                    <a16:creationId xmlns:a16="http://schemas.microsoft.com/office/drawing/2014/main" id="{ED6C6CEE-3F35-49D0-9983-47FB320956F1}"/>
                  </a:ext>
                </a:extLst>
              </p:cNvPr>
              <p:cNvSpPr/>
              <p:nvPr/>
            </p:nvSpPr>
            <p:spPr>
              <a:xfrm>
                <a:off x="-2475135" y="6011145"/>
                <a:ext cx="320595" cy="157691"/>
              </a:xfrm>
              <a:prstGeom prst="rect">
                <a:avLst/>
              </a:prstGeom>
            </p:spPr>
            <p:txBody>
              <a:bodyPr wrap="none" anchor="ctr">
                <a:spAutoFit/>
              </a:bodyPr>
              <a:lstStyle/>
              <a:p>
                <a:pPr marL="136713" marR="0" lvl="2" indent="-136713" algn="ctr" defTabSz="912813" rtl="0" eaLnBrk="0" fontAlgn="base" latinLnBrk="0" hangingPunct="0">
                  <a:lnSpc>
                    <a:spcPct val="100000"/>
                  </a:lnSpc>
                  <a:spcBef>
                    <a:spcPts val="81"/>
                  </a:spcBef>
                  <a:spcAft>
                    <a:spcPct val="0"/>
                  </a:spcAft>
                  <a:buClr>
                    <a:srgbClr val="0098C7"/>
                  </a:buClr>
                  <a:buSzTx/>
                  <a:buFontTx/>
                  <a:buNone/>
                  <a:tabLst/>
                  <a:defRPr/>
                </a:pPr>
                <a:r>
                  <a:rPr kumimoji="0" lang="en-US" sz="650" b="0" i="0" u="none" strike="noStrike" kern="0" cap="none" spc="0" normalizeH="0" baseline="0" noProof="0">
                    <a:ln>
                      <a:noFill/>
                    </a:ln>
                    <a:solidFill>
                      <a:srgbClr val="0098C7"/>
                    </a:solidFill>
                    <a:effectLst/>
                    <a:uLnTx/>
                    <a:uFillTx/>
                    <a:latin typeface="Arial"/>
                    <a:ea typeface="ＭＳ Ｐゴシック" charset="-128"/>
                    <a:cs typeface="+mn-cs"/>
                  </a:rPr>
                  <a:t>2017</a:t>
                </a:r>
              </a:p>
            </p:txBody>
          </p:sp>
        </p:grpSp>
        <p:grpSp>
          <p:nvGrpSpPr>
            <p:cNvPr id="330" name="Group 329">
              <a:extLst>
                <a:ext uri="{FF2B5EF4-FFF2-40B4-BE49-F238E27FC236}">
                  <a16:creationId xmlns:a16="http://schemas.microsoft.com/office/drawing/2014/main" id="{BB810191-2C13-46DE-9B1E-290FB3A224AE}"/>
                </a:ext>
              </a:extLst>
            </p:cNvPr>
            <p:cNvGrpSpPr/>
            <p:nvPr/>
          </p:nvGrpSpPr>
          <p:grpSpPr>
            <a:xfrm>
              <a:off x="10889732" y="3462685"/>
              <a:ext cx="542215" cy="549992"/>
              <a:chOff x="-2527249" y="5872856"/>
              <a:chExt cx="450866" cy="450866"/>
            </a:xfrm>
          </p:grpSpPr>
          <p:sp>
            <p:nvSpPr>
              <p:cNvPr id="337" name="Teardrop 336">
                <a:extLst>
                  <a:ext uri="{FF2B5EF4-FFF2-40B4-BE49-F238E27FC236}">
                    <a16:creationId xmlns:a16="http://schemas.microsoft.com/office/drawing/2014/main" id="{A2FF8DB7-CBF9-4E8D-A9EB-5BCB8407D77E}"/>
                  </a:ext>
                </a:extLst>
              </p:cNvPr>
              <p:cNvSpPr/>
              <p:nvPr/>
            </p:nvSpPr>
            <p:spPr>
              <a:xfrm rot="2700000">
                <a:off x="-2527249" y="5872856"/>
                <a:ext cx="450866" cy="450866"/>
              </a:xfrm>
              <a:prstGeom prst="teardrop">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w="9525" cap="flat" cmpd="sng" algn="ctr">
                <a:solidFill>
                  <a:srgbClr val="0098C7">
                    <a:shade val="95000"/>
                    <a:satMod val="105000"/>
                  </a:srgbClr>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95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38" name="Oval 337">
                <a:extLst>
                  <a:ext uri="{FF2B5EF4-FFF2-40B4-BE49-F238E27FC236}">
                    <a16:creationId xmlns:a16="http://schemas.microsoft.com/office/drawing/2014/main" id="{99C475A4-55BE-48FC-948E-662E72653B6E}"/>
                  </a:ext>
                </a:extLst>
              </p:cNvPr>
              <p:cNvSpPr/>
              <p:nvPr/>
            </p:nvSpPr>
            <p:spPr>
              <a:xfrm>
                <a:off x="-2491841" y="5897568"/>
                <a:ext cx="384849" cy="384848"/>
              </a:xfrm>
              <a:prstGeom prst="ellipse">
                <a:avLst/>
              </a:prstGeom>
              <a:solidFill>
                <a:srgbClr val="FFFFFF"/>
              </a:solidFill>
              <a:ln w="12700" cap="flat" cmpd="sng" algn="ctr">
                <a:solidFill>
                  <a:srgbClr val="0098C7"/>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39" name="Rectangle 338">
                <a:extLst>
                  <a:ext uri="{FF2B5EF4-FFF2-40B4-BE49-F238E27FC236}">
                    <a16:creationId xmlns:a16="http://schemas.microsoft.com/office/drawing/2014/main" id="{206002A3-4B0C-4976-8A67-401695E2332A}"/>
                  </a:ext>
                </a:extLst>
              </p:cNvPr>
              <p:cNvSpPr/>
              <p:nvPr/>
            </p:nvSpPr>
            <p:spPr>
              <a:xfrm>
                <a:off x="-2527134" y="6011145"/>
                <a:ext cx="424596" cy="157691"/>
              </a:xfrm>
              <a:prstGeom prst="rect">
                <a:avLst/>
              </a:prstGeom>
            </p:spPr>
            <p:txBody>
              <a:bodyPr wrap="none" anchor="ctr">
                <a:spAutoFit/>
              </a:bodyPr>
              <a:lstStyle/>
              <a:p>
                <a:pPr marL="136713" marR="0" lvl="2" indent="-136713" algn="ctr" defTabSz="912813" rtl="0" eaLnBrk="0" fontAlgn="base" latinLnBrk="0" hangingPunct="0">
                  <a:lnSpc>
                    <a:spcPct val="100000"/>
                  </a:lnSpc>
                  <a:spcBef>
                    <a:spcPts val="81"/>
                  </a:spcBef>
                  <a:spcAft>
                    <a:spcPct val="0"/>
                  </a:spcAft>
                  <a:buClr>
                    <a:srgbClr val="0098C7"/>
                  </a:buClr>
                  <a:buSzTx/>
                  <a:buFontTx/>
                  <a:buNone/>
                  <a:tabLst/>
                  <a:defRPr/>
                </a:pPr>
                <a:r>
                  <a:rPr kumimoji="0" lang="en-US" sz="650" b="0" i="0" u="none" strike="noStrike" kern="0" cap="none" spc="0" normalizeH="0" baseline="0" noProof="0">
                    <a:ln>
                      <a:noFill/>
                    </a:ln>
                    <a:solidFill>
                      <a:srgbClr val="0098C7"/>
                    </a:solidFill>
                    <a:effectLst/>
                    <a:uLnTx/>
                    <a:uFillTx/>
                    <a:latin typeface="Arial"/>
                    <a:ea typeface="ＭＳ Ｐゴシック" charset="-128"/>
                    <a:cs typeface="+mn-cs"/>
                  </a:rPr>
                  <a:t>2018-19</a:t>
                </a:r>
              </a:p>
            </p:txBody>
          </p:sp>
        </p:grpSp>
        <p:grpSp>
          <p:nvGrpSpPr>
            <p:cNvPr id="331" name="Group 330">
              <a:extLst>
                <a:ext uri="{FF2B5EF4-FFF2-40B4-BE49-F238E27FC236}">
                  <a16:creationId xmlns:a16="http://schemas.microsoft.com/office/drawing/2014/main" id="{91FE28B7-A565-4B2B-B491-508419832AF1}"/>
                </a:ext>
              </a:extLst>
            </p:cNvPr>
            <p:cNvGrpSpPr/>
            <p:nvPr/>
          </p:nvGrpSpPr>
          <p:grpSpPr>
            <a:xfrm>
              <a:off x="228606" y="3472663"/>
              <a:ext cx="648506" cy="549992"/>
              <a:chOff x="390719" y="5887307"/>
              <a:chExt cx="623382" cy="549992"/>
            </a:xfrm>
          </p:grpSpPr>
          <p:sp>
            <p:nvSpPr>
              <p:cNvPr id="332" name="Rectangle 331">
                <a:extLst>
                  <a:ext uri="{FF2B5EF4-FFF2-40B4-BE49-F238E27FC236}">
                    <a16:creationId xmlns:a16="http://schemas.microsoft.com/office/drawing/2014/main" id="{CDB70DBE-8ABA-4D90-AD71-B94BC394D4F2}"/>
                  </a:ext>
                </a:extLst>
              </p:cNvPr>
              <p:cNvSpPr/>
              <p:nvPr/>
            </p:nvSpPr>
            <p:spPr>
              <a:xfrm>
                <a:off x="461399" y="6029065"/>
                <a:ext cx="552702" cy="238988"/>
              </a:xfrm>
              <a:prstGeom prst="rect">
                <a:avLst/>
              </a:prstGeom>
            </p:spPr>
            <p:txBody>
              <a:bodyPr wrap="none" anchor="ctr">
                <a:spAutoFit/>
              </a:bodyPr>
              <a:lstStyle/>
              <a:p>
                <a:pPr marL="136713" marR="0" lvl="2" indent="-136713" algn="ctr" defTabSz="912813" rtl="0" eaLnBrk="0" fontAlgn="base" latinLnBrk="0" hangingPunct="0">
                  <a:lnSpc>
                    <a:spcPct val="100000"/>
                  </a:lnSpc>
                  <a:spcBef>
                    <a:spcPts val="81"/>
                  </a:spcBef>
                  <a:spcAft>
                    <a:spcPct val="0"/>
                  </a:spcAft>
                  <a:buClr>
                    <a:srgbClr val="0098C7"/>
                  </a:buClr>
                  <a:buSzTx/>
                  <a:buFontTx/>
                  <a:buNone/>
                  <a:tabLst/>
                  <a:defRPr/>
                </a:pPr>
                <a:r>
                  <a:rPr kumimoji="0" lang="en-US" sz="650" b="0" i="0" u="none" strike="noStrike" kern="0" cap="none" spc="0" normalizeH="0" baseline="0" noProof="0">
                    <a:ln>
                      <a:noFill/>
                    </a:ln>
                    <a:solidFill>
                      <a:srgbClr val="0098C7"/>
                    </a:solidFill>
                    <a:effectLst/>
                    <a:uLnTx/>
                    <a:uFillTx/>
                    <a:latin typeface="Arial"/>
                    <a:ea typeface="ＭＳ Ｐゴシック" charset="-128"/>
                    <a:cs typeface="+mn-cs"/>
                  </a:rPr>
                  <a:t>2010</a:t>
                </a:r>
              </a:p>
            </p:txBody>
          </p:sp>
          <p:grpSp>
            <p:nvGrpSpPr>
              <p:cNvPr id="333" name="Group 332">
                <a:extLst>
                  <a:ext uri="{FF2B5EF4-FFF2-40B4-BE49-F238E27FC236}">
                    <a16:creationId xmlns:a16="http://schemas.microsoft.com/office/drawing/2014/main" id="{97EBCADC-676B-44CA-8673-E34370D0EE1C}"/>
                  </a:ext>
                </a:extLst>
              </p:cNvPr>
              <p:cNvGrpSpPr/>
              <p:nvPr/>
            </p:nvGrpSpPr>
            <p:grpSpPr>
              <a:xfrm>
                <a:off x="390719" y="5887307"/>
                <a:ext cx="521209" cy="549992"/>
                <a:chOff x="-2527249" y="5872856"/>
                <a:chExt cx="450866" cy="450866"/>
              </a:xfrm>
            </p:grpSpPr>
            <p:sp>
              <p:nvSpPr>
                <p:cNvPr id="334" name="Teardrop 333">
                  <a:extLst>
                    <a:ext uri="{FF2B5EF4-FFF2-40B4-BE49-F238E27FC236}">
                      <a16:creationId xmlns:a16="http://schemas.microsoft.com/office/drawing/2014/main" id="{D49C8966-9F93-4B64-8C58-DCAEB1FE437C}"/>
                    </a:ext>
                  </a:extLst>
                </p:cNvPr>
                <p:cNvSpPr/>
                <p:nvPr/>
              </p:nvSpPr>
              <p:spPr>
                <a:xfrm rot="2700000">
                  <a:off x="-2527249" y="5872856"/>
                  <a:ext cx="450866" cy="450866"/>
                </a:xfrm>
                <a:prstGeom prst="teardrop">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w="9525" cap="flat" cmpd="sng" algn="ctr">
                  <a:solidFill>
                    <a:srgbClr val="0098C7">
                      <a:shade val="95000"/>
                      <a:satMod val="105000"/>
                    </a:srgbClr>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95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35" name="Oval 334">
                  <a:extLst>
                    <a:ext uri="{FF2B5EF4-FFF2-40B4-BE49-F238E27FC236}">
                      <a16:creationId xmlns:a16="http://schemas.microsoft.com/office/drawing/2014/main" id="{053F9883-C27C-4678-9540-FF5DAF387274}"/>
                    </a:ext>
                  </a:extLst>
                </p:cNvPr>
                <p:cNvSpPr/>
                <p:nvPr/>
              </p:nvSpPr>
              <p:spPr>
                <a:xfrm>
                  <a:off x="-2491841" y="5897568"/>
                  <a:ext cx="384849" cy="384848"/>
                </a:xfrm>
                <a:prstGeom prst="ellipse">
                  <a:avLst/>
                </a:prstGeom>
                <a:solidFill>
                  <a:srgbClr val="FFFFFF"/>
                </a:solidFill>
                <a:ln w="12700" cap="flat" cmpd="sng" algn="ctr">
                  <a:solidFill>
                    <a:srgbClr val="0098C7"/>
                  </a:solidFill>
                  <a:prstDash val="solid"/>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336" name="Rectangle 335">
                  <a:extLst>
                    <a:ext uri="{FF2B5EF4-FFF2-40B4-BE49-F238E27FC236}">
                      <a16:creationId xmlns:a16="http://schemas.microsoft.com/office/drawing/2014/main" id="{DA5E5964-D52F-407C-9EB3-F0193D93A3CA}"/>
                    </a:ext>
                  </a:extLst>
                </p:cNvPr>
                <p:cNvSpPr/>
                <p:nvPr/>
              </p:nvSpPr>
              <p:spPr>
                <a:xfrm>
                  <a:off x="-2475136" y="6011145"/>
                  <a:ext cx="320595" cy="157691"/>
                </a:xfrm>
                <a:prstGeom prst="rect">
                  <a:avLst/>
                </a:prstGeom>
              </p:spPr>
              <p:txBody>
                <a:bodyPr wrap="none" anchor="ctr">
                  <a:spAutoFit/>
                </a:bodyPr>
                <a:lstStyle/>
                <a:p>
                  <a:pPr marL="136713" marR="0" lvl="2" indent="-136713" algn="ctr" defTabSz="912813" rtl="0" eaLnBrk="0" fontAlgn="base" latinLnBrk="0" hangingPunct="0">
                    <a:lnSpc>
                      <a:spcPct val="100000"/>
                    </a:lnSpc>
                    <a:spcBef>
                      <a:spcPts val="81"/>
                    </a:spcBef>
                    <a:spcAft>
                      <a:spcPct val="0"/>
                    </a:spcAft>
                    <a:buClr>
                      <a:srgbClr val="0098C7"/>
                    </a:buClr>
                    <a:buSzTx/>
                    <a:buFontTx/>
                    <a:buNone/>
                    <a:tabLst/>
                    <a:defRPr/>
                  </a:pPr>
                  <a:r>
                    <a:rPr kumimoji="0" lang="en-US" sz="650" b="0" i="0" u="none" strike="noStrike" kern="0" cap="none" spc="0" normalizeH="0" baseline="0" noProof="0">
                      <a:ln>
                        <a:noFill/>
                      </a:ln>
                      <a:solidFill>
                        <a:srgbClr val="0098C7"/>
                      </a:solidFill>
                      <a:effectLst/>
                      <a:uLnTx/>
                      <a:uFillTx/>
                      <a:latin typeface="Arial"/>
                      <a:ea typeface="ＭＳ Ｐゴシック" charset="-128"/>
                      <a:cs typeface="+mn-cs"/>
                    </a:rPr>
                    <a:t>2010</a:t>
                  </a:r>
                </a:p>
              </p:txBody>
            </p:sp>
          </p:grpSp>
        </p:grpSp>
      </p:grpSp>
    </p:spTree>
    <p:extLst>
      <p:ext uri="{BB962C8B-B14F-4D97-AF65-F5344CB8AC3E}">
        <p14:creationId xmlns:p14="http://schemas.microsoft.com/office/powerpoint/2010/main" val="2882466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p:cNvSpPr>
            <a:spLocks noGrp="1"/>
          </p:cNvSpPr>
          <p:nvPr>
            <p:ph type="title"/>
          </p:nvPr>
        </p:nvSpPr>
        <p:spPr>
          <a:xfrm>
            <a:off x="227012" y="99667"/>
            <a:ext cx="11118632" cy="1104900"/>
          </a:xfrm>
        </p:spPr>
        <p:txBody>
          <a:bodyPr anchor="ctr"/>
          <a:lstStyle/>
          <a:p>
            <a:r>
              <a:rPr lang="en-US" sz="2000"/>
              <a:t>Global Process Automation Program for a </a:t>
            </a:r>
            <a:br>
              <a:rPr lang="en-US" sz="2000"/>
            </a:br>
            <a:r>
              <a:rPr lang="en-US" sz="2000"/>
              <a:t>Large Insurance Company Present across the Globe</a:t>
            </a:r>
          </a:p>
        </p:txBody>
      </p:sp>
      <p:grpSp>
        <p:nvGrpSpPr>
          <p:cNvPr id="89" name="Group 88"/>
          <p:cNvGrpSpPr/>
          <p:nvPr/>
        </p:nvGrpSpPr>
        <p:grpSpPr>
          <a:xfrm>
            <a:off x="227013" y="1186826"/>
            <a:ext cx="11688762" cy="680918"/>
            <a:chOff x="133350" y="933449"/>
            <a:chExt cx="11895041" cy="877063"/>
          </a:xfrm>
        </p:grpSpPr>
        <p:sp>
          <p:nvSpPr>
            <p:cNvPr id="90" name="Round Diagonal Corner Rectangle 89"/>
            <p:cNvSpPr/>
            <p:nvPr/>
          </p:nvSpPr>
          <p:spPr>
            <a:xfrm>
              <a:off x="133350" y="933449"/>
              <a:ext cx="11895041" cy="876301"/>
            </a:xfrm>
            <a:prstGeom prst="round2DiagRect">
              <a:avLst/>
            </a:prstGeom>
            <a:solidFill>
              <a:schemeClr val="bg1">
                <a:lumMod val="95000"/>
              </a:schemeClr>
            </a:solidFill>
            <a:ln w="19050">
              <a:noFill/>
            </a:ln>
          </p:spPr>
          <p:txBody>
            <a:bodyPr wrap="square" lIns="1004155" tIns="34274" rIns="68546" bIns="34274" numCol="1" spcCol="137093" anchor="ctr">
              <a:noAutofit/>
            </a:bodyPr>
            <a:lstStyle/>
            <a:p>
              <a:pPr marL="180975"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This global multiline insurance group is active in 170 countries (NA, EMEA, UK, APAC, LATAM) and provides life and general insurance to individuals as well as corporations. After a successful proof of concept, the committee chaired by the Group COO selected Capgemini as their strategic partner for Robotic Process Automation.</a:t>
              </a:r>
            </a:p>
          </p:txBody>
        </p:sp>
        <p:sp>
          <p:nvSpPr>
            <p:cNvPr id="91" name="Round Diagonal Corner Rectangle 90"/>
            <p:cNvSpPr/>
            <p:nvPr/>
          </p:nvSpPr>
          <p:spPr>
            <a:xfrm>
              <a:off x="140412" y="934793"/>
              <a:ext cx="1089452" cy="875719"/>
            </a:xfrm>
            <a:prstGeom prst="round2DiagRect">
              <a:avLst/>
            </a:prstGeom>
            <a:solidFill>
              <a:schemeClr val="accent2"/>
            </a:solidFill>
            <a:ln>
              <a:noFill/>
              <a:headEnd type="none" w="med" len="med"/>
              <a:tailEnd type="none" w="med" len="med"/>
            </a:ln>
            <a:effectLst/>
            <a:scene3d>
              <a:camera prst="orthographicFront"/>
              <a:lightRig rig="threePt" dir="t">
                <a:rot lat="0" lon="0" rev="1200000"/>
              </a:lightRig>
            </a:scene3d>
            <a:sp3d/>
          </p:spPr>
          <p:txBody>
            <a:bodyPr vert="horz" wrap="square" lIns="89848" tIns="46721" rIns="89848" bIns="46721" numCol="1" rtlCol="0" anchor="ctr" anchorCtr="0" compatLnSpc="1">
              <a:prstTxWarp prst="textNoShape">
                <a:avLst/>
              </a:prstTxWarp>
            </a:bodyPr>
            <a:lstStyle/>
            <a:p>
              <a:pPr marL="0" marR="0" lvl="0" indent="0" algn="ctr" defTabSz="912899" rtl="0"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a:ln>
                    <a:noFill/>
                  </a:ln>
                  <a:solidFill>
                    <a:prstClr val="white"/>
                  </a:solidFill>
                  <a:effectLst/>
                  <a:uLnTx/>
                  <a:uFillTx/>
                  <a:latin typeface="Verdana"/>
                  <a:ea typeface="+mn-ea"/>
                  <a:cs typeface="+mn-cs"/>
                </a:rPr>
                <a:t>Overview</a:t>
              </a:r>
            </a:p>
          </p:txBody>
        </p:sp>
      </p:grpSp>
      <p:cxnSp>
        <p:nvCxnSpPr>
          <p:cNvPr id="92" name="Straight Connector 91">
            <a:extLst>
              <a:ext uri="{FF2B5EF4-FFF2-40B4-BE49-F238E27FC236}">
                <a16:creationId xmlns:a16="http://schemas.microsoft.com/office/drawing/2014/main" id="{0FF5023A-0693-40EF-A144-6A5D8AD8789F}"/>
              </a:ext>
            </a:extLst>
          </p:cNvPr>
          <p:cNvCxnSpPr>
            <a:cxnSpLocks/>
          </p:cNvCxnSpPr>
          <p:nvPr/>
        </p:nvCxnSpPr>
        <p:spPr>
          <a:xfrm>
            <a:off x="227013" y="2471694"/>
            <a:ext cx="11688762" cy="0"/>
          </a:xfrm>
          <a:prstGeom prst="line">
            <a:avLst/>
          </a:prstGeom>
          <a:solidFill>
            <a:schemeClr val="tx1"/>
          </a:solidFill>
          <a:ln w="47625" cap="flat">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nvGrpSpPr>
          <p:cNvPr id="93" name="Group 92"/>
          <p:cNvGrpSpPr/>
          <p:nvPr/>
        </p:nvGrpSpPr>
        <p:grpSpPr>
          <a:xfrm>
            <a:off x="197638" y="1936877"/>
            <a:ext cx="2527470" cy="503653"/>
            <a:chOff x="416602" y="919793"/>
            <a:chExt cx="2297699" cy="457866"/>
          </a:xfrm>
        </p:grpSpPr>
        <p:grpSp>
          <p:nvGrpSpPr>
            <p:cNvPr id="94" name="Group 30">
              <a:extLst>
                <a:ext uri="{FF2B5EF4-FFF2-40B4-BE49-F238E27FC236}">
                  <a16:creationId xmlns:a16="http://schemas.microsoft.com/office/drawing/2014/main" id="{2450D3E4-236D-4FB2-A7B0-FA7B6A48CF6E}"/>
                </a:ext>
              </a:extLst>
            </p:cNvPr>
            <p:cNvGrpSpPr>
              <a:grpSpLocks noChangeAspect="1"/>
            </p:cNvGrpSpPr>
            <p:nvPr/>
          </p:nvGrpSpPr>
          <p:grpSpPr bwMode="auto">
            <a:xfrm>
              <a:off x="416602" y="919793"/>
              <a:ext cx="478872" cy="457866"/>
              <a:chOff x="-223" y="-210"/>
              <a:chExt cx="3852" cy="3601"/>
            </a:xfrm>
          </p:grpSpPr>
          <p:sp>
            <p:nvSpPr>
              <p:cNvPr id="96" name="Freeform 31">
                <a:extLst>
                  <a:ext uri="{FF2B5EF4-FFF2-40B4-BE49-F238E27FC236}">
                    <a16:creationId xmlns:a16="http://schemas.microsoft.com/office/drawing/2014/main" id="{3C2F6D0A-03AE-4E73-9FEB-1BFE4000FEEE}"/>
                  </a:ext>
                </a:extLst>
              </p:cNvPr>
              <p:cNvSpPr>
                <a:spLocks/>
              </p:cNvSpPr>
              <p:nvPr/>
            </p:nvSpPr>
            <p:spPr bwMode="auto">
              <a:xfrm>
                <a:off x="-223" y="-210"/>
                <a:ext cx="3852" cy="3601"/>
              </a:xfrm>
              <a:custGeom>
                <a:avLst/>
                <a:gdLst>
                  <a:gd name="T0" fmla="*/ 207 w 1442"/>
                  <a:gd name="T1" fmla="*/ 1053 h 1347"/>
                  <a:gd name="T2" fmla="*/ 346 w 1442"/>
                  <a:gd name="T3" fmla="*/ 201 h 1347"/>
                  <a:gd name="T4" fmla="*/ 1235 w 1442"/>
                  <a:gd name="T5" fmla="*/ 326 h 1347"/>
                  <a:gd name="T6" fmla="*/ 1073 w 1442"/>
                  <a:gd name="T7" fmla="*/ 1147 h 1347"/>
                  <a:gd name="T8" fmla="*/ 207 w 1442"/>
                  <a:gd name="T9" fmla="*/ 1053 h 1347"/>
                </a:gdLst>
                <a:ahLst/>
                <a:cxnLst>
                  <a:cxn ang="0">
                    <a:pos x="T0" y="T1"/>
                  </a:cxn>
                  <a:cxn ang="0">
                    <a:pos x="T2" y="T3"/>
                  </a:cxn>
                  <a:cxn ang="0">
                    <a:pos x="T4" y="T5"/>
                  </a:cxn>
                  <a:cxn ang="0">
                    <a:pos x="T6" y="T7"/>
                  </a:cxn>
                  <a:cxn ang="0">
                    <a:pos x="T8" y="T9"/>
                  </a:cxn>
                </a:cxnLst>
                <a:rect l="0" t="0" r="r" b="b"/>
                <a:pathLst>
                  <a:path w="1442" h="1347">
                    <a:moveTo>
                      <a:pt x="207" y="1053"/>
                    </a:moveTo>
                    <a:cubicBezTo>
                      <a:pt x="0" y="783"/>
                      <a:pt x="62" y="401"/>
                      <a:pt x="346" y="201"/>
                    </a:cubicBezTo>
                    <a:cubicBezTo>
                      <a:pt x="629" y="0"/>
                      <a:pt x="1028" y="56"/>
                      <a:pt x="1235" y="326"/>
                    </a:cubicBezTo>
                    <a:cubicBezTo>
                      <a:pt x="1442" y="596"/>
                      <a:pt x="1357" y="946"/>
                      <a:pt x="1073" y="1147"/>
                    </a:cubicBezTo>
                    <a:cubicBezTo>
                      <a:pt x="790" y="1347"/>
                      <a:pt x="415" y="1324"/>
                      <a:pt x="207" y="1053"/>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97" name="Freeform 32">
                <a:extLst>
                  <a:ext uri="{FF2B5EF4-FFF2-40B4-BE49-F238E27FC236}">
                    <a16:creationId xmlns:a16="http://schemas.microsoft.com/office/drawing/2014/main" id="{1FC3183B-3D37-4918-B988-587DB0818954}"/>
                  </a:ext>
                </a:extLst>
              </p:cNvPr>
              <p:cNvSpPr>
                <a:spLocks/>
              </p:cNvSpPr>
              <p:nvPr/>
            </p:nvSpPr>
            <p:spPr bwMode="auto">
              <a:xfrm>
                <a:off x="1284" y="672"/>
                <a:ext cx="870" cy="1045"/>
              </a:xfrm>
              <a:custGeom>
                <a:avLst/>
                <a:gdLst>
                  <a:gd name="T0" fmla="*/ 71 w 326"/>
                  <a:gd name="T1" fmla="*/ 391 h 391"/>
                  <a:gd name="T2" fmla="*/ 1 w 326"/>
                  <a:gd name="T3" fmla="*/ 390 h 391"/>
                  <a:gd name="T4" fmla="*/ 0 w 326"/>
                  <a:gd name="T5" fmla="*/ 172 h 391"/>
                  <a:gd name="T6" fmla="*/ 95 w 326"/>
                  <a:gd name="T7" fmla="*/ 13 h 391"/>
                  <a:gd name="T8" fmla="*/ 223 w 326"/>
                  <a:gd name="T9" fmla="*/ 8 h 391"/>
                  <a:gd name="T10" fmla="*/ 326 w 326"/>
                  <a:gd name="T11" fmla="*/ 164 h 391"/>
                  <a:gd name="T12" fmla="*/ 326 w 326"/>
                  <a:gd name="T13" fmla="*/ 385 h 391"/>
                  <a:gd name="T14" fmla="*/ 263 w 326"/>
                  <a:gd name="T15" fmla="*/ 385 h 391"/>
                  <a:gd name="T16" fmla="*/ 263 w 326"/>
                  <a:gd name="T17" fmla="*/ 164 h 391"/>
                  <a:gd name="T18" fmla="*/ 210 w 326"/>
                  <a:gd name="T19" fmla="*/ 78 h 391"/>
                  <a:gd name="T20" fmla="*/ 117 w 326"/>
                  <a:gd name="T21" fmla="*/ 80 h 391"/>
                  <a:gd name="T22" fmla="*/ 71 w 326"/>
                  <a:gd name="T23" fmla="*/ 172 h 391"/>
                  <a:gd name="T24" fmla="*/ 71 w 326"/>
                  <a:gd name="T25"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91">
                    <a:moveTo>
                      <a:pt x="71" y="391"/>
                    </a:moveTo>
                    <a:cubicBezTo>
                      <a:pt x="1" y="390"/>
                      <a:pt x="1" y="390"/>
                      <a:pt x="1" y="390"/>
                    </a:cubicBezTo>
                    <a:cubicBezTo>
                      <a:pt x="2" y="324"/>
                      <a:pt x="0" y="174"/>
                      <a:pt x="0" y="172"/>
                    </a:cubicBezTo>
                    <a:cubicBezTo>
                      <a:pt x="0" y="140"/>
                      <a:pt x="0" y="43"/>
                      <a:pt x="95" y="13"/>
                    </a:cubicBezTo>
                    <a:cubicBezTo>
                      <a:pt x="132" y="1"/>
                      <a:pt x="176" y="0"/>
                      <a:pt x="223" y="8"/>
                    </a:cubicBezTo>
                    <a:cubicBezTo>
                      <a:pt x="289" y="20"/>
                      <a:pt x="326" y="77"/>
                      <a:pt x="326" y="164"/>
                    </a:cubicBezTo>
                    <a:cubicBezTo>
                      <a:pt x="326" y="385"/>
                      <a:pt x="326" y="385"/>
                      <a:pt x="326" y="385"/>
                    </a:cubicBezTo>
                    <a:cubicBezTo>
                      <a:pt x="263" y="385"/>
                      <a:pt x="263" y="385"/>
                      <a:pt x="263" y="385"/>
                    </a:cubicBezTo>
                    <a:cubicBezTo>
                      <a:pt x="263" y="164"/>
                      <a:pt x="263" y="164"/>
                      <a:pt x="263" y="164"/>
                    </a:cubicBezTo>
                    <a:cubicBezTo>
                      <a:pt x="263" y="112"/>
                      <a:pt x="240" y="86"/>
                      <a:pt x="210" y="78"/>
                    </a:cubicBezTo>
                    <a:cubicBezTo>
                      <a:pt x="176" y="69"/>
                      <a:pt x="142" y="73"/>
                      <a:pt x="117" y="80"/>
                    </a:cubicBezTo>
                    <a:cubicBezTo>
                      <a:pt x="89" y="89"/>
                      <a:pt x="71" y="108"/>
                      <a:pt x="71" y="172"/>
                    </a:cubicBezTo>
                    <a:cubicBezTo>
                      <a:pt x="71" y="178"/>
                      <a:pt x="73" y="325"/>
                      <a:pt x="71" y="391"/>
                    </a:cubicBezTo>
                  </a:path>
                </a:pathLst>
              </a:custGeom>
              <a:solidFill>
                <a:srgbClr val="12A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98" name="Freeform 33">
                <a:extLst>
                  <a:ext uri="{FF2B5EF4-FFF2-40B4-BE49-F238E27FC236}">
                    <a16:creationId xmlns:a16="http://schemas.microsoft.com/office/drawing/2014/main" id="{60B2EC65-C3A7-4817-8A23-98C56EE0B35E}"/>
                  </a:ext>
                </a:extLst>
              </p:cNvPr>
              <p:cNvSpPr>
                <a:spLocks/>
              </p:cNvSpPr>
              <p:nvPr/>
            </p:nvSpPr>
            <p:spPr bwMode="auto">
              <a:xfrm>
                <a:off x="992" y="1429"/>
                <a:ext cx="1408" cy="927"/>
              </a:xfrm>
              <a:custGeom>
                <a:avLst/>
                <a:gdLst>
                  <a:gd name="T0" fmla="*/ 98 w 527"/>
                  <a:gd name="T1" fmla="*/ 344 h 347"/>
                  <a:gd name="T2" fmla="*/ 433 w 527"/>
                  <a:gd name="T3" fmla="*/ 344 h 347"/>
                  <a:gd name="T4" fmla="*/ 524 w 527"/>
                  <a:gd name="T5" fmla="*/ 231 h 347"/>
                  <a:gd name="T6" fmla="*/ 524 w 527"/>
                  <a:gd name="T7" fmla="*/ 12 h 347"/>
                  <a:gd name="T8" fmla="*/ 97 w 527"/>
                  <a:gd name="T9" fmla="*/ 7 h 347"/>
                  <a:gd name="T10" fmla="*/ 0 w 527"/>
                  <a:gd name="T11" fmla="*/ 121 h 347"/>
                  <a:gd name="T12" fmla="*/ 1 w 527"/>
                  <a:gd name="T13" fmla="*/ 258 h 347"/>
                  <a:gd name="T14" fmla="*/ 98 w 527"/>
                  <a:gd name="T15" fmla="*/ 344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347">
                    <a:moveTo>
                      <a:pt x="98" y="344"/>
                    </a:moveTo>
                    <a:cubicBezTo>
                      <a:pt x="154" y="347"/>
                      <a:pt x="392" y="347"/>
                      <a:pt x="433" y="344"/>
                    </a:cubicBezTo>
                    <a:cubicBezTo>
                      <a:pt x="507" y="337"/>
                      <a:pt x="527" y="325"/>
                      <a:pt x="524" y="231"/>
                    </a:cubicBezTo>
                    <a:cubicBezTo>
                      <a:pt x="524" y="231"/>
                      <a:pt x="524" y="98"/>
                      <a:pt x="524" y="12"/>
                    </a:cubicBezTo>
                    <a:cubicBezTo>
                      <a:pt x="399" y="5"/>
                      <a:pt x="172" y="0"/>
                      <a:pt x="97" y="7"/>
                    </a:cubicBezTo>
                    <a:cubicBezTo>
                      <a:pt x="29" y="13"/>
                      <a:pt x="0" y="31"/>
                      <a:pt x="0" y="121"/>
                    </a:cubicBezTo>
                    <a:cubicBezTo>
                      <a:pt x="1" y="258"/>
                      <a:pt x="1" y="258"/>
                      <a:pt x="1" y="258"/>
                    </a:cubicBezTo>
                    <a:cubicBezTo>
                      <a:pt x="1" y="326"/>
                      <a:pt x="23" y="341"/>
                      <a:pt x="98" y="3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99" name="Freeform 34">
                <a:extLst>
                  <a:ext uri="{FF2B5EF4-FFF2-40B4-BE49-F238E27FC236}">
                    <a16:creationId xmlns:a16="http://schemas.microsoft.com/office/drawing/2014/main" id="{F5647D5F-1624-45A6-9026-45C58507452A}"/>
                  </a:ext>
                </a:extLst>
              </p:cNvPr>
              <p:cNvSpPr>
                <a:spLocks/>
              </p:cNvSpPr>
              <p:nvPr/>
            </p:nvSpPr>
            <p:spPr bwMode="auto">
              <a:xfrm>
                <a:off x="1599" y="1621"/>
                <a:ext cx="270" cy="292"/>
              </a:xfrm>
              <a:custGeom>
                <a:avLst/>
                <a:gdLst>
                  <a:gd name="T0" fmla="*/ 54 w 101"/>
                  <a:gd name="T1" fmla="*/ 107 h 109"/>
                  <a:gd name="T2" fmla="*/ 101 w 101"/>
                  <a:gd name="T3" fmla="*/ 51 h 109"/>
                  <a:gd name="T4" fmla="*/ 51 w 101"/>
                  <a:gd name="T5" fmla="*/ 2 h 109"/>
                  <a:gd name="T6" fmla="*/ 1 w 101"/>
                  <a:gd name="T7" fmla="*/ 58 h 109"/>
                  <a:gd name="T8" fmla="*/ 54 w 101"/>
                  <a:gd name="T9" fmla="*/ 107 h 109"/>
                </a:gdLst>
                <a:ahLst/>
                <a:cxnLst>
                  <a:cxn ang="0">
                    <a:pos x="T0" y="T1"/>
                  </a:cxn>
                  <a:cxn ang="0">
                    <a:pos x="T2" y="T3"/>
                  </a:cxn>
                  <a:cxn ang="0">
                    <a:pos x="T4" y="T5"/>
                  </a:cxn>
                  <a:cxn ang="0">
                    <a:pos x="T6" y="T7"/>
                  </a:cxn>
                  <a:cxn ang="0">
                    <a:pos x="T8" y="T9"/>
                  </a:cxn>
                </a:cxnLst>
                <a:rect l="0" t="0" r="r" b="b"/>
                <a:pathLst>
                  <a:path w="101" h="109">
                    <a:moveTo>
                      <a:pt x="54" y="107"/>
                    </a:moveTo>
                    <a:cubicBezTo>
                      <a:pt x="82" y="105"/>
                      <a:pt x="101" y="80"/>
                      <a:pt x="101" y="51"/>
                    </a:cubicBezTo>
                    <a:cubicBezTo>
                      <a:pt x="100" y="22"/>
                      <a:pt x="79" y="0"/>
                      <a:pt x="51" y="2"/>
                    </a:cubicBezTo>
                    <a:cubicBezTo>
                      <a:pt x="22" y="3"/>
                      <a:pt x="0" y="29"/>
                      <a:pt x="1" y="58"/>
                    </a:cubicBezTo>
                    <a:cubicBezTo>
                      <a:pt x="2" y="87"/>
                      <a:pt x="25" y="109"/>
                      <a:pt x="54" y="107"/>
                    </a:cubicBezTo>
                  </a:path>
                </a:pathLst>
              </a:custGeom>
              <a:solidFill>
                <a:srgbClr val="95E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100" name="Freeform 35">
                <a:extLst>
                  <a:ext uri="{FF2B5EF4-FFF2-40B4-BE49-F238E27FC236}">
                    <a16:creationId xmlns:a16="http://schemas.microsoft.com/office/drawing/2014/main" id="{D9B26BBE-192F-4737-BE52-038A7B32D8D5}"/>
                  </a:ext>
                </a:extLst>
              </p:cNvPr>
              <p:cNvSpPr>
                <a:spLocks/>
              </p:cNvSpPr>
              <p:nvPr/>
            </p:nvSpPr>
            <p:spPr bwMode="auto">
              <a:xfrm>
                <a:off x="1615" y="1878"/>
                <a:ext cx="238" cy="273"/>
              </a:xfrm>
              <a:custGeom>
                <a:avLst/>
                <a:gdLst>
                  <a:gd name="T0" fmla="*/ 67 w 238"/>
                  <a:gd name="T1" fmla="*/ 0 h 273"/>
                  <a:gd name="T2" fmla="*/ 0 w 238"/>
                  <a:gd name="T3" fmla="*/ 273 h 273"/>
                  <a:gd name="T4" fmla="*/ 238 w 238"/>
                  <a:gd name="T5" fmla="*/ 273 h 273"/>
                  <a:gd name="T6" fmla="*/ 165 w 238"/>
                  <a:gd name="T7" fmla="*/ 0 h 273"/>
                  <a:gd name="T8" fmla="*/ 67 w 238"/>
                  <a:gd name="T9" fmla="*/ 0 h 273"/>
                </a:gdLst>
                <a:ahLst/>
                <a:cxnLst>
                  <a:cxn ang="0">
                    <a:pos x="T0" y="T1"/>
                  </a:cxn>
                  <a:cxn ang="0">
                    <a:pos x="T2" y="T3"/>
                  </a:cxn>
                  <a:cxn ang="0">
                    <a:pos x="T4" y="T5"/>
                  </a:cxn>
                  <a:cxn ang="0">
                    <a:pos x="T6" y="T7"/>
                  </a:cxn>
                  <a:cxn ang="0">
                    <a:pos x="T8" y="T9"/>
                  </a:cxn>
                </a:cxnLst>
                <a:rect l="0" t="0" r="r" b="b"/>
                <a:pathLst>
                  <a:path w="238" h="273">
                    <a:moveTo>
                      <a:pt x="67" y="0"/>
                    </a:moveTo>
                    <a:lnTo>
                      <a:pt x="0" y="273"/>
                    </a:lnTo>
                    <a:lnTo>
                      <a:pt x="238" y="273"/>
                    </a:lnTo>
                    <a:lnTo>
                      <a:pt x="165" y="0"/>
                    </a:lnTo>
                    <a:lnTo>
                      <a:pt x="67" y="0"/>
                    </a:lnTo>
                    <a:close/>
                  </a:path>
                </a:pathLst>
              </a:custGeom>
              <a:solidFill>
                <a:srgbClr val="95E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grpSp>
        <p:sp>
          <p:nvSpPr>
            <p:cNvPr id="95" name="Text Placeholder 6">
              <a:extLst>
                <a:ext uri="{FF2B5EF4-FFF2-40B4-BE49-F238E27FC236}">
                  <a16:creationId xmlns:a16="http://schemas.microsoft.com/office/drawing/2014/main" id="{D107E07E-C7C9-4491-AF70-80EA99ECE59D}"/>
                </a:ext>
              </a:extLst>
            </p:cNvPr>
            <p:cNvSpPr txBox="1">
              <a:spLocks/>
            </p:cNvSpPr>
            <p:nvPr/>
          </p:nvSpPr>
          <p:spPr>
            <a:xfrm>
              <a:off x="958285" y="1060591"/>
              <a:ext cx="1756016" cy="176272"/>
            </a:xfrm>
            <a:prstGeom prst="rect">
              <a:avLst/>
            </a:prstGeom>
          </p:spPr>
          <p:txBody>
            <a:bodyPr vert="horz" wrap="non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0908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0" normalizeH="0" baseline="0" noProof="0">
                  <a:ln>
                    <a:noFill/>
                  </a:ln>
                  <a:solidFill>
                    <a:srgbClr val="2B143D"/>
                  </a:solidFill>
                  <a:effectLst/>
                  <a:uLnTx/>
                  <a:uFillTx/>
                  <a:latin typeface="Verdana"/>
                  <a:ea typeface="+mn-ea"/>
                  <a:cs typeface="Arial"/>
                </a:rPr>
                <a:t>Business Scenarios</a:t>
              </a:r>
            </a:p>
          </p:txBody>
        </p:sp>
      </p:grpSp>
      <p:sp>
        <p:nvSpPr>
          <p:cNvPr id="101" name="Text Placeholder 7">
            <a:extLst>
              <a:ext uri="{FF2B5EF4-FFF2-40B4-BE49-F238E27FC236}">
                <a16:creationId xmlns:a16="http://schemas.microsoft.com/office/drawing/2014/main" id="{F440DD2A-0430-4C5E-B3E9-A7668FCC65F3}"/>
              </a:ext>
            </a:extLst>
          </p:cNvPr>
          <p:cNvSpPr txBox="1">
            <a:spLocks/>
          </p:cNvSpPr>
          <p:nvPr/>
        </p:nvSpPr>
        <p:spPr>
          <a:xfrm>
            <a:off x="227012" y="2601224"/>
            <a:ext cx="3681434" cy="3693319"/>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000000"/>
                </a:solidFill>
                <a:effectLst/>
                <a:uLnTx/>
                <a:uFillTx/>
                <a:latin typeface="Verdana"/>
                <a:ea typeface="+mn-ea"/>
                <a:cs typeface="Arial" panose="020B0604020202020204" pitchFamily="34" charset="0"/>
              </a:rPr>
              <a:t>Business Process Overview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Arial" panose="020B0604020202020204" pitchFamily="34" charset="0"/>
              </a:rPr>
              <a:t>The Group announced an ambitious global cost reduction target and started a transformation program that included investments in new technologies to achieve efficiency gains.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Arial" panose="020B0604020202020204" pitchFamily="34" charset="0"/>
              </a:rPr>
              <a:t>An initial process review identified 200 potential processes that were candidates for automation spread across the globe.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Arial" panose="020B0604020202020204" pitchFamily="34" charset="0"/>
              </a:rPr>
              <a:t>Process areas in which efficiencies were sought in the first year include:</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 Finance and Operations</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 Financial Reconciliation</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 Policy Issuance</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 Policy renewals</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 Claims handling</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 Claims payments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Arial" panose="020B0604020202020204" pitchFamily="34" charset="0"/>
              </a:rPr>
              <a:t>Semantic in Claims Automation on different types like policy documents, doctor prescriptions, diagnosis report, physiotherapy reports, and so on</a:t>
            </a:r>
          </a:p>
        </p:txBody>
      </p:sp>
      <p:grpSp>
        <p:nvGrpSpPr>
          <p:cNvPr id="102" name="Group 101"/>
          <p:cNvGrpSpPr/>
          <p:nvPr/>
        </p:nvGrpSpPr>
        <p:grpSpPr>
          <a:xfrm>
            <a:off x="4151784" y="1936877"/>
            <a:ext cx="2836064" cy="503653"/>
            <a:chOff x="418774" y="1701000"/>
            <a:chExt cx="2578240" cy="457866"/>
          </a:xfrm>
        </p:grpSpPr>
        <p:grpSp>
          <p:nvGrpSpPr>
            <p:cNvPr id="103" name="Group 102"/>
            <p:cNvGrpSpPr>
              <a:grpSpLocks noChangeAspect="1"/>
            </p:cNvGrpSpPr>
            <p:nvPr/>
          </p:nvGrpSpPr>
          <p:grpSpPr>
            <a:xfrm>
              <a:off x="418774" y="1701000"/>
              <a:ext cx="476700" cy="457866"/>
              <a:chOff x="1471103" y="2673545"/>
              <a:chExt cx="927689" cy="866908"/>
            </a:xfrm>
          </p:grpSpPr>
          <p:sp>
            <p:nvSpPr>
              <p:cNvPr id="105" name="Freeform 5">
                <a:extLst>
                  <a:ext uri="{FF2B5EF4-FFF2-40B4-BE49-F238E27FC236}">
                    <a16:creationId xmlns:a16="http://schemas.microsoft.com/office/drawing/2014/main" id="{C00D10BF-495F-4321-9BCA-1A6DC376E34A}"/>
                  </a:ext>
                </a:extLst>
              </p:cNvPr>
              <p:cNvSpPr>
                <a:spLocks/>
              </p:cNvSpPr>
              <p:nvPr/>
            </p:nvSpPr>
            <p:spPr bwMode="auto">
              <a:xfrm>
                <a:off x="1471103" y="2673545"/>
                <a:ext cx="927689" cy="866908"/>
              </a:xfrm>
              <a:custGeom>
                <a:avLst/>
                <a:gdLst>
                  <a:gd name="T0" fmla="*/ 153 w 1067"/>
                  <a:gd name="T1" fmla="*/ 780 h 997"/>
                  <a:gd name="T2" fmla="*/ 256 w 1067"/>
                  <a:gd name="T3" fmla="*/ 149 h 997"/>
                  <a:gd name="T4" fmla="*/ 914 w 1067"/>
                  <a:gd name="T5" fmla="*/ 241 h 997"/>
                  <a:gd name="T6" fmla="*/ 794 w 1067"/>
                  <a:gd name="T7" fmla="*/ 848 h 997"/>
                  <a:gd name="T8" fmla="*/ 153 w 1067"/>
                  <a:gd name="T9" fmla="*/ 780 h 997"/>
                </a:gdLst>
                <a:ahLst/>
                <a:cxnLst>
                  <a:cxn ang="0">
                    <a:pos x="T0" y="T1"/>
                  </a:cxn>
                  <a:cxn ang="0">
                    <a:pos x="T2" y="T3"/>
                  </a:cxn>
                  <a:cxn ang="0">
                    <a:pos x="T4" y="T5"/>
                  </a:cxn>
                  <a:cxn ang="0">
                    <a:pos x="T6" y="T7"/>
                  </a:cxn>
                  <a:cxn ang="0">
                    <a:pos x="T8" y="T9"/>
                  </a:cxn>
                </a:cxnLst>
                <a:rect l="0" t="0" r="r" b="b"/>
                <a:pathLst>
                  <a:path w="1067" h="997">
                    <a:moveTo>
                      <a:pt x="153" y="780"/>
                    </a:moveTo>
                    <a:cubicBezTo>
                      <a:pt x="0" y="580"/>
                      <a:pt x="46" y="297"/>
                      <a:pt x="256" y="149"/>
                    </a:cubicBezTo>
                    <a:cubicBezTo>
                      <a:pt x="466" y="0"/>
                      <a:pt x="760" y="42"/>
                      <a:pt x="914" y="241"/>
                    </a:cubicBezTo>
                    <a:cubicBezTo>
                      <a:pt x="1067" y="441"/>
                      <a:pt x="1004" y="700"/>
                      <a:pt x="794" y="848"/>
                    </a:cubicBezTo>
                    <a:cubicBezTo>
                      <a:pt x="584" y="997"/>
                      <a:pt x="307" y="979"/>
                      <a:pt x="153" y="780"/>
                    </a:cubicBezTo>
                  </a:path>
                </a:pathLst>
              </a:custGeom>
              <a:solidFill>
                <a:srgbClr val="00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pic>
            <p:nvPicPr>
              <p:cNvPr id="106" name="Picture 10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6570" y="2825826"/>
                <a:ext cx="235174" cy="563071"/>
              </a:xfrm>
              <a:prstGeom prst="rect">
                <a:avLst/>
              </a:prstGeom>
            </p:spPr>
          </p:pic>
        </p:grpSp>
        <p:sp>
          <p:nvSpPr>
            <p:cNvPr id="104" name="Text Placeholder 6">
              <a:extLst>
                <a:ext uri="{FF2B5EF4-FFF2-40B4-BE49-F238E27FC236}">
                  <a16:creationId xmlns:a16="http://schemas.microsoft.com/office/drawing/2014/main" id="{D107E07E-C7C9-4491-AF70-80EA99ECE59D}"/>
                </a:ext>
              </a:extLst>
            </p:cNvPr>
            <p:cNvSpPr txBox="1">
              <a:spLocks/>
            </p:cNvSpPr>
            <p:nvPr/>
          </p:nvSpPr>
          <p:spPr>
            <a:xfrm>
              <a:off x="958285" y="1841798"/>
              <a:ext cx="2038729" cy="176272"/>
            </a:xfrm>
            <a:prstGeom prst="rect">
              <a:avLst/>
            </a:prstGeom>
          </p:spPr>
          <p:txBody>
            <a:bodyPr vert="horz" wrap="non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0908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0" normalizeH="0" baseline="0" noProof="0">
                  <a:ln>
                    <a:noFill/>
                  </a:ln>
                  <a:solidFill>
                    <a:srgbClr val="0070AD"/>
                  </a:solidFill>
                  <a:effectLst/>
                  <a:uLnTx/>
                  <a:uFillTx/>
                  <a:latin typeface="Verdana"/>
                  <a:ea typeface="+mn-ea"/>
                  <a:cs typeface="Arial"/>
                </a:rPr>
                <a:t>Capgemini’s Approach</a:t>
              </a:r>
            </a:p>
          </p:txBody>
        </p:sp>
      </p:grpSp>
      <p:sp>
        <p:nvSpPr>
          <p:cNvPr id="107" name="Text Placeholder 7">
            <a:extLst>
              <a:ext uri="{FF2B5EF4-FFF2-40B4-BE49-F238E27FC236}">
                <a16:creationId xmlns:a16="http://schemas.microsoft.com/office/drawing/2014/main" id="{F440DD2A-0430-4C5E-B3E9-A7668FCC65F3}"/>
              </a:ext>
            </a:extLst>
          </p:cNvPr>
          <p:cNvSpPr txBox="1">
            <a:spLocks/>
          </p:cNvSpPr>
          <p:nvPr/>
        </p:nvSpPr>
        <p:spPr>
          <a:xfrm>
            <a:off x="4230676" y="2601224"/>
            <a:ext cx="3681434" cy="4001095"/>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Setting up a distributed IPA Center of Excellence with a central team, regional teams, and an offshore IPA Delivery Center</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Full IPA life cycle approach starting from opportunity identification, through automation, maintenance, and operation to continuous improvement</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Local process scans identifying opportunities for Lean Improvement, Robotic Automation, and Cognitive Automation</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International rollout of robots for similar processes leveraging re-usable components</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Combination of IPA and Cognitive Automation to automate end-to-end processes with complex decision making</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Setting up an IPA Center of Excellence with a central team, regional teams</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Semantic analysis analyzing the documents and finding the relevant information from the documents</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IPA inputs the documents to Semantic analysis and receives the results. Decisions made based on semantic results to complete the process</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p:txBody>
      </p:sp>
      <p:grpSp>
        <p:nvGrpSpPr>
          <p:cNvPr id="108" name="Group 107"/>
          <p:cNvGrpSpPr/>
          <p:nvPr/>
        </p:nvGrpSpPr>
        <p:grpSpPr>
          <a:xfrm>
            <a:off x="8184232" y="1936877"/>
            <a:ext cx="1420083" cy="503653"/>
            <a:chOff x="417798" y="2681440"/>
            <a:chExt cx="1290984" cy="457866"/>
          </a:xfrm>
        </p:grpSpPr>
        <p:grpSp>
          <p:nvGrpSpPr>
            <p:cNvPr id="109" name="Group 108"/>
            <p:cNvGrpSpPr>
              <a:grpSpLocks noChangeAspect="1"/>
            </p:cNvGrpSpPr>
            <p:nvPr/>
          </p:nvGrpSpPr>
          <p:grpSpPr>
            <a:xfrm>
              <a:off x="417798" y="2681440"/>
              <a:ext cx="477676" cy="457866"/>
              <a:chOff x="1485227" y="3946591"/>
              <a:chExt cx="899440" cy="841008"/>
            </a:xfrm>
          </p:grpSpPr>
          <p:sp>
            <p:nvSpPr>
              <p:cNvPr id="111" name="Freeform 20">
                <a:extLst>
                  <a:ext uri="{FF2B5EF4-FFF2-40B4-BE49-F238E27FC236}">
                    <a16:creationId xmlns:a16="http://schemas.microsoft.com/office/drawing/2014/main" id="{9A854B9E-9E9F-4DD9-8AD2-398E59A8EB92}"/>
                  </a:ext>
                </a:extLst>
              </p:cNvPr>
              <p:cNvSpPr>
                <a:spLocks/>
              </p:cNvSpPr>
              <p:nvPr/>
            </p:nvSpPr>
            <p:spPr bwMode="auto">
              <a:xfrm>
                <a:off x="1485227" y="3946591"/>
                <a:ext cx="899440" cy="841008"/>
              </a:xfrm>
              <a:custGeom>
                <a:avLst/>
                <a:gdLst>
                  <a:gd name="T0" fmla="*/ 101 w 701"/>
                  <a:gd name="T1" fmla="*/ 513 h 655"/>
                  <a:gd name="T2" fmla="*/ 168 w 701"/>
                  <a:gd name="T3" fmla="*/ 98 h 655"/>
                  <a:gd name="T4" fmla="*/ 600 w 701"/>
                  <a:gd name="T5" fmla="*/ 159 h 655"/>
                  <a:gd name="T6" fmla="*/ 522 w 701"/>
                  <a:gd name="T7" fmla="*/ 558 h 655"/>
                  <a:gd name="T8" fmla="*/ 101 w 701"/>
                  <a:gd name="T9" fmla="*/ 513 h 655"/>
                </a:gdLst>
                <a:ahLst/>
                <a:cxnLst>
                  <a:cxn ang="0">
                    <a:pos x="T0" y="T1"/>
                  </a:cxn>
                  <a:cxn ang="0">
                    <a:pos x="T2" y="T3"/>
                  </a:cxn>
                  <a:cxn ang="0">
                    <a:pos x="T4" y="T5"/>
                  </a:cxn>
                  <a:cxn ang="0">
                    <a:pos x="T6" y="T7"/>
                  </a:cxn>
                  <a:cxn ang="0">
                    <a:pos x="T8" y="T9"/>
                  </a:cxn>
                </a:cxnLst>
                <a:rect l="0" t="0" r="r" b="b"/>
                <a:pathLst>
                  <a:path w="701" h="655">
                    <a:moveTo>
                      <a:pt x="101" y="513"/>
                    </a:moveTo>
                    <a:cubicBezTo>
                      <a:pt x="0" y="381"/>
                      <a:pt x="30" y="196"/>
                      <a:pt x="168" y="98"/>
                    </a:cubicBezTo>
                    <a:cubicBezTo>
                      <a:pt x="306" y="0"/>
                      <a:pt x="500" y="28"/>
                      <a:pt x="600" y="159"/>
                    </a:cubicBezTo>
                    <a:cubicBezTo>
                      <a:pt x="701" y="290"/>
                      <a:pt x="660" y="460"/>
                      <a:pt x="522" y="558"/>
                    </a:cubicBezTo>
                    <a:cubicBezTo>
                      <a:pt x="384" y="655"/>
                      <a:pt x="202" y="644"/>
                      <a:pt x="101" y="51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112" name="Freeform 21">
                <a:extLst>
                  <a:ext uri="{FF2B5EF4-FFF2-40B4-BE49-F238E27FC236}">
                    <a16:creationId xmlns:a16="http://schemas.microsoft.com/office/drawing/2014/main" id="{27ED1AE6-BABB-476C-8134-75605A6B8C90}"/>
                  </a:ext>
                </a:extLst>
              </p:cNvPr>
              <p:cNvSpPr>
                <a:spLocks/>
              </p:cNvSpPr>
              <p:nvPr/>
            </p:nvSpPr>
            <p:spPr bwMode="auto">
              <a:xfrm>
                <a:off x="1717511" y="4190369"/>
                <a:ext cx="416673" cy="377879"/>
              </a:xfrm>
              <a:custGeom>
                <a:avLst/>
                <a:gdLst>
                  <a:gd name="T0" fmla="*/ 45 w 325"/>
                  <a:gd name="T1" fmla="*/ 61 h 294"/>
                  <a:gd name="T2" fmla="*/ 183 w 325"/>
                  <a:gd name="T3" fmla="*/ 3 h 294"/>
                  <a:gd name="T4" fmla="*/ 308 w 325"/>
                  <a:gd name="T5" fmla="*/ 75 h 294"/>
                  <a:gd name="T6" fmla="*/ 178 w 325"/>
                  <a:gd name="T7" fmla="*/ 294 h 294"/>
                  <a:gd name="T8" fmla="*/ 45 w 325"/>
                  <a:gd name="T9" fmla="*/ 61 h 294"/>
                </a:gdLst>
                <a:ahLst/>
                <a:cxnLst>
                  <a:cxn ang="0">
                    <a:pos x="T0" y="T1"/>
                  </a:cxn>
                  <a:cxn ang="0">
                    <a:pos x="T2" y="T3"/>
                  </a:cxn>
                  <a:cxn ang="0">
                    <a:pos x="T4" y="T5"/>
                  </a:cxn>
                  <a:cxn ang="0">
                    <a:pos x="T6" y="T7"/>
                  </a:cxn>
                  <a:cxn ang="0">
                    <a:pos x="T8" y="T9"/>
                  </a:cxn>
                </a:cxnLst>
                <a:rect l="0" t="0" r="r" b="b"/>
                <a:pathLst>
                  <a:path w="325" h="294">
                    <a:moveTo>
                      <a:pt x="45" y="61"/>
                    </a:moveTo>
                    <a:cubicBezTo>
                      <a:pt x="103" y="0"/>
                      <a:pt x="183" y="3"/>
                      <a:pt x="183" y="3"/>
                    </a:cubicBezTo>
                    <a:cubicBezTo>
                      <a:pt x="205" y="25"/>
                      <a:pt x="294" y="20"/>
                      <a:pt x="308" y="75"/>
                    </a:cubicBezTo>
                    <a:cubicBezTo>
                      <a:pt x="325" y="148"/>
                      <a:pt x="284" y="281"/>
                      <a:pt x="178" y="294"/>
                    </a:cubicBezTo>
                    <a:cubicBezTo>
                      <a:pt x="0" y="265"/>
                      <a:pt x="45" y="61"/>
                      <a:pt x="45" y="6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113" name="Freeform 22">
                <a:extLst>
                  <a:ext uri="{FF2B5EF4-FFF2-40B4-BE49-F238E27FC236}">
                    <a16:creationId xmlns:a16="http://schemas.microsoft.com/office/drawing/2014/main" id="{72D39EFF-4A9E-492A-AE77-5861A88BAAB7}"/>
                  </a:ext>
                </a:extLst>
              </p:cNvPr>
              <p:cNvSpPr>
                <a:spLocks/>
              </p:cNvSpPr>
              <p:nvPr/>
            </p:nvSpPr>
            <p:spPr bwMode="auto">
              <a:xfrm>
                <a:off x="1774025" y="4242524"/>
                <a:ext cx="204985" cy="279698"/>
              </a:xfrm>
              <a:custGeom>
                <a:avLst/>
                <a:gdLst>
                  <a:gd name="T0" fmla="*/ 137 w 160"/>
                  <a:gd name="T1" fmla="*/ 40 h 218"/>
                  <a:gd name="T2" fmla="*/ 137 w 160"/>
                  <a:gd name="T3" fmla="*/ 38 h 218"/>
                  <a:gd name="T4" fmla="*/ 137 w 160"/>
                  <a:gd name="T5" fmla="*/ 37 h 218"/>
                  <a:gd name="T6" fmla="*/ 135 w 160"/>
                  <a:gd name="T7" fmla="*/ 0 h 218"/>
                  <a:gd name="T8" fmla="*/ 33 w 160"/>
                  <a:gd name="T9" fmla="*/ 43 h 218"/>
                  <a:gd name="T10" fmla="*/ 133 w 160"/>
                  <a:gd name="T11" fmla="*/ 218 h 218"/>
                  <a:gd name="T12" fmla="*/ 137 w 160"/>
                  <a:gd name="T13" fmla="*/ 40 h 218"/>
                </a:gdLst>
                <a:ahLst/>
                <a:cxnLst>
                  <a:cxn ang="0">
                    <a:pos x="T0" y="T1"/>
                  </a:cxn>
                  <a:cxn ang="0">
                    <a:pos x="T2" y="T3"/>
                  </a:cxn>
                  <a:cxn ang="0">
                    <a:pos x="T4" y="T5"/>
                  </a:cxn>
                  <a:cxn ang="0">
                    <a:pos x="T6" y="T7"/>
                  </a:cxn>
                  <a:cxn ang="0">
                    <a:pos x="T8" y="T9"/>
                  </a:cxn>
                  <a:cxn ang="0">
                    <a:pos x="T10" y="T11"/>
                  </a:cxn>
                  <a:cxn ang="0">
                    <a:pos x="T12" y="T13"/>
                  </a:cxn>
                </a:cxnLst>
                <a:rect l="0" t="0" r="r" b="b"/>
                <a:pathLst>
                  <a:path w="160" h="218">
                    <a:moveTo>
                      <a:pt x="137" y="40"/>
                    </a:moveTo>
                    <a:cubicBezTo>
                      <a:pt x="137" y="39"/>
                      <a:pt x="137" y="39"/>
                      <a:pt x="137" y="38"/>
                    </a:cubicBezTo>
                    <a:cubicBezTo>
                      <a:pt x="137" y="38"/>
                      <a:pt x="137" y="38"/>
                      <a:pt x="137" y="37"/>
                    </a:cubicBezTo>
                    <a:cubicBezTo>
                      <a:pt x="135" y="20"/>
                      <a:pt x="134" y="9"/>
                      <a:pt x="135" y="0"/>
                    </a:cubicBezTo>
                    <a:cubicBezTo>
                      <a:pt x="124" y="0"/>
                      <a:pt x="72" y="3"/>
                      <a:pt x="33" y="43"/>
                    </a:cubicBezTo>
                    <a:cubicBezTo>
                      <a:pt x="33" y="43"/>
                      <a:pt x="0" y="196"/>
                      <a:pt x="133" y="218"/>
                    </a:cubicBezTo>
                    <a:cubicBezTo>
                      <a:pt x="160" y="170"/>
                      <a:pt x="144" y="91"/>
                      <a:pt x="137" y="40"/>
                    </a:cubicBezTo>
                    <a:close/>
                  </a:path>
                </a:pathLst>
              </a:custGeom>
              <a:solidFill>
                <a:srgbClr val="00C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grpSp>
        <p:sp>
          <p:nvSpPr>
            <p:cNvPr id="110" name="Text Placeholder 6">
              <a:extLst>
                <a:ext uri="{FF2B5EF4-FFF2-40B4-BE49-F238E27FC236}">
                  <a16:creationId xmlns:a16="http://schemas.microsoft.com/office/drawing/2014/main" id="{D107E07E-C7C9-4491-AF70-80EA99ECE59D}"/>
                </a:ext>
              </a:extLst>
            </p:cNvPr>
            <p:cNvSpPr txBox="1">
              <a:spLocks/>
            </p:cNvSpPr>
            <p:nvPr/>
          </p:nvSpPr>
          <p:spPr>
            <a:xfrm>
              <a:off x="958285" y="2822238"/>
              <a:ext cx="750497" cy="176272"/>
            </a:xfrm>
            <a:prstGeom prst="rect">
              <a:avLst/>
            </a:prstGeom>
          </p:spPr>
          <p:txBody>
            <a:bodyPr vert="horz" wrap="non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0908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0" normalizeH="0" baseline="0" noProof="0">
                  <a:ln>
                    <a:noFill/>
                  </a:ln>
                  <a:solidFill>
                    <a:srgbClr val="00C37B">
                      <a:lumMod val="75000"/>
                    </a:srgbClr>
                  </a:solidFill>
                  <a:effectLst/>
                  <a:uLnTx/>
                  <a:uFillTx/>
                  <a:latin typeface="Verdana"/>
                  <a:ea typeface="+mn-ea"/>
                  <a:cs typeface="Arial"/>
                </a:rPr>
                <a:t>Benefits</a:t>
              </a:r>
            </a:p>
          </p:txBody>
        </p:sp>
      </p:grpSp>
      <p:sp>
        <p:nvSpPr>
          <p:cNvPr id="114" name="Text Placeholder 7">
            <a:extLst>
              <a:ext uri="{FF2B5EF4-FFF2-40B4-BE49-F238E27FC236}">
                <a16:creationId xmlns:a16="http://schemas.microsoft.com/office/drawing/2014/main" id="{F440DD2A-0430-4C5E-B3E9-A7668FCC65F3}"/>
              </a:ext>
            </a:extLst>
          </p:cNvPr>
          <p:cNvSpPr txBox="1">
            <a:spLocks/>
          </p:cNvSpPr>
          <p:nvPr/>
        </p:nvSpPr>
        <p:spPr>
          <a:xfrm>
            <a:off x="8234341" y="2601224"/>
            <a:ext cx="3681434" cy="4001095"/>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2" indent="-274320" algn="l" defTabSz="914400" rtl="0" eaLnBrk="1" fontAlgn="base" latinLnBrk="0" hangingPunct="1">
              <a:lnSpc>
                <a:spcPct val="100000"/>
              </a:lnSpc>
              <a:spcBef>
                <a:spcPts val="0"/>
              </a:spcBef>
              <a:spcAft>
                <a:spcPts val="1200"/>
              </a:spcAft>
              <a:buClr>
                <a:srgbClr val="00C37B"/>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Savings of $ 5.5 million YoY in terms of FTE saving, efficiency improvement, and cost avoidance</a:t>
            </a:r>
          </a:p>
          <a:p>
            <a:pPr marL="274320" marR="0" lvl="2" indent="-274320" algn="l" defTabSz="914400" rtl="0" eaLnBrk="1" fontAlgn="base" latinLnBrk="0" hangingPunct="1">
              <a:lnSpc>
                <a:spcPct val="100000"/>
              </a:lnSpc>
              <a:spcBef>
                <a:spcPts val="0"/>
              </a:spcBef>
              <a:spcAft>
                <a:spcPts val="1200"/>
              </a:spcAft>
              <a:buClr>
                <a:srgbClr val="00C37B"/>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Policy renewal time reduced to 45 mins (~70% improvement)</a:t>
            </a:r>
          </a:p>
          <a:p>
            <a:pPr marL="274320" marR="0" lvl="2" indent="-274320" algn="l" defTabSz="914400" rtl="0" eaLnBrk="1" fontAlgn="base" latinLnBrk="0" hangingPunct="1">
              <a:lnSpc>
                <a:spcPct val="100000"/>
              </a:lnSpc>
              <a:spcBef>
                <a:spcPts val="0"/>
              </a:spcBef>
              <a:spcAft>
                <a:spcPts val="1200"/>
              </a:spcAft>
              <a:buClr>
                <a:srgbClr val="00C37B"/>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Automated 65% of Manual tasks resulting 60% FTE reduction</a:t>
            </a:r>
          </a:p>
          <a:p>
            <a:pPr marL="274320" marR="0" lvl="2" indent="-274320" algn="l" defTabSz="914400" rtl="0" eaLnBrk="1" fontAlgn="base" latinLnBrk="0" hangingPunct="1">
              <a:lnSpc>
                <a:spcPct val="100000"/>
              </a:lnSpc>
              <a:spcBef>
                <a:spcPts val="0"/>
              </a:spcBef>
              <a:spcAft>
                <a:spcPts val="1200"/>
              </a:spcAft>
              <a:buClr>
                <a:srgbClr val="00C37B"/>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Successfully deployed 120+ bots automating 64 processes across Global processes </a:t>
            </a:r>
          </a:p>
          <a:p>
            <a:pPr marL="274320" marR="0" lvl="2" indent="-274320" algn="l" defTabSz="914400" rtl="0" eaLnBrk="1" fontAlgn="base" latinLnBrk="0" hangingPunct="1">
              <a:lnSpc>
                <a:spcPct val="100000"/>
              </a:lnSpc>
              <a:spcBef>
                <a:spcPts val="0"/>
              </a:spcBef>
              <a:spcAft>
                <a:spcPts val="1200"/>
              </a:spcAft>
              <a:buClr>
                <a:srgbClr val="00C37B"/>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Improved customer experience</a:t>
            </a:r>
          </a:p>
          <a:p>
            <a:pPr marL="274320" marR="0" lvl="2" indent="-274320" algn="l" defTabSz="914400" rtl="0" eaLnBrk="1" fontAlgn="base" latinLnBrk="0" hangingPunct="1">
              <a:lnSpc>
                <a:spcPct val="100000"/>
              </a:lnSpc>
              <a:spcBef>
                <a:spcPts val="0"/>
              </a:spcBef>
              <a:spcAft>
                <a:spcPts val="1200"/>
              </a:spcAft>
              <a:buClr>
                <a:srgbClr val="00C37B"/>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Improved control from risk and governance perspective and reduction in risk related to fraudulent business</a:t>
            </a:r>
          </a:p>
          <a:p>
            <a:pPr marL="274320" marR="0" lvl="2" indent="-274320" algn="l" defTabSz="914400" rtl="0" eaLnBrk="1" fontAlgn="base" latinLnBrk="0" hangingPunct="1">
              <a:lnSpc>
                <a:spcPct val="100000"/>
              </a:lnSpc>
              <a:spcBef>
                <a:spcPts val="0"/>
              </a:spcBef>
              <a:spcAft>
                <a:spcPts val="1200"/>
              </a:spcAft>
              <a:buClr>
                <a:srgbClr val="00C37B"/>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Semantic solution helped reduction of load on handlers by analysis of text from the documents to identify the required information</a:t>
            </a:r>
          </a:p>
          <a:p>
            <a:pPr marL="274320" marR="0" lvl="2" indent="-274320" algn="l" defTabSz="914400" rtl="0" eaLnBrk="1" fontAlgn="base" latinLnBrk="0" hangingPunct="1">
              <a:lnSpc>
                <a:spcPct val="100000"/>
              </a:lnSpc>
              <a:spcBef>
                <a:spcPts val="0"/>
              </a:spcBef>
              <a:spcAft>
                <a:spcPts val="1200"/>
              </a:spcAft>
              <a:buClr>
                <a:srgbClr val="00C37B"/>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Semantic solution helped save 20 FTEs out of 27 </a:t>
            </a:r>
            <a:br>
              <a:rPr kumimoji="0" lang="en-US" sz="1000" b="0" i="0" u="none" strike="noStrike" kern="1200" cap="none" spc="0" normalizeH="0" baseline="0" noProof="0">
                <a:ln>
                  <a:noFill/>
                </a:ln>
                <a:solidFill>
                  <a:prstClr val="black"/>
                </a:solidFill>
                <a:effectLst/>
                <a:uLnTx/>
                <a:uFillTx/>
                <a:latin typeface="Verdana"/>
                <a:ea typeface="+mn-ea"/>
                <a:cs typeface="+mn-cs"/>
              </a:rPr>
            </a:br>
            <a:r>
              <a:rPr kumimoji="0" lang="en-US" sz="1000" b="0" i="0" u="none" strike="noStrike" kern="1200" cap="none" spc="0" normalizeH="0" baseline="0" noProof="0">
                <a:ln>
                  <a:noFill/>
                </a:ln>
                <a:solidFill>
                  <a:prstClr val="black"/>
                </a:solidFill>
                <a:effectLst/>
                <a:uLnTx/>
                <a:uFillTx/>
                <a:latin typeface="Verdana"/>
                <a:ea typeface="+mn-ea"/>
                <a:cs typeface="+mn-cs"/>
              </a:rPr>
              <a:t>FTEs (savings of 40000 hours per year)</a:t>
            </a:r>
          </a:p>
          <a:p>
            <a:pPr marL="274320" marR="0" lvl="2" indent="-274320" algn="l" defTabSz="914400" rtl="0" eaLnBrk="1" fontAlgn="base" latinLnBrk="0" hangingPunct="1">
              <a:lnSpc>
                <a:spcPct val="100000"/>
              </a:lnSpc>
              <a:spcBef>
                <a:spcPts val="0"/>
              </a:spcBef>
              <a:spcAft>
                <a:spcPts val="1200"/>
              </a:spcAft>
              <a:buClr>
                <a:srgbClr val="00C37B"/>
              </a:buClr>
              <a:buSzTx/>
              <a:buFont typeface="Wingdings" panose="05000000000000000000" pitchFamily="2" charset="2"/>
              <a:buChar char="§"/>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p:txBody>
      </p:sp>
      <p:cxnSp>
        <p:nvCxnSpPr>
          <p:cNvPr id="115" name="Straight Connector 114"/>
          <p:cNvCxnSpPr/>
          <p:nvPr/>
        </p:nvCxnSpPr>
        <p:spPr>
          <a:xfrm>
            <a:off x="4069561" y="2601224"/>
            <a:ext cx="0" cy="4023360"/>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8073225" y="2601224"/>
            <a:ext cx="0" cy="4023360"/>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00" name="Groupe 267">
            <a:extLst>
              <a:ext uri="{FF2B5EF4-FFF2-40B4-BE49-F238E27FC236}">
                <a16:creationId xmlns:a16="http://schemas.microsoft.com/office/drawing/2014/main" id="{3DC61CB1-D773-4ED4-BF27-3C632988B355}"/>
              </a:ext>
            </a:extLst>
          </p:cNvPr>
          <p:cNvGrpSpPr>
            <a:grpSpLocks noChangeAspect="1"/>
          </p:cNvGrpSpPr>
          <p:nvPr/>
        </p:nvGrpSpPr>
        <p:grpSpPr>
          <a:xfrm>
            <a:off x="8180932" y="2590200"/>
            <a:ext cx="288976" cy="270679"/>
            <a:chOff x="5124450" y="2703513"/>
            <a:chExt cx="852488" cy="798512"/>
          </a:xfrm>
        </p:grpSpPr>
        <p:sp>
          <p:nvSpPr>
            <p:cNvPr id="201" name="Freeform 157">
              <a:extLst>
                <a:ext uri="{FF2B5EF4-FFF2-40B4-BE49-F238E27FC236}">
                  <a16:creationId xmlns:a16="http://schemas.microsoft.com/office/drawing/2014/main" id="{D0579E33-B830-4E41-AFBD-4BD5EEF8A1DC}"/>
                </a:ext>
              </a:extLst>
            </p:cNvPr>
            <p:cNvSpPr>
              <a:spLocks/>
            </p:cNvSpPr>
            <p:nvPr/>
          </p:nvSpPr>
          <p:spPr bwMode="auto">
            <a:xfrm>
              <a:off x="5124450" y="2703513"/>
              <a:ext cx="852488" cy="798512"/>
            </a:xfrm>
            <a:custGeom>
              <a:avLst/>
              <a:gdLst>
                <a:gd name="T0" fmla="*/ 36 w 252"/>
                <a:gd name="T1" fmla="*/ 185 h 235"/>
                <a:gd name="T2" fmla="*/ 61 w 252"/>
                <a:gd name="T3" fmla="*/ 35 h 235"/>
                <a:gd name="T4" fmla="*/ 216 w 252"/>
                <a:gd name="T5" fmla="*/ 57 h 235"/>
                <a:gd name="T6" fmla="*/ 188 w 252"/>
                <a:gd name="T7" fmla="*/ 200 h 235"/>
                <a:gd name="T8" fmla="*/ 36 w 252"/>
                <a:gd name="T9" fmla="*/ 185 h 235"/>
              </a:gdLst>
              <a:ahLst/>
              <a:cxnLst>
                <a:cxn ang="0">
                  <a:pos x="T0" y="T1"/>
                </a:cxn>
                <a:cxn ang="0">
                  <a:pos x="T2" y="T3"/>
                </a:cxn>
                <a:cxn ang="0">
                  <a:pos x="T4" y="T5"/>
                </a:cxn>
                <a:cxn ang="0">
                  <a:pos x="T6" y="T7"/>
                </a:cxn>
                <a:cxn ang="0">
                  <a:pos x="T8" y="T9"/>
                </a:cxn>
              </a:cxnLst>
              <a:rect l="0" t="0" r="r" b="b"/>
              <a:pathLst>
                <a:path w="252" h="235">
                  <a:moveTo>
                    <a:pt x="36" y="185"/>
                  </a:moveTo>
                  <a:cubicBezTo>
                    <a:pt x="0" y="137"/>
                    <a:pt x="11" y="71"/>
                    <a:pt x="61" y="35"/>
                  </a:cubicBezTo>
                  <a:cubicBezTo>
                    <a:pt x="110" y="0"/>
                    <a:pt x="180" y="10"/>
                    <a:pt x="216" y="57"/>
                  </a:cubicBezTo>
                  <a:cubicBezTo>
                    <a:pt x="252" y="104"/>
                    <a:pt x="237" y="165"/>
                    <a:pt x="188" y="200"/>
                  </a:cubicBezTo>
                  <a:cubicBezTo>
                    <a:pt x="138" y="235"/>
                    <a:pt x="73" y="231"/>
                    <a:pt x="36" y="185"/>
                  </a:cubicBezTo>
                </a:path>
              </a:pathLst>
            </a:custGeom>
            <a:solidFill>
              <a:srgbClr val="0057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02" name="Freeform 159">
              <a:extLst>
                <a:ext uri="{FF2B5EF4-FFF2-40B4-BE49-F238E27FC236}">
                  <a16:creationId xmlns:a16="http://schemas.microsoft.com/office/drawing/2014/main" id="{C72B0118-1D69-493E-A750-EA8AEFB166EF}"/>
                </a:ext>
              </a:extLst>
            </p:cNvPr>
            <p:cNvSpPr>
              <a:spLocks/>
            </p:cNvSpPr>
            <p:nvPr/>
          </p:nvSpPr>
          <p:spPr bwMode="auto">
            <a:xfrm>
              <a:off x="5415946" y="2893838"/>
              <a:ext cx="245684" cy="427386"/>
            </a:xfrm>
            <a:custGeom>
              <a:avLst/>
              <a:gdLst>
                <a:gd name="T0" fmla="*/ 18 w 45"/>
                <a:gd name="T1" fmla="*/ 45 h 78"/>
                <a:gd name="T2" fmla="*/ 27 w 45"/>
                <a:gd name="T3" fmla="*/ 51 h 78"/>
                <a:gd name="T4" fmla="*/ 20 w 45"/>
                <a:gd name="T5" fmla="*/ 55 h 78"/>
                <a:gd name="T6" fmla="*/ 6 w 45"/>
                <a:gd name="T7" fmla="*/ 52 h 78"/>
                <a:gd name="T8" fmla="*/ 6 w 45"/>
                <a:gd name="T9" fmla="*/ 52 h 78"/>
                <a:gd name="T10" fmla="*/ 3 w 45"/>
                <a:gd name="T11" fmla="*/ 53 h 78"/>
                <a:gd name="T12" fmla="*/ 1 w 45"/>
                <a:gd name="T13" fmla="*/ 62 h 78"/>
                <a:gd name="T14" fmla="*/ 3 w 45"/>
                <a:gd name="T15" fmla="*/ 65 h 78"/>
                <a:gd name="T16" fmla="*/ 16 w 45"/>
                <a:gd name="T17" fmla="*/ 68 h 78"/>
                <a:gd name="T18" fmla="*/ 16 w 45"/>
                <a:gd name="T19" fmla="*/ 75 h 78"/>
                <a:gd name="T20" fmla="*/ 19 w 45"/>
                <a:gd name="T21" fmla="*/ 78 h 78"/>
                <a:gd name="T22" fmla="*/ 26 w 45"/>
                <a:gd name="T23" fmla="*/ 78 h 78"/>
                <a:gd name="T24" fmla="*/ 29 w 45"/>
                <a:gd name="T25" fmla="*/ 75 h 78"/>
                <a:gd name="T26" fmla="*/ 29 w 45"/>
                <a:gd name="T27" fmla="*/ 68 h 78"/>
                <a:gd name="T28" fmla="*/ 45 w 45"/>
                <a:gd name="T29" fmla="*/ 49 h 78"/>
                <a:gd name="T30" fmla="*/ 28 w 45"/>
                <a:gd name="T31" fmla="*/ 31 h 78"/>
                <a:gd name="T32" fmla="*/ 18 w 45"/>
                <a:gd name="T33" fmla="*/ 25 h 78"/>
                <a:gd name="T34" fmla="*/ 24 w 45"/>
                <a:gd name="T35" fmla="*/ 21 h 78"/>
                <a:gd name="T36" fmla="*/ 35 w 45"/>
                <a:gd name="T37" fmla="*/ 23 h 78"/>
                <a:gd name="T38" fmla="*/ 36 w 45"/>
                <a:gd name="T39" fmla="*/ 23 h 78"/>
                <a:gd name="T40" fmla="*/ 38 w 45"/>
                <a:gd name="T41" fmla="*/ 22 h 78"/>
                <a:gd name="T42" fmla="*/ 40 w 45"/>
                <a:gd name="T43" fmla="*/ 13 h 78"/>
                <a:gd name="T44" fmla="*/ 39 w 45"/>
                <a:gd name="T45" fmla="*/ 10 h 78"/>
                <a:gd name="T46" fmla="*/ 27 w 45"/>
                <a:gd name="T47" fmla="*/ 7 h 78"/>
                <a:gd name="T48" fmla="*/ 27 w 45"/>
                <a:gd name="T49" fmla="*/ 2 h 78"/>
                <a:gd name="T50" fmla="*/ 24 w 45"/>
                <a:gd name="T51" fmla="*/ 0 h 78"/>
                <a:gd name="T52" fmla="*/ 24 w 45"/>
                <a:gd name="T53" fmla="*/ 0 h 78"/>
                <a:gd name="T54" fmla="*/ 18 w 45"/>
                <a:gd name="T55" fmla="*/ 0 h 78"/>
                <a:gd name="T56" fmla="*/ 15 w 45"/>
                <a:gd name="T57" fmla="*/ 2 h 78"/>
                <a:gd name="T58" fmla="*/ 15 w 45"/>
                <a:gd name="T59" fmla="*/ 9 h 78"/>
                <a:gd name="T60" fmla="*/ 0 w 45"/>
                <a:gd name="T61" fmla="*/ 26 h 78"/>
                <a:gd name="T62" fmla="*/ 18 w 45"/>
                <a:gd name="T63" fmla="*/ 4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 h="78">
                  <a:moveTo>
                    <a:pt x="18" y="45"/>
                  </a:moveTo>
                  <a:cubicBezTo>
                    <a:pt x="25" y="47"/>
                    <a:pt x="27" y="48"/>
                    <a:pt x="27" y="51"/>
                  </a:cubicBezTo>
                  <a:cubicBezTo>
                    <a:pt x="27" y="54"/>
                    <a:pt x="23" y="55"/>
                    <a:pt x="20" y="55"/>
                  </a:cubicBezTo>
                  <a:cubicBezTo>
                    <a:pt x="14" y="55"/>
                    <a:pt x="9" y="53"/>
                    <a:pt x="6" y="52"/>
                  </a:cubicBezTo>
                  <a:cubicBezTo>
                    <a:pt x="6" y="52"/>
                    <a:pt x="6" y="52"/>
                    <a:pt x="6" y="52"/>
                  </a:cubicBezTo>
                  <a:cubicBezTo>
                    <a:pt x="4" y="52"/>
                    <a:pt x="3" y="52"/>
                    <a:pt x="3" y="53"/>
                  </a:cubicBezTo>
                  <a:cubicBezTo>
                    <a:pt x="1" y="62"/>
                    <a:pt x="1" y="62"/>
                    <a:pt x="1" y="62"/>
                  </a:cubicBezTo>
                  <a:cubicBezTo>
                    <a:pt x="1" y="64"/>
                    <a:pt x="1" y="65"/>
                    <a:pt x="3" y="65"/>
                  </a:cubicBezTo>
                  <a:cubicBezTo>
                    <a:pt x="7" y="68"/>
                    <a:pt x="12" y="68"/>
                    <a:pt x="16" y="68"/>
                  </a:cubicBezTo>
                  <a:cubicBezTo>
                    <a:pt x="16" y="75"/>
                    <a:pt x="16" y="75"/>
                    <a:pt x="16" y="75"/>
                  </a:cubicBezTo>
                  <a:cubicBezTo>
                    <a:pt x="16" y="77"/>
                    <a:pt x="18" y="78"/>
                    <a:pt x="19" y="78"/>
                  </a:cubicBezTo>
                  <a:cubicBezTo>
                    <a:pt x="26" y="78"/>
                    <a:pt x="26" y="78"/>
                    <a:pt x="26" y="78"/>
                  </a:cubicBezTo>
                  <a:cubicBezTo>
                    <a:pt x="28" y="78"/>
                    <a:pt x="29" y="76"/>
                    <a:pt x="29" y="75"/>
                  </a:cubicBezTo>
                  <a:cubicBezTo>
                    <a:pt x="29" y="68"/>
                    <a:pt x="29" y="68"/>
                    <a:pt x="29" y="68"/>
                  </a:cubicBezTo>
                  <a:cubicBezTo>
                    <a:pt x="39" y="65"/>
                    <a:pt x="45" y="59"/>
                    <a:pt x="45" y="49"/>
                  </a:cubicBezTo>
                  <a:cubicBezTo>
                    <a:pt x="44" y="40"/>
                    <a:pt x="39" y="35"/>
                    <a:pt x="28" y="31"/>
                  </a:cubicBezTo>
                  <a:cubicBezTo>
                    <a:pt x="20" y="28"/>
                    <a:pt x="18" y="26"/>
                    <a:pt x="18" y="25"/>
                  </a:cubicBezTo>
                  <a:cubicBezTo>
                    <a:pt x="18" y="22"/>
                    <a:pt x="21" y="21"/>
                    <a:pt x="24" y="21"/>
                  </a:cubicBezTo>
                  <a:cubicBezTo>
                    <a:pt x="29" y="21"/>
                    <a:pt x="33" y="23"/>
                    <a:pt x="35" y="23"/>
                  </a:cubicBezTo>
                  <a:cubicBezTo>
                    <a:pt x="36" y="23"/>
                    <a:pt x="36" y="23"/>
                    <a:pt x="36" y="23"/>
                  </a:cubicBezTo>
                  <a:cubicBezTo>
                    <a:pt x="37" y="23"/>
                    <a:pt x="38" y="23"/>
                    <a:pt x="38" y="22"/>
                  </a:cubicBezTo>
                  <a:cubicBezTo>
                    <a:pt x="40" y="13"/>
                    <a:pt x="40" y="13"/>
                    <a:pt x="40" y="13"/>
                  </a:cubicBezTo>
                  <a:cubicBezTo>
                    <a:pt x="40" y="11"/>
                    <a:pt x="40" y="10"/>
                    <a:pt x="39" y="10"/>
                  </a:cubicBezTo>
                  <a:cubicBezTo>
                    <a:pt x="35" y="9"/>
                    <a:pt x="31" y="8"/>
                    <a:pt x="27" y="7"/>
                  </a:cubicBezTo>
                  <a:cubicBezTo>
                    <a:pt x="27" y="2"/>
                    <a:pt x="27" y="2"/>
                    <a:pt x="27" y="2"/>
                  </a:cubicBezTo>
                  <a:cubicBezTo>
                    <a:pt x="27" y="0"/>
                    <a:pt x="26" y="0"/>
                    <a:pt x="24" y="0"/>
                  </a:cubicBezTo>
                  <a:cubicBezTo>
                    <a:pt x="24" y="0"/>
                    <a:pt x="24" y="0"/>
                    <a:pt x="24" y="0"/>
                  </a:cubicBezTo>
                  <a:cubicBezTo>
                    <a:pt x="18" y="0"/>
                    <a:pt x="18" y="0"/>
                    <a:pt x="18" y="0"/>
                  </a:cubicBezTo>
                  <a:cubicBezTo>
                    <a:pt x="16" y="0"/>
                    <a:pt x="15" y="1"/>
                    <a:pt x="15" y="2"/>
                  </a:cubicBezTo>
                  <a:cubicBezTo>
                    <a:pt x="15" y="9"/>
                    <a:pt x="15" y="9"/>
                    <a:pt x="15" y="9"/>
                  </a:cubicBezTo>
                  <a:cubicBezTo>
                    <a:pt x="5" y="11"/>
                    <a:pt x="0" y="18"/>
                    <a:pt x="0" y="26"/>
                  </a:cubicBezTo>
                  <a:cubicBezTo>
                    <a:pt x="1" y="38"/>
                    <a:pt x="10" y="42"/>
                    <a:pt x="18" y="45"/>
                  </a:cubicBezTo>
                  <a:close/>
                </a:path>
              </a:pathLst>
            </a:custGeom>
            <a:solidFill>
              <a:srgbClr val="C8FF16"/>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nvGrpSpPr>
          <p:cNvPr id="203" name="Groupe 736">
            <a:extLst>
              <a:ext uri="{FF2B5EF4-FFF2-40B4-BE49-F238E27FC236}">
                <a16:creationId xmlns:a16="http://schemas.microsoft.com/office/drawing/2014/main" id="{EFB22570-A407-47C2-93F8-E7110426A259}"/>
              </a:ext>
            </a:extLst>
          </p:cNvPr>
          <p:cNvGrpSpPr>
            <a:grpSpLocks noChangeAspect="1"/>
          </p:cNvGrpSpPr>
          <p:nvPr/>
        </p:nvGrpSpPr>
        <p:grpSpPr>
          <a:xfrm>
            <a:off x="8179047" y="4347574"/>
            <a:ext cx="292747" cy="273193"/>
            <a:chOff x="3995738" y="4014788"/>
            <a:chExt cx="855663" cy="798512"/>
          </a:xfrm>
        </p:grpSpPr>
        <p:sp>
          <p:nvSpPr>
            <p:cNvPr id="204" name="Freeform 264">
              <a:extLst>
                <a:ext uri="{FF2B5EF4-FFF2-40B4-BE49-F238E27FC236}">
                  <a16:creationId xmlns:a16="http://schemas.microsoft.com/office/drawing/2014/main" id="{7337933A-98CC-4DE8-AE85-990DF0282A13}"/>
                </a:ext>
              </a:extLst>
            </p:cNvPr>
            <p:cNvSpPr>
              <a:spLocks/>
            </p:cNvSpPr>
            <p:nvPr/>
          </p:nvSpPr>
          <p:spPr bwMode="auto">
            <a:xfrm>
              <a:off x="3995738" y="4014788"/>
              <a:ext cx="855663" cy="798512"/>
            </a:xfrm>
            <a:custGeom>
              <a:avLst/>
              <a:gdLst>
                <a:gd name="T0" fmla="*/ 29 w 253"/>
                <a:gd name="T1" fmla="*/ 171 h 235"/>
                <a:gd name="T2" fmla="*/ 73 w 253"/>
                <a:gd name="T3" fmla="*/ 27 h 235"/>
                <a:gd name="T4" fmla="*/ 223 w 253"/>
                <a:gd name="T5" fmla="*/ 70 h 235"/>
                <a:gd name="T6" fmla="*/ 176 w 253"/>
                <a:gd name="T7" fmla="*/ 207 h 235"/>
                <a:gd name="T8" fmla="*/ 29 w 253"/>
                <a:gd name="T9" fmla="*/ 171 h 235"/>
              </a:gdLst>
              <a:ahLst/>
              <a:cxnLst>
                <a:cxn ang="0">
                  <a:pos x="T0" y="T1"/>
                </a:cxn>
                <a:cxn ang="0">
                  <a:pos x="T2" y="T3"/>
                </a:cxn>
                <a:cxn ang="0">
                  <a:pos x="T4" y="T5"/>
                </a:cxn>
                <a:cxn ang="0">
                  <a:pos x="T6" y="T7"/>
                </a:cxn>
                <a:cxn ang="0">
                  <a:pos x="T8" y="T9"/>
                </a:cxn>
              </a:cxnLst>
              <a:rect l="0" t="0" r="r" b="b"/>
              <a:pathLst>
                <a:path w="253" h="235">
                  <a:moveTo>
                    <a:pt x="29" y="171"/>
                  </a:moveTo>
                  <a:cubicBezTo>
                    <a:pt x="0" y="119"/>
                    <a:pt x="19" y="55"/>
                    <a:pt x="73" y="27"/>
                  </a:cubicBezTo>
                  <a:cubicBezTo>
                    <a:pt x="127" y="0"/>
                    <a:pt x="194" y="19"/>
                    <a:pt x="223" y="70"/>
                  </a:cubicBezTo>
                  <a:cubicBezTo>
                    <a:pt x="253" y="122"/>
                    <a:pt x="230" y="180"/>
                    <a:pt x="176" y="207"/>
                  </a:cubicBezTo>
                  <a:cubicBezTo>
                    <a:pt x="123" y="235"/>
                    <a:pt x="58" y="222"/>
                    <a:pt x="29" y="171"/>
                  </a:cubicBezTo>
                </a:path>
              </a:pathLst>
            </a:custGeom>
            <a:solidFill>
              <a:srgbClr val="2C1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205" name="Groupe 738">
              <a:extLst>
                <a:ext uri="{FF2B5EF4-FFF2-40B4-BE49-F238E27FC236}">
                  <a16:creationId xmlns:a16="http://schemas.microsoft.com/office/drawing/2014/main" id="{5B9BC9B6-39A0-4EF3-9FC5-0D0ABD8FC0E8}"/>
                </a:ext>
              </a:extLst>
            </p:cNvPr>
            <p:cNvGrpSpPr/>
            <p:nvPr/>
          </p:nvGrpSpPr>
          <p:grpSpPr>
            <a:xfrm>
              <a:off x="4217988" y="4198938"/>
              <a:ext cx="406400" cy="411162"/>
              <a:chOff x="4217988" y="4198938"/>
              <a:chExt cx="406400" cy="411162"/>
            </a:xfrm>
          </p:grpSpPr>
          <p:sp>
            <p:nvSpPr>
              <p:cNvPr id="206" name="Freeform 265">
                <a:extLst>
                  <a:ext uri="{FF2B5EF4-FFF2-40B4-BE49-F238E27FC236}">
                    <a16:creationId xmlns:a16="http://schemas.microsoft.com/office/drawing/2014/main" id="{FD19E96E-957A-4B49-9C8A-982872B02A63}"/>
                  </a:ext>
                </a:extLst>
              </p:cNvPr>
              <p:cNvSpPr>
                <a:spLocks/>
              </p:cNvSpPr>
              <p:nvPr/>
            </p:nvSpPr>
            <p:spPr bwMode="auto">
              <a:xfrm>
                <a:off x="4235450" y="4252913"/>
                <a:ext cx="388938" cy="357187"/>
              </a:xfrm>
              <a:custGeom>
                <a:avLst/>
                <a:gdLst>
                  <a:gd name="T0" fmla="*/ 77 w 115"/>
                  <a:gd name="T1" fmla="*/ 1 h 105"/>
                  <a:gd name="T2" fmla="*/ 5 w 115"/>
                  <a:gd name="T3" fmla="*/ 1 h 105"/>
                  <a:gd name="T4" fmla="*/ 0 w 115"/>
                  <a:gd name="T5" fmla="*/ 25 h 105"/>
                  <a:gd name="T6" fmla="*/ 4 w 115"/>
                  <a:gd name="T7" fmla="*/ 97 h 105"/>
                  <a:gd name="T8" fmla="*/ 104 w 115"/>
                  <a:gd name="T9" fmla="*/ 94 h 105"/>
                  <a:gd name="T10" fmla="*/ 102 w 115"/>
                  <a:gd name="T11" fmla="*/ 34 h 105"/>
                  <a:gd name="T12" fmla="*/ 100 w 115"/>
                  <a:gd name="T13" fmla="*/ 8 h 105"/>
                  <a:gd name="T14" fmla="*/ 99 w 115"/>
                  <a:gd name="T15" fmla="*/ 0 h 105"/>
                  <a:gd name="T16" fmla="*/ 77 w 115"/>
                  <a:gd name="T17"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5">
                    <a:moveTo>
                      <a:pt x="77" y="1"/>
                    </a:moveTo>
                    <a:cubicBezTo>
                      <a:pt x="77" y="1"/>
                      <a:pt x="22" y="11"/>
                      <a:pt x="5" y="1"/>
                    </a:cubicBezTo>
                    <a:cubicBezTo>
                      <a:pt x="0" y="25"/>
                      <a:pt x="0" y="25"/>
                      <a:pt x="0" y="25"/>
                    </a:cubicBezTo>
                    <a:cubicBezTo>
                      <a:pt x="4" y="97"/>
                      <a:pt x="4" y="97"/>
                      <a:pt x="4" y="97"/>
                    </a:cubicBezTo>
                    <a:cubicBezTo>
                      <a:pt x="4" y="97"/>
                      <a:pt x="92" y="105"/>
                      <a:pt x="104" y="94"/>
                    </a:cubicBezTo>
                    <a:cubicBezTo>
                      <a:pt x="115" y="83"/>
                      <a:pt x="102" y="34"/>
                      <a:pt x="102" y="34"/>
                    </a:cubicBezTo>
                    <a:cubicBezTo>
                      <a:pt x="100" y="8"/>
                      <a:pt x="100" y="8"/>
                      <a:pt x="100" y="8"/>
                    </a:cubicBezTo>
                    <a:cubicBezTo>
                      <a:pt x="99" y="0"/>
                      <a:pt x="99" y="0"/>
                      <a:pt x="99" y="0"/>
                    </a:cubicBezTo>
                    <a:lnTo>
                      <a:pt x="77" y="1"/>
                    </a:lnTo>
                    <a:close/>
                  </a:path>
                </a:pathLst>
              </a:custGeom>
              <a:solidFill>
                <a:srgbClr val="E52F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07" name="Freeform 266">
                <a:extLst>
                  <a:ext uri="{FF2B5EF4-FFF2-40B4-BE49-F238E27FC236}">
                    <a16:creationId xmlns:a16="http://schemas.microsoft.com/office/drawing/2014/main" id="{BAD137C2-AFE2-4DB6-94D2-3E29603A5E0E}"/>
                  </a:ext>
                </a:extLst>
              </p:cNvPr>
              <p:cNvSpPr>
                <a:spLocks/>
              </p:cNvSpPr>
              <p:nvPr/>
            </p:nvSpPr>
            <p:spPr bwMode="auto">
              <a:xfrm>
                <a:off x="4316413" y="4198938"/>
                <a:ext cx="304800" cy="342900"/>
              </a:xfrm>
              <a:custGeom>
                <a:avLst/>
                <a:gdLst>
                  <a:gd name="T0" fmla="*/ 88 w 90"/>
                  <a:gd name="T1" fmla="*/ 2 h 101"/>
                  <a:gd name="T2" fmla="*/ 86 w 90"/>
                  <a:gd name="T3" fmla="*/ 1 h 101"/>
                  <a:gd name="T4" fmla="*/ 80 w 90"/>
                  <a:gd name="T5" fmla="*/ 2 h 101"/>
                  <a:gd name="T6" fmla="*/ 36 w 90"/>
                  <a:gd name="T7" fmla="*/ 64 h 101"/>
                  <a:gd name="T8" fmla="*/ 27 w 90"/>
                  <a:gd name="T9" fmla="*/ 46 h 101"/>
                  <a:gd name="T10" fmla="*/ 26 w 90"/>
                  <a:gd name="T11" fmla="*/ 46 h 101"/>
                  <a:gd name="T12" fmla="*/ 20 w 90"/>
                  <a:gd name="T13" fmla="*/ 43 h 101"/>
                  <a:gd name="T14" fmla="*/ 10 w 90"/>
                  <a:gd name="T15" fmla="*/ 46 h 101"/>
                  <a:gd name="T16" fmla="*/ 3 w 90"/>
                  <a:gd name="T17" fmla="*/ 61 h 101"/>
                  <a:gd name="T18" fmla="*/ 4 w 90"/>
                  <a:gd name="T19" fmla="*/ 61 h 101"/>
                  <a:gd name="T20" fmla="*/ 31 w 90"/>
                  <a:gd name="T21" fmla="*/ 99 h 101"/>
                  <a:gd name="T22" fmla="*/ 35 w 90"/>
                  <a:gd name="T23" fmla="*/ 101 h 101"/>
                  <a:gd name="T24" fmla="*/ 35 w 90"/>
                  <a:gd name="T25" fmla="*/ 101 h 101"/>
                  <a:gd name="T26" fmla="*/ 39 w 90"/>
                  <a:gd name="T27" fmla="*/ 98 h 101"/>
                  <a:gd name="T28" fmla="*/ 89 w 90"/>
                  <a:gd name="T29" fmla="*/ 8 h 101"/>
                  <a:gd name="T30" fmla="*/ 88 w 90"/>
                  <a:gd name="T31" fmla="*/ 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101">
                    <a:moveTo>
                      <a:pt x="88" y="2"/>
                    </a:moveTo>
                    <a:cubicBezTo>
                      <a:pt x="86" y="1"/>
                      <a:pt x="86" y="1"/>
                      <a:pt x="86" y="1"/>
                    </a:cubicBezTo>
                    <a:cubicBezTo>
                      <a:pt x="84" y="0"/>
                      <a:pt x="82" y="0"/>
                      <a:pt x="80" y="2"/>
                    </a:cubicBezTo>
                    <a:cubicBezTo>
                      <a:pt x="36" y="64"/>
                      <a:pt x="36" y="64"/>
                      <a:pt x="36" y="64"/>
                    </a:cubicBezTo>
                    <a:cubicBezTo>
                      <a:pt x="27" y="46"/>
                      <a:pt x="27" y="46"/>
                      <a:pt x="27" y="46"/>
                    </a:cubicBezTo>
                    <a:cubicBezTo>
                      <a:pt x="27" y="46"/>
                      <a:pt x="27" y="46"/>
                      <a:pt x="26" y="46"/>
                    </a:cubicBezTo>
                    <a:cubicBezTo>
                      <a:pt x="26" y="45"/>
                      <a:pt x="24" y="43"/>
                      <a:pt x="20" y="43"/>
                    </a:cubicBezTo>
                    <a:cubicBezTo>
                      <a:pt x="17" y="43"/>
                      <a:pt x="13" y="44"/>
                      <a:pt x="10" y="46"/>
                    </a:cubicBezTo>
                    <a:cubicBezTo>
                      <a:pt x="3" y="50"/>
                      <a:pt x="0" y="57"/>
                      <a:pt x="3" y="61"/>
                    </a:cubicBezTo>
                    <a:cubicBezTo>
                      <a:pt x="4" y="61"/>
                      <a:pt x="4" y="61"/>
                      <a:pt x="4" y="61"/>
                    </a:cubicBezTo>
                    <a:cubicBezTo>
                      <a:pt x="31" y="99"/>
                      <a:pt x="31" y="99"/>
                      <a:pt x="31" y="99"/>
                    </a:cubicBezTo>
                    <a:cubicBezTo>
                      <a:pt x="32" y="100"/>
                      <a:pt x="34" y="101"/>
                      <a:pt x="35" y="101"/>
                    </a:cubicBezTo>
                    <a:cubicBezTo>
                      <a:pt x="35" y="101"/>
                      <a:pt x="35" y="101"/>
                      <a:pt x="35" y="101"/>
                    </a:cubicBezTo>
                    <a:cubicBezTo>
                      <a:pt x="37" y="101"/>
                      <a:pt x="38" y="100"/>
                      <a:pt x="39" y="98"/>
                    </a:cubicBezTo>
                    <a:cubicBezTo>
                      <a:pt x="89" y="8"/>
                      <a:pt x="89" y="8"/>
                      <a:pt x="89" y="8"/>
                    </a:cubicBezTo>
                    <a:cubicBezTo>
                      <a:pt x="90" y="6"/>
                      <a:pt x="90" y="3"/>
                      <a:pt x="88" y="2"/>
                    </a:cubicBezTo>
                    <a:close/>
                  </a:path>
                </a:pathLst>
              </a:custGeom>
              <a:solidFill>
                <a:srgbClr val="D0D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08" name="Freeform 267">
                <a:extLst>
                  <a:ext uri="{FF2B5EF4-FFF2-40B4-BE49-F238E27FC236}">
                    <a16:creationId xmlns:a16="http://schemas.microsoft.com/office/drawing/2014/main" id="{EF8AD6ED-5748-46D2-808C-9ED3610D89B7}"/>
                  </a:ext>
                </a:extLst>
              </p:cNvPr>
              <p:cNvSpPr>
                <a:spLocks/>
              </p:cNvSpPr>
              <p:nvPr/>
            </p:nvSpPr>
            <p:spPr bwMode="auto">
              <a:xfrm>
                <a:off x="4217988" y="4240213"/>
                <a:ext cx="385763" cy="366712"/>
              </a:xfrm>
              <a:custGeom>
                <a:avLst/>
                <a:gdLst>
                  <a:gd name="T0" fmla="*/ 45 w 114"/>
                  <a:gd name="T1" fmla="*/ 108 h 108"/>
                  <a:gd name="T2" fmla="*/ 10 w 114"/>
                  <a:gd name="T3" fmla="*/ 107 h 108"/>
                  <a:gd name="T4" fmla="*/ 6 w 114"/>
                  <a:gd name="T5" fmla="*/ 107 h 108"/>
                  <a:gd name="T6" fmla="*/ 5 w 114"/>
                  <a:gd name="T7" fmla="*/ 103 h 108"/>
                  <a:gd name="T8" fmla="*/ 2 w 114"/>
                  <a:gd name="T9" fmla="*/ 56 h 108"/>
                  <a:gd name="T10" fmla="*/ 8 w 114"/>
                  <a:gd name="T11" fmla="*/ 2 h 108"/>
                  <a:gd name="T12" fmla="*/ 15 w 114"/>
                  <a:gd name="T13" fmla="*/ 3 h 108"/>
                  <a:gd name="T14" fmla="*/ 102 w 114"/>
                  <a:gd name="T15" fmla="*/ 0 h 108"/>
                  <a:gd name="T16" fmla="*/ 94 w 114"/>
                  <a:gd name="T17" fmla="*/ 11 h 108"/>
                  <a:gd name="T18" fmla="*/ 12 w 114"/>
                  <a:gd name="T19" fmla="*/ 12 h 108"/>
                  <a:gd name="T20" fmla="*/ 14 w 114"/>
                  <a:gd name="T21" fmla="*/ 98 h 108"/>
                  <a:gd name="T22" fmla="*/ 104 w 114"/>
                  <a:gd name="T23" fmla="*/ 95 h 108"/>
                  <a:gd name="T24" fmla="*/ 101 w 114"/>
                  <a:gd name="T25" fmla="*/ 25 h 108"/>
                  <a:gd name="T26" fmla="*/ 111 w 114"/>
                  <a:gd name="T27" fmla="*/ 9 h 108"/>
                  <a:gd name="T28" fmla="*/ 114 w 114"/>
                  <a:gd name="T29" fmla="*/ 101 h 108"/>
                  <a:gd name="T30" fmla="*/ 111 w 114"/>
                  <a:gd name="T31" fmla="*/ 102 h 108"/>
                  <a:gd name="T32" fmla="*/ 45 w 114"/>
                  <a:gd name="T3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08">
                    <a:moveTo>
                      <a:pt x="45" y="108"/>
                    </a:moveTo>
                    <a:cubicBezTo>
                      <a:pt x="26" y="108"/>
                      <a:pt x="11" y="107"/>
                      <a:pt x="10" y="107"/>
                    </a:cubicBezTo>
                    <a:cubicBezTo>
                      <a:pt x="6" y="107"/>
                      <a:pt x="6" y="107"/>
                      <a:pt x="6" y="107"/>
                    </a:cubicBezTo>
                    <a:cubicBezTo>
                      <a:pt x="5" y="103"/>
                      <a:pt x="5" y="103"/>
                      <a:pt x="5" y="103"/>
                    </a:cubicBezTo>
                    <a:cubicBezTo>
                      <a:pt x="5" y="103"/>
                      <a:pt x="3" y="80"/>
                      <a:pt x="2" y="56"/>
                    </a:cubicBezTo>
                    <a:cubicBezTo>
                      <a:pt x="0" y="6"/>
                      <a:pt x="5" y="4"/>
                      <a:pt x="8" y="2"/>
                    </a:cubicBezTo>
                    <a:cubicBezTo>
                      <a:pt x="10" y="1"/>
                      <a:pt x="13" y="1"/>
                      <a:pt x="15" y="3"/>
                    </a:cubicBezTo>
                    <a:cubicBezTo>
                      <a:pt x="21" y="8"/>
                      <a:pt x="81" y="3"/>
                      <a:pt x="102" y="0"/>
                    </a:cubicBezTo>
                    <a:cubicBezTo>
                      <a:pt x="94" y="11"/>
                      <a:pt x="94" y="11"/>
                      <a:pt x="94" y="11"/>
                    </a:cubicBezTo>
                    <a:cubicBezTo>
                      <a:pt x="85" y="12"/>
                      <a:pt x="28" y="19"/>
                      <a:pt x="12" y="12"/>
                    </a:cubicBezTo>
                    <a:cubicBezTo>
                      <a:pt x="10" y="23"/>
                      <a:pt x="11" y="63"/>
                      <a:pt x="14" y="98"/>
                    </a:cubicBezTo>
                    <a:cubicBezTo>
                      <a:pt x="37" y="99"/>
                      <a:pt x="87" y="99"/>
                      <a:pt x="104" y="95"/>
                    </a:cubicBezTo>
                    <a:cubicBezTo>
                      <a:pt x="101" y="25"/>
                      <a:pt x="101" y="25"/>
                      <a:pt x="101" y="25"/>
                    </a:cubicBezTo>
                    <a:cubicBezTo>
                      <a:pt x="111" y="9"/>
                      <a:pt x="111" y="9"/>
                      <a:pt x="111" y="9"/>
                    </a:cubicBezTo>
                    <a:cubicBezTo>
                      <a:pt x="114" y="101"/>
                      <a:pt x="114" y="101"/>
                      <a:pt x="114" y="101"/>
                    </a:cubicBezTo>
                    <a:cubicBezTo>
                      <a:pt x="111" y="102"/>
                      <a:pt x="111" y="102"/>
                      <a:pt x="111" y="102"/>
                    </a:cubicBezTo>
                    <a:cubicBezTo>
                      <a:pt x="100" y="107"/>
                      <a:pt x="69" y="108"/>
                      <a:pt x="45" y="1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grpSp>
        <p:nvGrpSpPr>
          <p:cNvPr id="209" name="Groupe 469">
            <a:extLst>
              <a:ext uri="{FF2B5EF4-FFF2-40B4-BE49-F238E27FC236}">
                <a16:creationId xmlns:a16="http://schemas.microsoft.com/office/drawing/2014/main" id="{49FB0E9F-25B0-413C-8620-7E76CD8B8F79}"/>
              </a:ext>
            </a:extLst>
          </p:cNvPr>
          <p:cNvGrpSpPr>
            <a:grpSpLocks noChangeAspect="1"/>
          </p:cNvGrpSpPr>
          <p:nvPr/>
        </p:nvGrpSpPr>
        <p:grpSpPr>
          <a:xfrm>
            <a:off x="8172639" y="3025869"/>
            <a:ext cx="305562" cy="284411"/>
            <a:chOff x="3602038" y="1939925"/>
            <a:chExt cx="871538" cy="811213"/>
          </a:xfrm>
        </p:grpSpPr>
        <p:sp>
          <p:nvSpPr>
            <p:cNvPr id="210" name="Freeform 24">
              <a:extLst>
                <a:ext uri="{FF2B5EF4-FFF2-40B4-BE49-F238E27FC236}">
                  <a16:creationId xmlns:a16="http://schemas.microsoft.com/office/drawing/2014/main" id="{993AB88C-F7C7-4BCB-9B20-80E3DE3BEA12}"/>
                </a:ext>
              </a:extLst>
            </p:cNvPr>
            <p:cNvSpPr>
              <a:spLocks/>
            </p:cNvSpPr>
            <p:nvPr/>
          </p:nvSpPr>
          <p:spPr bwMode="auto">
            <a:xfrm>
              <a:off x="3602038" y="1939925"/>
              <a:ext cx="871538" cy="811213"/>
            </a:xfrm>
            <a:custGeom>
              <a:avLst/>
              <a:gdLst>
                <a:gd name="T0" fmla="*/ 33 w 232"/>
                <a:gd name="T1" fmla="*/ 169 h 216"/>
                <a:gd name="T2" fmla="*/ 56 w 232"/>
                <a:gd name="T3" fmla="*/ 32 h 216"/>
                <a:gd name="T4" fmla="*/ 199 w 232"/>
                <a:gd name="T5" fmla="*/ 52 h 216"/>
                <a:gd name="T6" fmla="*/ 173 w 232"/>
                <a:gd name="T7" fmla="*/ 184 h 216"/>
                <a:gd name="T8" fmla="*/ 33 w 232"/>
                <a:gd name="T9" fmla="*/ 169 h 216"/>
              </a:gdLst>
              <a:ahLst/>
              <a:cxnLst>
                <a:cxn ang="0">
                  <a:pos x="T0" y="T1"/>
                </a:cxn>
                <a:cxn ang="0">
                  <a:pos x="T2" y="T3"/>
                </a:cxn>
                <a:cxn ang="0">
                  <a:pos x="T4" y="T5"/>
                </a:cxn>
                <a:cxn ang="0">
                  <a:pos x="T6" y="T7"/>
                </a:cxn>
                <a:cxn ang="0">
                  <a:pos x="T8" y="T9"/>
                </a:cxn>
              </a:cxnLst>
              <a:rect l="0" t="0" r="r" b="b"/>
              <a:pathLst>
                <a:path w="232" h="216">
                  <a:moveTo>
                    <a:pt x="33" y="169"/>
                  </a:moveTo>
                  <a:cubicBezTo>
                    <a:pt x="0" y="126"/>
                    <a:pt x="10" y="64"/>
                    <a:pt x="56" y="32"/>
                  </a:cubicBezTo>
                  <a:cubicBezTo>
                    <a:pt x="101" y="0"/>
                    <a:pt x="166" y="9"/>
                    <a:pt x="199" y="52"/>
                  </a:cubicBezTo>
                  <a:cubicBezTo>
                    <a:pt x="232" y="96"/>
                    <a:pt x="219" y="152"/>
                    <a:pt x="173" y="184"/>
                  </a:cubicBezTo>
                  <a:cubicBezTo>
                    <a:pt x="127" y="216"/>
                    <a:pt x="67" y="213"/>
                    <a:pt x="33" y="169"/>
                  </a:cubicBezTo>
                </a:path>
              </a:pathLst>
            </a:custGeom>
            <a:solidFill>
              <a:srgbClr val="007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211" name="Groupe 471">
              <a:extLst>
                <a:ext uri="{FF2B5EF4-FFF2-40B4-BE49-F238E27FC236}">
                  <a16:creationId xmlns:a16="http://schemas.microsoft.com/office/drawing/2014/main" id="{3B24BA78-CD70-4566-9E3E-7CACF0A889D0}"/>
                </a:ext>
              </a:extLst>
            </p:cNvPr>
            <p:cNvGrpSpPr/>
            <p:nvPr/>
          </p:nvGrpSpPr>
          <p:grpSpPr>
            <a:xfrm>
              <a:off x="3884613" y="2157412"/>
              <a:ext cx="303213" cy="398463"/>
              <a:chOff x="3884613" y="2157412"/>
              <a:chExt cx="303213" cy="398463"/>
            </a:xfrm>
          </p:grpSpPr>
          <p:sp>
            <p:nvSpPr>
              <p:cNvPr id="212" name="Freeform 110">
                <a:extLst>
                  <a:ext uri="{FF2B5EF4-FFF2-40B4-BE49-F238E27FC236}">
                    <a16:creationId xmlns:a16="http://schemas.microsoft.com/office/drawing/2014/main" id="{B3E18555-E456-4D24-850C-E9ED1B19B432}"/>
                  </a:ext>
                </a:extLst>
              </p:cNvPr>
              <p:cNvSpPr>
                <a:spLocks/>
              </p:cNvSpPr>
              <p:nvPr/>
            </p:nvSpPr>
            <p:spPr bwMode="auto">
              <a:xfrm>
                <a:off x="3884613" y="2228850"/>
                <a:ext cx="285750" cy="327025"/>
              </a:xfrm>
              <a:custGeom>
                <a:avLst/>
                <a:gdLst>
                  <a:gd name="T0" fmla="*/ 11 w 76"/>
                  <a:gd name="T1" fmla="*/ 65 h 87"/>
                  <a:gd name="T2" fmla="*/ 18 w 76"/>
                  <a:gd name="T3" fmla="*/ 58 h 87"/>
                  <a:gd name="T4" fmla="*/ 9 w 76"/>
                  <a:gd name="T5" fmla="*/ 38 h 87"/>
                  <a:gd name="T6" fmla="*/ 18 w 76"/>
                  <a:gd name="T7" fmla="*/ 18 h 87"/>
                  <a:gd name="T8" fmla="*/ 38 w 76"/>
                  <a:gd name="T9" fmla="*/ 9 h 87"/>
                  <a:gd name="T10" fmla="*/ 58 w 76"/>
                  <a:gd name="T11" fmla="*/ 18 h 87"/>
                  <a:gd name="T12" fmla="*/ 66 w 76"/>
                  <a:gd name="T13" fmla="*/ 38 h 87"/>
                  <a:gd name="T14" fmla="*/ 58 w 76"/>
                  <a:gd name="T15" fmla="*/ 58 h 87"/>
                  <a:gd name="T16" fmla="*/ 39 w 76"/>
                  <a:gd name="T17" fmla="*/ 67 h 87"/>
                  <a:gd name="T18" fmla="*/ 39 w 76"/>
                  <a:gd name="T19" fmla="*/ 56 h 87"/>
                  <a:gd name="T20" fmla="*/ 23 w 76"/>
                  <a:gd name="T21" fmla="*/ 71 h 87"/>
                  <a:gd name="T22" fmla="*/ 39 w 76"/>
                  <a:gd name="T23" fmla="*/ 87 h 87"/>
                  <a:gd name="T24" fmla="*/ 39 w 76"/>
                  <a:gd name="T25" fmla="*/ 76 h 87"/>
                  <a:gd name="T26" fmla="*/ 65 w 76"/>
                  <a:gd name="T27" fmla="*/ 65 h 87"/>
                  <a:gd name="T28" fmla="*/ 76 w 76"/>
                  <a:gd name="T29" fmla="*/ 38 h 87"/>
                  <a:gd name="T30" fmla="*/ 65 w 76"/>
                  <a:gd name="T31" fmla="*/ 11 h 87"/>
                  <a:gd name="T32" fmla="*/ 38 w 76"/>
                  <a:gd name="T33" fmla="*/ 0 h 87"/>
                  <a:gd name="T34" fmla="*/ 11 w 76"/>
                  <a:gd name="T35" fmla="*/ 11 h 87"/>
                  <a:gd name="T36" fmla="*/ 0 w 76"/>
                  <a:gd name="T37" fmla="*/ 38 h 87"/>
                  <a:gd name="T38" fmla="*/ 4 w 76"/>
                  <a:gd name="T39" fmla="*/ 56 h 87"/>
                  <a:gd name="T40" fmla="*/ 11 w 76"/>
                  <a:gd name="T41" fmla="*/ 6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87">
                    <a:moveTo>
                      <a:pt x="11" y="65"/>
                    </a:moveTo>
                    <a:cubicBezTo>
                      <a:pt x="18" y="58"/>
                      <a:pt x="18" y="58"/>
                      <a:pt x="18" y="58"/>
                    </a:cubicBezTo>
                    <a:cubicBezTo>
                      <a:pt x="12" y="53"/>
                      <a:pt x="9" y="46"/>
                      <a:pt x="9" y="38"/>
                    </a:cubicBezTo>
                    <a:cubicBezTo>
                      <a:pt x="9" y="30"/>
                      <a:pt x="12" y="23"/>
                      <a:pt x="18" y="18"/>
                    </a:cubicBezTo>
                    <a:cubicBezTo>
                      <a:pt x="23" y="12"/>
                      <a:pt x="30" y="9"/>
                      <a:pt x="38" y="9"/>
                    </a:cubicBezTo>
                    <a:cubicBezTo>
                      <a:pt x="45" y="9"/>
                      <a:pt x="53" y="12"/>
                      <a:pt x="58" y="18"/>
                    </a:cubicBezTo>
                    <a:cubicBezTo>
                      <a:pt x="64" y="23"/>
                      <a:pt x="66" y="30"/>
                      <a:pt x="66" y="38"/>
                    </a:cubicBezTo>
                    <a:cubicBezTo>
                      <a:pt x="66" y="46"/>
                      <a:pt x="64" y="53"/>
                      <a:pt x="58" y="58"/>
                    </a:cubicBezTo>
                    <a:cubicBezTo>
                      <a:pt x="53" y="64"/>
                      <a:pt x="46" y="67"/>
                      <a:pt x="39" y="67"/>
                    </a:cubicBezTo>
                    <a:cubicBezTo>
                      <a:pt x="39" y="56"/>
                      <a:pt x="39" y="56"/>
                      <a:pt x="39" y="56"/>
                    </a:cubicBezTo>
                    <a:cubicBezTo>
                      <a:pt x="23" y="71"/>
                      <a:pt x="23" y="71"/>
                      <a:pt x="23" y="71"/>
                    </a:cubicBezTo>
                    <a:cubicBezTo>
                      <a:pt x="39" y="87"/>
                      <a:pt x="39" y="87"/>
                      <a:pt x="39" y="87"/>
                    </a:cubicBezTo>
                    <a:cubicBezTo>
                      <a:pt x="39" y="76"/>
                      <a:pt x="39" y="76"/>
                      <a:pt x="39" y="76"/>
                    </a:cubicBezTo>
                    <a:cubicBezTo>
                      <a:pt x="49" y="76"/>
                      <a:pt x="58" y="72"/>
                      <a:pt x="65" y="65"/>
                    </a:cubicBezTo>
                    <a:cubicBezTo>
                      <a:pt x="72" y="58"/>
                      <a:pt x="76" y="48"/>
                      <a:pt x="76" y="38"/>
                    </a:cubicBezTo>
                    <a:cubicBezTo>
                      <a:pt x="76" y="28"/>
                      <a:pt x="72" y="18"/>
                      <a:pt x="65" y="11"/>
                    </a:cubicBezTo>
                    <a:cubicBezTo>
                      <a:pt x="58" y="4"/>
                      <a:pt x="48" y="0"/>
                      <a:pt x="38" y="0"/>
                    </a:cubicBezTo>
                    <a:cubicBezTo>
                      <a:pt x="28" y="0"/>
                      <a:pt x="18" y="4"/>
                      <a:pt x="11" y="11"/>
                    </a:cubicBezTo>
                    <a:cubicBezTo>
                      <a:pt x="4" y="18"/>
                      <a:pt x="0" y="28"/>
                      <a:pt x="0" y="38"/>
                    </a:cubicBezTo>
                    <a:cubicBezTo>
                      <a:pt x="0" y="44"/>
                      <a:pt x="1" y="50"/>
                      <a:pt x="4" y="56"/>
                    </a:cubicBezTo>
                    <a:cubicBezTo>
                      <a:pt x="4" y="56"/>
                      <a:pt x="7" y="62"/>
                      <a:pt x="11"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13" name="Freeform 111">
                <a:extLst>
                  <a:ext uri="{FF2B5EF4-FFF2-40B4-BE49-F238E27FC236}">
                    <a16:creationId xmlns:a16="http://schemas.microsoft.com/office/drawing/2014/main" id="{F9D2CD68-E1C8-493C-AE48-23231E2CA4D7}"/>
                  </a:ext>
                </a:extLst>
              </p:cNvPr>
              <p:cNvSpPr>
                <a:spLocks/>
              </p:cNvSpPr>
              <p:nvPr/>
            </p:nvSpPr>
            <p:spPr bwMode="auto">
              <a:xfrm>
                <a:off x="4129088" y="2220912"/>
                <a:ext cx="58738" cy="65088"/>
              </a:xfrm>
              <a:custGeom>
                <a:avLst/>
                <a:gdLst>
                  <a:gd name="T0" fmla="*/ 15 w 16"/>
                  <a:gd name="T1" fmla="*/ 8 h 17"/>
                  <a:gd name="T2" fmla="*/ 10 w 16"/>
                  <a:gd name="T3" fmla="*/ 2 h 17"/>
                  <a:gd name="T4" fmla="*/ 5 w 16"/>
                  <a:gd name="T5" fmla="*/ 2 h 17"/>
                  <a:gd name="T6" fmla="*/ 5 w 16"/>
                  <a:gd name="T7" fmla="*/ 2 h 17"/>
                  <a:gd name="T8" fmla="*/ 0 w 16"/>
                  <a:gd name="T9" fmla="*/ 6 h 17"/>
                  <a:gd name="T10" fmla="*/ 0 w 16"/>
                  <a:gd name="T11" fmla="*/ 7 h 17"/>
                  <a:gd name="T12" fmla="*/ 2 w 16"/>
                  <a:gd name="T13" fmla="*/ 10 h 17"/>
                  <a:gd name="T14" fmla="*/ 2 w 16"/>
                  <a:gd name="T15" fmla="*/ 10 h 17"/>
                  <a:gd name="T16" fmla="*/ 4 w 16"/>
                  <a:gd name="T17" fmla="*/ 11 h 17"/>
                  <a:gd name="T18" fmla="*/ 9 w 16"/>
                  <a:gd name="T19" fmla="*/ 16 h 17"/>
                  <a:gd name="T20" fmla="*/ 10 w 16"/>
                  <a:gd name="T21" fmla="*/ 17 h 17"/>
                  <a:gd name="T22" fmla="*/ 13 w 16"/>
                  <a:gd name="T23" fmla="*/ 14 h 17"/>
                  <a:gd name="T24" fmla="*/ 15 w 16"/>
                  <a:gd name="T25" fmla="*/ 12 h 17"/>
                  <a:gd name="T26" fmla="*/ 15 w 16"/>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7">
                    <a:moveTo>
                      <a:pt x="15" y="8"/>
                    </a:moveTo>
                    <a:cubicBezTo>
                      <a:pt x="10" y="2"/>
                      <a:pt x="10" y="2"/>
                      <a:pt x="10" y="2"/>
                    </a:cubicBezTo>
                    <a:cubicBezTo>
                      <a:pt x="8" y="0"/>
                      <a:pt x="6" y="0"/>
                      <a:pt x="5" y="2"/>
                    </a:cubicBezTo>
                    <a:cubicBezTo>
                      <a:pt x="5" y="2"/>
                      <a:pt x="5" y="2"/>
                      <a:pt x="5" y="2"/>
                    </a:cubicBezTo>
                    <a:cubicBezTo>
                      <a:pt x="0" y="6"/>
                      <a:pt x="0" y="6"/>
                      <a:pt x="0" y="6"/>
                    </a:cubicBezTo>
                    <a:cubicBezTo>
                      <a:pt x="0" y="7"/>
                      <a:pt x="0" y="7"/>
                      <a:pt x="0" y="7"/>
                    </a:cubicBezTo>
                    <a:cubicBezTo>
                      <a:pt x="1" y="8"/>
                      <a:pt x="2" y="9"/>
                      <a:pt x="2" y="10"/>
                    </a:cubicBezTo>
                    <a:cubicBezTo>
                      <a:pt x="2" y="10"/>
                      <a:pt x="2" y="10"/>
                      <a:pt x="2" y="10"/>
                    </a:cubicBezTo>
                    <a:cubicBezTo>
                      <a:pt x="3" y="10"/>
                      <a:pt x="3" y="11"/>
                      <a:pt x="4" y="11"/>
                    </a:cubicBezTo>
                    <a:cubicBezTo>
                      <a:pt x="6" y="12"/>
                      <a:pt x="8" y="14"/>
                      <a:pt x="9" y="16"/>
                    </a:cubicBezTo>
                    <a:cubicBezTo>
                      <a:pt x="9" y="16"/>
                      <a:pt x="10" y="17"/>
                      <a:pt x="10" y="17"/>
                    </a:cubicBezTo>
                    <a:cubicBezTo>
                      <a:pt x="13" y="14"/>
                      <a:pt x="13" y="14"/>
                      <a:pt x="13" y="14"/>
                    </a:cubicBezTo>
                    <a:cubicBezTo>
                      <a:pt x="15" y="12"/>
                      <a:pt x="15" y="12"/>
                      <a:pt x="15" y="12"/>
                    </a:cubicBezTo>
                    <a:cubicBezTo>
                      <a:pt x="16" y="11"/>
                      <a:pt x="16" y="9"/>
                      <a:pt x="15" y="8"/>
                    </a:cubicBezTo>
                    <a:close/>
                  </a:path>
                </a:pathLst>
              </a:custGeom>
              <a:solidFill>
                <a:srgbClr val="00B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14" name="Freeform 112">
                <a:extLst>
                  <a:ext uri="{FF2B5EF4-FFF2-40B4-BE49-F238E27FC236}">
                    <a16:creationId xmlns:a16="http://schemas.microsoft.com/office/drawing/2014/main" id="{1DA2C970-F8EE-47A8-83D7-810D52CCB04C}"/>
                  </a:ext>
                </a:extLst>
              </p:cNvPr>
              <p:cNvSpPr>
                <a:spLocks noEditPoints="1"/>
              </p:cNvSpPr>
              <p:nvPr/>
            </p:nvSpPr>
            <p:spPr bwMode="auto">
              <a:xfrm>
                <a:off x="3989388" y="2157412"/>
                <a:ext cx="82550" cy="63500"/>
              </a:xfrm>
              <a:custGeom>
                <a:avLst/>
                <a:gdLst>
                  <a:gd name="T0" fmla="*/ 19 w 22"/>
                  <a:gd name="T1" fmla="*/ 0 h 17"/>
                  <a:gd name="T2" fmla="*/ 3 w 22"/>
                  <a:gd name="T3" fmla="*/ 0 h 17"/>
                  <a:gd name="T4" fmla="*/ 0 w 22"/>
                  <a:gd name="T5" fmla="*/ 3 h 17"/>
                  <a:gd name="T6" fmla="*/ 0 w 22"/>
                  <a:gd name="T7" fmla="*/ 11 h 17"/>
                  <a:gd name="T8" fmla="*/ 3 w 22"/>
                  <a:gd name="T9" fmla="*/ 11 h 17"/>
                  <a:gd name="T10" fmla="*/ 3 w 22"/>
                  <a:gd name="T11" fmla="*/ 15 h 17"/>
                  <a:gd name="T12" fmla="*/ 3 w 22"/>
                  <a:gd name="T13" fmla="*/ 16 h 17"/>
                  <a:gd name="T14" fmla="*/ 17 w 22"/>
                  <a:gd name="T15" fmla="*/ 16 h 17"/>
                  <a:gd name="T16" fmla="*/ 19 w 22"/>
                  <a:gd name="T17" fmla="*/ 16 h 17"/>
                  <a:gd name="T18" fmla="*/ 19 w 22"/>
                  <a:gd name="T19" fmla="*/ 16 h 17"/>
                  <a:gd name="T20" fmla="*/ 19 w 22"/>
                  <a:gd name="T21" fmla="*/ 16 h 17"/>
                  <a:gd name="T22" fmla="*/ 19 w 22"/>
                  <a:gd name="T23" fmla="*/ 11 h 17"/>
                  <a:gd name="T24" fmla="*/ 19 w 22"/>
                  <a:gd name="T25" fmla="*/ 11 h 17"/>
                  <a:gd name="T26" fmla="*/ 22 w 22"/>
                  <a:gd name="T27" fmla="*/ 11 h 17"/>
                  <a:gd name="T28" fmla="*/ 22 w 22"/>
                  <a:gd name="T29" fmla="*/ 3 h 17"/>
                  <a:gd name="T30" fmla="*/ 19 w 22"/>
                  <a:gd name="T31" fmla="*/ 0 h 17"/>
                  <a:gd name="T32" fmla="*/ 19 w 22"/>
                  <a:gd name="T33" fmla="*/ 15 h 17"/>
                  <a:gd name="T34" fmla="*/ 19 w 22"/>
                  <a:gd name="T35" fmla="*/ 15 h 17"/>
                  <a:gd name="T36" fmla="*/ 19 w 22"/>
                  <a:gd name="T3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7">
                    <a:moveTo>
                      <a:pt x="19" y="0"/>
                    </a:moveTo>
                    <a:cubicBezTo>
                      <a:pt x="3" y="0"/>
                      <a:pt x="3" y="0"/>
                      <a:pt x="3" y="0"/>
                    </a:cubicBezTo>
                    <a:cubicBezTo>
                      <a:pt x="1" y="0"/>
                      <a:pt x="0" y="1"/>
                      <a:pt x="0" y="3"/>
                    </a:cubicBezTo>
                    <a:cubicBezTo>
                      <a:pt x="0" y="11"/>
                      <a:pt x="0" y="11"/>
                      <a:pt x="0" y="11"/>
                    </a:cubicBezTo>
                    <a:cubicBezTo>
                      <a:pt x="3" y="11"/>
                      <a:pt x="3" y="11"/>
                      <a:pt x="3" y="11"/>
                    </a:cubicBezTo>
                    <a:cubicBezTo>
                      <a:pt x="3" y="15"/>
                      <a:pt x="3" y="15"/>
                      <a:pt x="3" y="15"/>
                    </a:cubicBezTo>
                    <a:cubicBezTo>
                      <a:pt x="3" y="15"/>
                      <a:pt x="3" y="15"/>
                      <a:pt x="3" y="16"/>
                    </a:cubicBezTo>
                    <a:cubicBezTo>
                      <a:pt x="7" y="15"/>
                      <a:pt x="11" y="17"/>
                      <a:pt x="17" y="16"/>
                    </a:cubicBezTo>
                    <a:cubicBezTo>
                      <a:pt x="18" y="16"/>
                      <a:pt x="18" y="16"/>
                      <a:pt x="19" y="16"/>
                    </a:cubicBezTo>
                    <a:cubicBezTo>
                      <a:pt x="19" y="16"/>
                      <a:pt x="19" y="16"/>
                      <a:pt x="19" y="16"/>
                    </a:cubicBezTo>
                    <a:cubicBezTo>
                      <a:pt x="19" y="16"/>
                      <a:pt x="19" y="16"/>
                      <a:pt x="19" y="16"/>
                    </a:cubicBezTo>
                    <a:cubicBezTo>
                      <a:pt x="19" y="11"/>
                      <a:pt x="19" y="11"/>
                      <a:pt x="19" y="11"/>
                    </a:cubicBezTo>
                    <a:cubicBezTo>
                      <a:pt x="19" y="11"/>
                      <a:pt x="19" y="11"/>
                      <a:pt x="19" y="11"/>
                    </a:cubicBezTo>
                    <a:cubicBezTo>
                      <a:pt x="22" y="11"/>
                      <a:pt x="22" y="11"/>
                      <a:pt x="22" y="11"/>
                    </a:cubicBezTo>
                    <a:cubicBezTo>
                      <a:pt x="22" y="3"/>
                      <a:pt x="22" y="3"/>
                      <a:pt x="22" y="3"/>
                    </a:cubicBezTo>
                    <a:cubicBezTo>
                      <a:pt x="22" y="1"/>
                      <a:pt x="21" y="0"/>
                      <a:pt x="19" y="0"/>
                    </a:cubicBezTo>
                    <a:close/>
                    <a:moveTo>
                      <a:pt x="19" y="15"/>
                    </a:moveTo>
                    <a:cubicBezTo>
                      <a:pt x="19" y="15"/>
                      <a:pt x="19" y="15"/>
                      <a:pt x="19" y="15"/>
                    </a:cubicBezTo>
                    <a:cubicBezTo>
                      <a:pt x="19" y="15"/>
                      <a:pt x="19" y="15"/>
                      <a:pt x="19" y="15"/>
                    </a:cubicBezTo>
                    <a:close/>
                  </a:path>
                </a:pathLst>
              </a:custGeom>
              <a:solidFill>
                <a:srgbClr val="00B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15" name="Freeform 113">
                <a:extLst>
                  <a:ext uri="{FF2B5EF4-FFF2-40B4-BE49-F238E27FC236}">
                    <a16:creationId xmlns:a16="http://schemas.microsoft.com/office/drawing/2014/main" id="{90CA0BB5-96A6-4E88-A8F1-B3C14E86A18A}"/>
                  </a:ext>
                </a:extLst>
              </p:cNvPr>
              <p:cNvSpPr>
                <a:spLocks/>
              </p:cNvSpPr>
              <p:nvPr/>
            </p:nvSpPr>
            <p:spPr bwMode="auto">
              <a:xfrm>
                <a:off x="3989388" y="2303462"/>
                <a:ext cx="63500" cy="95250"/>
              </a:xfrm>
              <a:custGeom>
                <a:avLst/>
                <a:gdLst>
                  <a:gd name="T0" fmla="*/ 12 w 17"/>
                  <a:gd name="T1" fmla="*/ 14 h 25"/>
                  <a:gd name="T2" fmla="*/ 0 w 17"/>
                  <a:gd name="T3" fmla="*/ 0 h 25"/>
                  <a:gd name="T4" fmla="*/ 0 w 17"/>
                  <a:gd name="T5" fmla="*/ 0 h 25"/>
                  <a:gd name="T6" fmla="*/ 0 w 17"/>
                  <a:gd name="T7" fmla="*/ 0 h 25"/>
                  <a:gd name="T8" fmla="*/ 0 w 17"/>
                  <a:gd name="T9" fmla="*/ 0 h 25"/>
                  <a:gd name="T10" fmla="*/ 0 w 17"/>
                  <a:gd name="T11" fmla="*/ 0 h 25"/>
                  <a:gd name="T12" fmla="*/ 7 w 17"/>
                  <a:gd name="T13" fmla="*/ 17 h 25"/>
                  <a:gd name="T14" fmla="*/ 7 w 17"/>
                  <a:gd name="T15" fmla="*/ 21 h 25"/>
                  <a:gd name="T16" fmla="*/ 14 w 17"/>
                  <a:gd name="T17" fmla="*/ 23 h 25"/>
                  <a:gd name="T18" fmla="*/ 16 w 17"/>
                  <a:gd name="T19" fmla="*/ 16 h 25"/>
                  <a:gd name="T20" fmla="*/ 12 w 17"/>
                  <a:gd name="T2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5">
                    <a:moveTo>
                      <a:pt x="12" y="14"/>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7" y="17"/>
                      <a:pt x="7" y="17"/>
                      <a:pt x="7" y="17"/>
                    </a:cubicBezTo>
                    <a:cubicBezTo>
                      <a:pt x="6" y="18"/>
                      <a:pt x="6" y="20"/>
                      <a:pt x="7" y="21"/>
                    </a:cubicBezTo>
                    <a:cubicBezTo>
                      <a:pt x="9" y="24"/>
                      <a:pt x="12" y="25"/>
                      <a:pt x="14" y="23"/>
                    </a:cubicBezTo>
                    <a:cubicBezTo>
                      <a:pt x="17" y="22"/>
                      <a:pt x="17" y="19"/>
                      <a:pt x="16" y="16"/>
                    </a:cubicBezTo>
                    <a:cubicBezTo>
                      <a:pt x="15" y="15"/>
                      <a:pt x="14" y="14"/>
                      <a:pt x="12" y="14"/>
                    </a:cubicBezTo>
                    <a:close/>
                  </a:path>
                </a:pathLst>
              </a:custGeom>
              <a:solidFill>
                <a:srgbClr val="97B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grpSp>
        <p:nvGrpSpPr>
          <p:cNvPr id="216" name="Groupe 669">
            <a:extLst>
              <a:ext uri="{FF2B5EF4-FFF2-40B4-BE49-F238E27FC236}">
                <a16:creationId xmlns:a16="http://schemas.microsoft.com/office/drawing/2014/main" id="{76310561-D2FA-45CA-AAFD-4D6FD22F84FD}"/>
              </a:ext>
            </a:extLst>
          </p:cNvPr>
          <p:cNvGrpSpPr>
            <a:grpSpLocks noChangeAspect="1"/>
          </p:cNvGrpSpPr>
          <p:nvPr/>
        </p:nvGrpSpPr>
        <p:grpSpPr>
          <a:xfrm>
            <a:off x="8157237" y="3502679"/>
            <a:ext cx="336366" cy="311657"/>
            <a:chOff x="10104384" y="4092698"/>
            <a:chExt cx="777083" cy="720000"/>
          </a:xfrm>
        </p:grpSpPr>
        <p:sp>
          <p:nvSpPr>
            <p:cNvPr id="217" name="Freeform 265">
              <a:extLst>
                <a:ext uri="{FF2B5EF4-FFF2-40B4-BE49-F238E27FC236}">
                  <a16:creationId xmlns:a16="http://schemas.microsoft.com/office/drawing/2014/main" id="{6FC707B0-1CC2-44DB-B988-055F5F340357}"/>
                </a:ext>
              </a:extLst>
            </p:cNvPr>
            <p:cNvSpPr>
              <a:spLocks/>
            </p:cNvSpPr>
            <p:nvPr/>
          </p:nvSpPr>
          <p:spPr bwMode="auto">
            <a:xfrm>
              <a:off x="10118278" y="4132007"/>
              <a:ext cx="712788" cy="666750"/>
            </a:xfrm>
            <a:custGeom>
              <a:avLst/>
              <a:gdLst>
                <a:gd name="T0" fmla="*/ 74 w 515"/>
                <a:gd name="T1" fmla="*/ 376 h 481"/>
                <a:gd name="T2" fmla="*/ 124 w 515"/>
                <a:gd name="T3" fmla="*/ 71 h 481"/>
                <a:gd name="T4" fmla="*/ 441 w 515"/>
                <a:gd name="T5" fmla="*/ 116 h 481"/>
                <a:gd name="T6" fmla="*/ 383 w 515"/>
                <a:gd name="T7" fmla="*/ 409 h 481"/>
                <a:gd name="T8" fmla="*/ 74 w 515"/>
                <a:gd name="T9" fmla="*/ 376 h 481"/>
              </a:gdLst>
              <a:ahLst/>
              <a:cxnLst>
                <a:cxn ang="0">
                  <a:pos x="T0" y="T1"/>
                </a:cxn>
                <a:cxn ang="0">
                  <a:pos x="T2" y="T3"/>
                </a:cxn>
                <a:cxn ang="0">
                  <a:pos x="T4" y="T5"/>
                </a:cxn>
                <a:cxn ang="0">
                  <a:pos x="T6" y="T7"/>
                </a:cxn>
                <a:cxn ang="0">
                  <a:pos x="T8" y="T9"/>
                </a:cxn>
              </a:cxnLst>
              <a:rect l="0" t="0" r="r" b="b"/>
              <a:pathLst>
                <a:path w="515" h="481">
                  <a:moveTo>
                    <a:pt x="74" y="376"/>
                  </a:moveTo>
                  <a:cubicBezTo>
                    <a:pt x="0" y="279"/>
                    <a:pt x="22" y="143"/>
                    <a:pt x="124" y="71"/>
                  </a:cubicBezTo>
                  <a:cubicBezTo>
                    <a:pt x="225" y="0"/>
                    <a:pt x="367" y="20"/>
                    <a:pt x="441" y="116"/>
                  </a:cubicBezTo>
                  <a:cubicBezTo>
                    <a:pt x="515" y="213"/>
                    <a:pt x="485" y="337"/>
                    <a:pt x="383" y="409"/>
                  </a:cubicBezTo>
                  <a:cubicBezTo>
                    <a:pt x="282" y="481"/>
                    <a:pt x="148" y="472"/>
                    <a:pt x="74" y="376"/>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218" name="Groupe 671">
              <a:extLst>
                <a:ext uri="{FF2B5EF4-FFF2-40B4-BE49-F238E27FC236}">
                  <a16:creationId xmlns:a16="http://schemas.microsoft.com/office/drawing/2014/main" id="{77858A5C-892F-449F-8EAF-DE511BD71E75}"/>
                </a:ext>
              </a:extLst>
            </p:cNvPr>
            <p:cNvGrpSpPr>
              <a:grpSpLocks noChangeAspect="1"/>
            </p:cNvGrpSpPr>
            <p:nvPr/>
          </p:nvGrpSpPr>
          <p:grpSpPr>
            <a:xfrm>
              <a:off x="10104384" y="4092698"/>
              <a:ext cx="777083" cy="720000"/>
              <a:chOff x="4655840" y="3429000"/>
              <a:chExt cx="691518" cy="648000"/>
            </a:xfrm>
          </p:grpSpPr>
          <p:sp>
            <p:nvSpPr>
              <p:cNvPr id="219" name="Freeform 5">
                <a:extLst>
                  <a:ext uri="{FF2B5EF4-FFF2-40B4-BE49-F238E27FC236}">
                    <a16:creationId xmlns:a16="http://schemas.microsoft.com/office/drawing/2014/main" id="{B873E192-8643-48DF-8D7B-139A34CFB778}"/>
                  </a:ext>
                </a:extLst>
              </p:cNvPr>
              <p:cNvSpPr>
                <a:spLocks noChangeAspect="1"/>
              </p:cNvSpPr>
              <p:nvPr/>
            </p:nvSpPr>
            <p:spPr bwMode="auto">
              <a:xfrm>
                <a:off x="4655840" y="3429000"/>
                <a:ext cx="691518" cy="648000"/>
              </a:xfrm>
              <a:custGeom>
                <a:avLst/>
                <a:gdLst>
                  <a:gd name="T0" fmla="*/ 78 w 542"/>
                  <a:gd name="T1" fmla="*/ 396 h 507"/>
                  <a:gd name="T2" fmla="*/ 130 w 542"/>
                  <a:gd name="T3" fmla="*/ 76 h 507"/>
                  <a:gd name="T4" fmla="*/ 464 w 542"/>
                  <a:gd name="T5" fmla="*/ 123 h 507"/>
                  <a:gd name="T6" fmla="*/ 404 w 542"/>
                  <a:gd name="T7" fmla="*/ 431 h 507"/>
                  <a:gd name="T8" fmla="*/ 78 w 542"/>
                  <a:gd name="T9" fmla="*/ 396 h 507"/>
                </a:gdLst>
                <a:ahLst/>
                <a:cxnLst>
                  <a:cxn ang="0">
                    <a:pos x="T0" y="T1"/>
                  </a:cxn>
                  <a:cxn ang="0">
                    <a:pos x="T2" y="T3"/>
                  </a:cxn>
                  <a:cxn ang="0">
                    <a:pos x="T4" y="T5"/>
                  </a:cxn>
                  <a:cxn ang="0">
                    <a:pos x="T6" y="T7"/>
                  </a:cxn>
                  <a:cxn ang="0">
                    <a:pos x="T8" y="T9"/>
                  </a:cxn>
                </a:cxnLst>
                <a:rect l="0" t="0" r="r" b="b"/>
                <a:pathLst>
                  <a:path w="542" h="507">
                    <a:moveTo>
                      <a:pt x="78" y="396"/>
                    </a:moveTo>
                    <a:cubicBezTo>
                      <a:pt x="0" y="295"/>
                      <a:pt x="23" y="151"/>
                      <a:pt x="130" y="76"/>
                    </a:cubicBezTo>
                    <a:cubicBezTo>
                      <a:pt x="237" y="0"/>
                      <a:pt x="387" y="21"/>
                      <a:pt x="464" y="123"/>
                    </a:cubicBezTo>
                    <a:cubicBezTo>
                      <a:pt x="542" y="225"/>
                      <a:pt x="510" y="356"/>
                      <a:pt x="404" y="431"/>
                    </a:cubicBezTo>
                    <a:cubicBezTo>
                      <a:pt x="297" y="507"/>
                      <a:pt x="156" y="498"/>
                      <a:pt x="78" y="396"/>
                    </a:cubicBezTo>
                  </a:path>
                </a:pathLst>
              </a:cu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pic>
            <p:nvPicPr>
              <p:cNvPr id="220" name="Picture 78">
                <a:extLst>
                  <a:ext uri="{FF2B5EF4-FFF2-40B4-BE49-F238E27FC236}">
                    <a16:creationId xmlns:a16="http://schemas.microsoft.com/office/drawing/2014/main" id="{031060F7-3763-458C-AC4B-CD6DCB01AF4B}"/>
                  </a:ext>
                </a:extLst>
              </p:cNvPr>
              <p:cNvPicPr>
                <a:picLocks noChangeAspect="1"/>
              </p:cNvPicPr>
              <p:nvPr/>
            </p:nvPicPr>
            <p:blipFill>
              <a:blip r:embed="rId4"/>
              <a:stretch>
                <a:fillRect/>
              </a:stretch>
            </p:blipFill>
            <p:spPr>
              <a:xfrm>
                <a:off x="4819234" y="3597383"/>
                <a:ext cx="323669" cy="356400"/>
              </a:xfrm>
              <a:prstGeom prst="rect">
                <a:avLst/>
              </a:prstGeom>
            </p:spPr>
          </p:pic>
        </p:grpSp>
      </p:grpSp>
      <p:pic>
        <p:nvPicPr>
          <p:cNvPr id="221" name="Picture 4" descr="Related image"/>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5934" y="3967411"/>
            <a:ext cx="278973" cy="278973"/>
          </a:xfrm>
          <a:prstGeom prst="rect">
            <a:avLst/>
          </a:prstGeom>
          <a:noFill/>
          <a:extLst>
            <a:ext uri="{909E8E84-426E-40DD-AFC4-6F175D3DCCD1}">
              <a14:hiddenFill xmlns:a14="http://schemas.microsoft.com/office/drawing/2010/main">
                <a:solidFill>
                  <a:srgbClr val="FFFFFF"/>
                </a:solidFill>
              </a14:hiddenFill>
            </a:ext>
          </a:extLst>
        </p:spPr>
      </p:pic>
      <p:grpSp>
        <p:nvGrpSpPr>
          <p:cNvPr id="222" name="Groupe 669">
            <a:extLst>
              <a:ext uri="{FF2B5EF4-FFF2-40B4-BE49-F238E27FC236}">
                <a16:creationId xmlns:a16="http://schemas.microsoft.com/office/drawing/2014/main" id="{76310561-D2FA-45CA-AAFD-4D6FD22F84FD}"/>
              </a:ext>
            </a:extLst>
          </p:cNvPr>
          <p:cNvGrpSpPr>
            <a:grpSpLocks noChangeAspect="1"/>
          </p:cNvGrpSpPr>
          <p:nvPr/>
        </p:nvGrpSpPr>
        <p:grpSpPr>
          <a:xfrm>
            <a:off x="8157237" y="5302260"/>
            <a:ext cx="336366" cy="311657"/>
            <a:chOff x="10104384" y="4092698"/>
            <a:chExt cx="777083" cy="720000"/>
          </a:xfrm>
        </p:grpSpPr>
        <p:sp>
          <p:nvSpPr>
            <p:cNvPr id="223" name="Freeform 265">
              <a:extLst>
                <a:ext uri="{FF2B5EF4-FFF2-40B4-BE49-F238E27FC236}">
                  <a16:creationId xmlns:a16="http://schemas.microsoft.com/office/drawing/2014/main" id="{6FC707B0-1CC2-44DB-B988-055F5F340357}"/>
                </a:ext>
              </a:extLst>
            </p:cNvPr>
            <p:cNvSpPr>
              <a:spLocks/>
            </p:cNvSpPr>
            <p:nvPr/>
          </p:nvSpPr>
          <p:spPr bwMode="auto">
            <a:xfrm>
              <a:off x="10118278" y="4132007"/>
              <a:ext cx="712788" cy="666750"/>
            </a:xfrm>
            <a:custGeom>
              <a:avLst/>
              <a:gdLst>
                <a:gd name="T0" fmla="*/ 74 w 515"/>
                <a:gd name="T1" fmla="*/ 376 h 481"/>
                <a:gd name="T2" fmla="*/ 124 w 515"/>
                <a:gd name="T3" fmla="*/ 71 h 481"/>
                <a:gd name="T4" fmla="*/ 441 w 515"/>
                <a:gd name="T5" fmla="*/ 116 h 481"/>
                <a:gd name="T6" fmla="*/ 383 w 515"/>
                <a:gd name="T7" fmla="*/ 409 h 481"/>
                <a:gd name="T8" fmla="*/ 74 w 515"/>
                <a:gd name="T9" fmla="*/ 376 h 481"/>
              </a:gdLst>
              <a:ahLst/>
              <a:cxnLst>
                <a:cxn ang="0">
                  <a:pos x="T0" y="T1"/>
                </a:cxn>
                <a:cxn ang="0">
                  <a:pos x="T2" y="T3"/>
                </a:cxn>
                <a:cxn ang="0">
                  <a:pos x="T4" y="T5"/>
                </a:cxn>
                <a:cxn ang="0">
                  <a:pos x="T6" y="T7"/>
                </a:cxn>
                <a:cxn ang="0">
                  <a:pos x="T8" y="T9"/>
                </a:cxn>
              </a:cxnLst>
              <a:rect l="0" t="0" r="r" b="b"/>
              <a:pathLst>
                <a:path w="515" h="481">
                  <a:moveTo>
                    <a:pt x="74" y="376"/>
                  </a:moveTo>
                  <a:cubicBezTo>
                    <a:pt x="0" y="279"/>
                    <a:pt x="22" y="143"/>
                    <a:pt x="124" y="71"/>
                  </a:cubicBezTo>
                  <a:cubicBezTo>
                    <a:pt x="225" y="0"/>
                    <a:pt x="367" y="20"/>
                    <a:pt x="441" y="116"/>
                  </a:cubicBezTo>
                  <a:cubicBezTo>
                    <a:pt x="515" y="213"/>
                    <a:pt x="485" y="337"/>
                    <a:pt x="383" y="409"/>
                  </a:cubicBezTo>
                  <a:cubicBezTo>
                    <a:pt x="282" y="481"/>
                    <a:pt x="148" y="472"/>
                    <a:pt x="74" y="376"/>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224" name="Groupe 671">
              <a:extLst>
                <a:ext uri="{FF2B5EF4-FFF2-40B4-BE49-F238E27FC236}">
                  <a16:creationId xmlns:a16="http://schemas.microsoft.com/office/drawing/2014/main" id="{77858A5C-892F-449F-8EAF-DE511BD71E75}"/>
                </a:ext>
              </a:extLst>
            </p:cNvPr>
            <p:cNvGrpSpPr>
              <a:grpSpLocks noChangeAspect="1"/>
            </p:cNvGrpSpPr>
            <p:nvPr/>
          </p:nvGrpSpPr>
          <p:grpSpPr>
            <a:xfrm>
              <a:off x="10104384" y="4092698"/>
              <a:ext cx="777083" cy="720000"/>
              <a:chOff x="4655840" y="3429000"/>
              <a:chExt cx="691518" cy="648000"/>
            </a:xfrm>
          </p:grpSpPr>
          <p:sp>
            <p:nvSpPr>
              <p:cNvPr id="225" name="Freeform 5">
                <a:extLst>
                  <a:ext uri="{FF2B5EF4-FFF2-40B4-BE49-F238E27FC236}">
                    <a16:creationId xmlns:a16="http://schemas.microsoft.com/office/drawing/2014/main" id="{B873E192-8643-48DF-8D7B-139A34CFB778}"/>
                  </a:ext>
                </a:extLst>
              </p:cNvPr>
              <p:cNvSpPr>
                <a:spLocks noChangeAspect="1"/>
              </p:cNvSpPr>
              <p:nvPr/>
            </p:nvSpPr>
            <p:spPr bwMode="auto">
              <a:xfrm>
                <a:off x="4655840" y="3429000"/>
                <a:ext cx="691518" cy="648000"/>
              </a:xfrm>
              <a:custGeom>
                <a:avLst/>
                <a:gdLst>
                  <a:gd name="T0" fmla="*/ 78 w 542"/>
                  <a:gd name="T1" fmla="*/ 396 h 507"/>
                  <a:gd name="T2" fmla="*/ 130 w 542"/>
                  <a:gd name="T3" fmla="*/ 76 h 507"/>
                  <a:gd name="T4" fmla="*/ 464 w 542"/>
                  <a:gd name="T5" fmla="*/ 123 h 507"/>
                  <a:gd name="T6" fmla="*/ 404 w 542"/>
                  <a:gd name="T7" fmla="*/ 431 h 507"/>
                  <a:gd name="T8" fmla="*/ 78 w 542"/>
                  <a:gd name="T9" fmla="*/ 396 h 507"/>
                </a:gdLst>
                <a:ahLst/>
                <a:cxnLst>
                  <a:cxn ang="0">
                    <a:pos x="T0" y="T1"/>
                  </a:cxn>
                  <a:cxn ang="0">
                    <a:pos x="T2" y="T3"/>
                  </a:cxn>
                  <a:cxn ang="0">
                    <a:pos x="T4" y="T5"/>
                  </a:cxn>
                  <a:cxn ang="0">
                    <a:pos x="T6" y="T7"/>
                  </a:cxn>
                  <a:cxn ang="0">
                    <a:pos x="T8" y="T9"/>
                  </a:cxn>
                </a:cxnLst>
                <a:rect l="0" t="0" r="r" b="b"/>
                <a:pathLst>
                  <a:path w="542" h="507">
                    <a:moveTo>
                      <a:pt x="78" y="396"/>
                    </a:moveTo>
                    <a:cubicBezTo>
                      <a:pt x="0" y="295"/>
                      <a:pt x="23" y="151"/>
                      <a:pt x="130" y="76"/>
                    </a:cubicBezTo>
                    <a:cubicBezTo>
                      <a:pt x="237" y="0"/>
                      <a:pt x="387" y="21"/>
                      <a:pt x="464" y="123"/>
                    </a:cubicBezTo>
                    <a:cubicBezTo>
                      <a:pt x="542" y="225"/>
                      <a:pt x="510" y="356"/>
                      <a:pt x="404" y="431"/>
                    </a:cubicBezTo>
                    <a:cubicBezTo>
                      <a:pt x="297" y="507"/>
                      <a:pt x="156" y="498"/>
                      <a:pt x="78" y="396"/>
                    </a:cubicBezTo>
                  </a:path>
                </a:pathLst>
              </a:cu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pic>
            <p:nvPicPr>
              <p:cNvPr id="226" name="Picture 78">
                <a:extLst>
                  <a:ext uri="{FF2B5EF4-FFF2-40B4-BE49-F238E27FC236}">
                    <a16:creationId xmlns:a16="http://schemas.microsoft.com/office/drawing/2014/main" id="{031060F7-3763-458C-AC4B-CD6DCB01AF4B}"/>
                  </a:ext>
                </a:extLst>
              </p:cNvPr>
              <p:cNvPicPr>
                <a:picLocks noChangeAspect="1"/>
              </p:cNvPicPr>
              <p:nvPr/>
            </p:nvPicPr>
            <p:blipFill>
              <a:blip r:embed="rId4"/>
              <a:stretch>
                <a:fillRect/>
              </a:stretch>
            </p:blipFill>
            <p:spPr>
              <a:xfrm>
                <a:off x="4819234" y="3597383"/>
                <a:ext cx="323669" cy="356400"/>
              </a:xfrm>
              <a:prstGeom prst="rect">
                <a:avLst/>
              </a:prstGeom>
            </p:spPr>
          </p:pic>
        </p:grpSp>
      </p:grpSp>
      <p:grpSp>
        <p:nvGrpSpPr>
          <p:cNvPr id="227" name="Groupe 898">
            <a:extLst>
              <a:ext uri="{FF2B5EF4-FFF2-40B4-BE49-F238E27FC236}">
                <a16:creationId xmlns:a16="http://schemas.microsoft.com/office/drawing/2014/main" id="{2D5699EC-F94D-4AA0-9085-1E1F2413AF79}"/>
              </a:ext>
            </a:extLst>
          </p:cNvPr>
          <p:cNvGrpSpPr>
            <a:grpSpLocks noChangeAspect="1"/>
          </p:cNvGrpSpPr>
          <p:nvPr/>
        </p:nvGrpSpPr>
        <p:grpSpPr>
          <a:xfrm>
            <a:off x="8185838" y="4752384"/>
            <a:ext cx="279164" cy="261844"/>
            <a:chOff x="8035926" y="582613"/>
            <a:chExt cx="869950" cy="815975"/>
          </a:xfrm>
        </p:grpSpPr>
        <p:sp>
          <p:nvSpPr>
            <p:cNvPr id="228" name="Freeform 117">
              <a:extLst>
                <a:ext uri="{FF2B5EF4-FFF2-40B4-BE49-F238E27FC236}">
                  <a16:creationId xmlns:a16="http://schemas.microsoft.com/office/drawing/2014/main" id="{A820CAC4-BA2D-4088-B259-ABE60584DADF}"/>
                </a:ext>
              </a:extLst>
            </p:cNvPr>
            <p:cNvSpPr>
              <a:spLocks/>
            </p:cNvSpPr>
            <p:nvPr/>
          </p:nvSpPr>
          <p:spPr bwMode="auto">
            <a:xfrm>
              <a:off x="8035926" y="582613"/>
              <a:ext cx="869950" cy="815975"/>
            </a:xfrm>
            <a:custGeom>
              <a:avLst/>
              <a:gdLst>
                <a:gd name="T0" fmla="*/ 34 w 232"/>
                <a:gd name="T1" fmla="*/ 170 h 217"/>
                <a:gd name="T2" fmla="*/ 56 w 232"/>
                <a:gd name="T3" fmla="*/ 33 h 217"/>
                <a:gd name="T4" fmla="*/ 199 w 232"/>
                <a:gd name="T5" fmla="*/ 53 h 217"/>
                <a:gd name="T6" fmla="*/ 173 w 232"/>
                <a:gd name="T7" fmla="*/ 185 h 217"/>
                <a:gd name="T8" fmla="*/ 34 w 232"/>
                <a:gd name="T9" fmla="*/ 170 h 217"/>
              </a:gdLst>
              <a:ahLst/>
              <a:cxnLst>
                <a:cxn ang="0">
                  <a:pos x="T0" y="T1"/>
                </a:cxn>
                <a:cxn ang="0">
                  <a:pos x="T2" y="T3"/>
                </a:cxn>
                <a:cxn ang="0">
                  <a:pos x="T4" y="T5"/>
                </a:cxn>
                <a:cxn ang="0">
                  <a:pos x="T6" y="T7"/>
                </a:cxn>
                <a:cxn ang="0">
                  <a:pos x="T8" y="T9"/>
                </a:cxn>
              </a:cxnLst>
              <a:rect l="0" t="0" r="r" b="b"/>
              <a:pathLst>
                <a:path w="232" h="217">
                  <a:moveTo>
                    <a:pt x="34" y="170"/>
                  </a:moveTo>
                  <a:cubicBezTo>
                    <a:pt x="0" y="126"/>
                    <a:pt x="10" y="65"/>
                    <a:pt x="56" y="33"/>
                  </a:cubicBezTo>
                  <a:cubicBezTo>
                    <a:pt x="102" y="0"/>
                    <a:pt x="166" y="9"/>
                    <a:pt x="199" y="53"/>
                  </a:cubicBezTo>
                  <a:cubicBezTo>
                    <a:pt x="232" y="96"/>
                    <a:pt x="219" y="152"/>
                    <a:pt x="173" y="185"/>
                  </a:cubicBezTo>
                  <a:cubicBezTo>
                    <a:pt x="127" y="217"/>
                    <a:pt x="67" y="213"/>
                    <a:pt x="34" y="170"/>
                  </a:cubicBezTo>
                </a:path>
              </a:pathLst>
            </a:custGeom>
            <a:solidFill>
              <a:srgbClr val="007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grpSp>
          <p:nvGrpSpPr>
            <p:cNvPr id="229" name="Groupe 900">
              <a:extLst>
                <a:ext uri="{FF2B5EF4-FFF2-40B4-BE49-F238E27FC236}">
                  <a16:creationId xmlns:a16="http://schemas.microsoft.com/office/drawing/2014/main" id="{0827DFE4-30A6-4460-ACCE-E93F50AF69E3}"/>
                </a:ext>
              </a:extLst>
            </p:cNvPr>
            <p:cNvGrpSpPr/>
            <p:nvPr/>
          </p:nvGrpSpPr>
          <p:grpSpPr>
            <a:xfrm>
              <a:off x="8237538" y="722313"/>
              <a:ext cx="469900" cy="557212"/>
              <a:chOff x="8237538" y="722313"/>
              <a:chExt cx="469900" cy="557212"/>
            </a:xfrm>
          </p:grpSpPr>
          <p:sp>
            <p:nvSpPr>
              <p:cNvPr id="230" name="Freeform 118">
                <a:extLst>
                  <a:ext uri="{FF2B5EF4-FFF2-40B4-BE49-F238E27FC236}">
                    <a16:creationId xmlns:a16="http://schemas.microsoft.com/office/drawing/2014/main" id="{26013A8B-6B7E-4117-BF2D-C9D6A37D6593}"/>
                  </a:ext>
                </a:extLst>
              </p:cNvPr>
              <p:cNvSpPr>
                <a:spLocks noEditPoints="1"/>
              </p:cNvSpPr>
              <p:nvPr/>
            </p:nvSpPr>
            <p:spPr bwMode="auto">
              <a:xfrm>
                <a:off x="8237538" y="1054100"/>
                <a:ext cx="469900" cy="225425"/>
              </a:xfrm>
              <a:custGeom>
                <a:avLst/>
                <a:gdLst>
                  <a:gd name="T0" fmla="*/ 103 w 125"/>
                  <a:gd name="T1" fmla="*/ 4 h 60"/>
                  <a:gd name="T2" fmla="*/ 95 w 125"/>
                  <a:gd name="T3" fmla="*/ 3 h 60"/>
                  <a:gd name="T4" fmla="*/ 68 w 125"/>
                  <a:gd name="T5" fmla="*/ 16 h 60"/>
                  <a:gd name="T6" fmla="*/ 70 w 125"/>
                  <a:gd name="T7" fmla="*/ 23 h 60"/>
                  <a:gd name="T8" fmla="*/ 103 w 125"/>
                  <a:gd name="T9" fmla="*/ 4 h 60"/>
                  <a:gd name="T10" fmla="*/ 121 w 125"/>
                  <a:gd name="T11" fmla="*/ 5 h 60"/>
                  <a:gd name="T12" fmla="*/ 105 w 125"/>
                  <a:gd name="T13" fmla="*/ 6 h 60"/>
                  <a:gd name="T14" fmla="*/ 70 w 125"/>
                  <a:gd name="T15" fmla="*/ 26 h 60"/>
                  <a:gd name="T16" fmla="*/ 69 w 125"/>
                  <a:gd name="T17" fmla="*/ 28 h 60"/>
                  <a:gd name="T18" fmla="*/ 61 w 125"/>
                  <a:gd name="T19" fmla="*/ 35 h 60"/>
                  <a:gd name="T20" fmla="*/ 52 w 125"/>
                  <a:gd name="T21" fmla="*/ 34 h 60"/>
                  <a:gd name="T22" fmla="*/ 34 w 125"/>
                  <a:gd name="T23" fmla="*/ 25 h 60"/>
                  <a:gd name="T24" fmla="*/ 34 w 125"/>
                  <a:gd name="T25" fmla="*/ 22 h 60"/>
                  <a:gd name="T26" fmla="*/ 54 w 125"/>
                  <a:gd name="T27" fmla="*/ 32 h 60"/>
                  <a:gd name="T28" fmla="*/ 59 w 125"/>
                  <a:gd name="T29" fmla="*/ 32 h 60"/>
                  <a:gd name="T30" fmla="*/ 60 w 125"/>
                  <a:gd name="T31" fmla="*/ 32 h 60"/>
                  <a:gd name="T32" fmla="*/ 60 w 125"/>
                  <a:gd name="T33" fmla="*/ 32 h 60"/>
                  <a:gd name="T34" fmla="*/ 65 w 125"/>
                  <a:gd name="T35" fmla="*/ 29 h 60"/>
                  <a:gd name="T36" fmla="*/ 66 w 125"/>
                  <a:gd name="T37" fmla="*/ 27 h 60"/>
                  <a:gd name="T38" fmla="*/ 67 w 125"/>
                  <a:gd name="T39" fmla="*/ 24 h 60"/>
                  <a:gd name="T40" fmla="*/ 65 w 125"/>
                  <a:gd name="T41" fmla="*/ 17 h 60"/>
                  <a:gd name="T42" fmla="*/ 62 w 125"/>
                  <a:gd name="T43" fmla="*/ 14 h 60"/>
                  <a:gd name="T44" fmla="*/ 33 w 125"/>
                  <a:gd name="T45" fmla="*/ 1 h 60"/>
                  <a:gd name="T46" fmla="*/ 23 w 125"/>
                  <a:gd name="T47" fmla="*/ 1 h 60"/>
                  <a:gd name="T48" fmla="*/ 3 w 125"/>
                  <a:gd name="T49" fmla="*/ 5 h 60"/>
                  <a:gd name="T50" fmla="*/ 0 w 125"/>
                  <a:gd name="T51" fmla="*/ 39 h 60"/>
                  <a:gd name="T52" fmla="*/ 3 w 125"/>
                  <a:gd name="T53" fmla="*/ 44 h 60"/>
                  <a:gd name="T54" fmla="*/ 17 w 125"/>
                  <a:gd name="T55" fmla="*/ 44 h 60"/>
                  <a:gd name="T56" fmla="*/ 20 w 125"/>
                  <a:gd name="T57" fmla="*/ 44 h 60"/>
                  <a:gd name="T58" fmla="*/ 22 w 125"/>
                  <a:gd name="T59" fmla="*/ 45 h 60"/>
                  <a:gd name="T60" fmla="*/ 59 w 125"/>
                  <a:gd name="T61" fmla="*/ 59 h 60"/>
                  <a:gd name="T62" fmla="*/ 64 w 125"/>
                  <a:gd name="T63" fmla="*/ 59 h 60"/>
                  <a:gd name="T64" fmla="*/ 66 w 125"/>
                  <a:gd name="T65" fmla="*/ 58 h 60"/>
                  <a:gd name="T66" fmla="*/ 116 w 125"/>
                  <a:gd name="T67" fmla="*/ 21 h 60"/>
                  <a:gd name="T68" fmla="*/ 121 w 125"/>
                  <a:gd name="T6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5" h="60">
                    <a:moveTo>
                      <a:pt x="103" y="4"/>
                    </a:moveTo>
                    <a:cubicBezTo>
                      <a:pt x="100" y="2"/>
                      <a:pt x="97" y="1"/>
                      <a:pt x="95" y="3"/>
                    </a:cubicBezTo>
                    <a:cubicBezTo>
                      <a:pt x="68" y="16"/>
                      <a:pt x="68" y="16"/>
                      <a:pt x="68" y="16"/>
                    </a:cubicBezTo>
                    <a:cubicBezTo>
                      <a:pt x="69" y="18"/>
                      <a:pt x="70" y="20"/>
                      <a:pt x="70" y="23"/>
                    </a:cubicBezTo>
                    <a:lnTo>
                      <a:pt x="103" y="4"/>
                    </a:lnTo>
                    <a:close/>
                    <a:moveTo>
                      <a:pt x="121" y="5"/>
                    </a:moveTo>
                    <a:cubicBezTo>
                      <a:pt x="118" y="1"/>
                      <a:pt x="111" y="2"/>
                      <a:pt x="105" y="6"/>
                    </a:cubicBezTo>
                    <a:cubicBezTo>
                      <a:pt x="94" y="12"/>
                      <a:pt x="70" y="26"/>
                      <a:pt x="70" y="26"/>
                    </a:cubicBezTo>
                    <a:cubicBezTo>
                      <a:pt x="69" y="27"/>
                      <a:pt x="69" y="28"/>
                      <a:pt x="69" y="28"/>
                    </a:cubicBezTo>
                    <a:cubicBezTo>
                      <a:pt x="67" y="32"/>
                      <a:pt x="64" y="34"/>
                      <a:pt x="61" y="35"/>
                    </a:cubicBezTo>
                    <a:cubicBezTo>
                      <a:pt x="58" y="36"/>
                      <a:pt x="55" y="36"/>
                      <a:pt x="52" y="34"/>
                    </a:cubicBezTo>
                    <a:cubicBezTo>
                      <a:pt x="34" y="25"/>
                      <a:pt x="34" y="25"/>
                      <a:pt x="34" y="25"/>
                    </a:cubicBezTo>
                    <a:cubicBezTo>
                      <a:pt x="34" y="22"/>
                      <a:pt x="34" y="22"/>
                      <a:pt x="34" y="22"/>
                    </a:cubicBezTo>
                    <a:cubicBezTo>
                      <a:pt x="54" y="32"/>
                      <a:pt x="54" y="32"/>
                      <a:pt x="54" y="32"/>
                    </a:cubicBezTo>
                    <a:cubicBezTo>
                      <a:pt x="55" y="32"/>
                      <a:pt x="57" y="33"/>
                      <a:pt x="59" y="32"/>
                    </a:cubicBezTo>
                    <a:cubicBezTo>
                      <a:pt x="59" y="32"/>
                      <a:pt x="59" y="32"/>
                      <a:pt x="60" y="32"/>
                    </a:cubicBezTo>
                    <a:cubicBezTo>
                      <a:pt x="60" y="32"/>
                      <a:pt x="60" y="32"/>
                      <a:pt x="60" y="32"/>
                    </a:cubicBezTo>
                    <a:cubicBezTo>
                      <a:pt x="62" y="32"/>
                      <a:pt x="63" y="31"/>
                      <a:pt x="65" y="29"/>
                    </a:cubicBezTo>
                    <a:cubicBezTo>
                      <a:pt x="65" y="29"/>
                      <a:pt x="66" y="28"/>
                      <a:pt x="66" y="27"/>
                    </a:cubicBezTo>
                    <a:cubicBezTo>
                      <a:pt x="67" y="26"/>
                      <a:pt x="67" y="25"/>
                      <a:pt x="67" y="24"/>
                    </a:cubicBezTo>
                    <a:cubicBezTo>
                      <a:pt x="67" y="22"/>
                      <a:pt x="67" y="19"/>
                      <a:pt x="65" y="17"/>
                    </a:cubicBezTo>
                    <a:cubicBezTo>
                      <a:pt x="64" y="16"/>
                      <a:pt x="63" y="15"/>
                      <a:pt x="62" y="14"/>
                    </a:cubicBezTo>
                    <a:cubicBezTo>
                      <a:pt x="62" y="14"/>
                      <a:pt x="40" y="4"/>
                      <a:pt x="33" y="1"/>
                    </a:cubicBezTo>
                    <a:cubicBezTo>
                      <a:pt x="30" y="0"/>
                      <a:pt x="27" y="1"/>
                      <a:pt x="23" y="1"/>
                    </a:cubicBezTo>
                    <a:cubicBezTo>
                      <a:pt x="19" y="2"/>
                      <a:pt x="3" y="5"/>
                      <a:pt x="3" y="5"/>
                    </a:cubicBezTo>
                    <a:cubicBezTo>
                      <a:pt x="8" y="10"/>
                      <a:pt x="2" y="28"/>
                      <a:pt x="0" y="39"/>
                    </a:cubicBezTo>
                    <a:cubicBezTo>
                      <a:pt x="0" y="43"/>
                      <a:pt x="1" y="44"/>
                      <a:pt x="3" y="44"/>
                    </a:cubicBezTo>
                    <a:cubicBezTo>
                      <a:pt x="17" y="44"/>
                      <a:pt x="17" y="44"/>
                      <a:pt x="17" y="44"/>
                    </a:cubicBezTo>
                    <a:cubicBezTo>
                      <a:pt x="17" y="44"/>
                      <a:pt x="19" y="44"/>
                      <a:pt x="20" y="44"/>
                    </a:cubicBezTo>
                    <a:cubicBezTo>
                      <a:pt x="21" y="44"/>
                      <a:pt x="22" y="45"/>
                      <a:pt x="22" y="45"/>
                    </a:cubicBezTo>
                    <a:cubicBezTo>
                      <a:pt x="59" y="59"/>
                      <a:pt x="59" y="59"/>
                      <a:pt x="59" y="59"/>
                    </a:cubicBezTo>
                    <a:cubicBezTo>
                      <a:pt x="60" y="60"/>
                      <a:pt x="62" y="60"/>
                      <a:pt x="64" y="59"/>
                    </a:cubicBezTo>
                    <a:cubicBezTo>
                      <a:pt x="64" y="59"/>
                      <a:pt x="65" y="59"/>
                      <a:pt x="66" y="58"/>
                    </a:cubicBezTo>
                    <a:cubicBezTo>
                      <a:pt x="77" y="51"/>
                      <a:pt x="112" y="24"/>
                      <a:pt x="116" y="21"/>
                    </a:cubicBezTo>
                    <a:cubicBezTo>
                      <a:pt x="125" y="14"/>
                      <a:pt x="124" y="9"/>
                      <a:pt x="121" y="5"/>
                    </a:cubicBezTo>
                    <a:close/>
                  </a:path>
                </a:pathLst>
              </a:custGeom>
              <a:solidFill>
                <a:srgbClr val="FE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
            <p:nvSpPr>
              <p:cNvPr id="231" name="Freeform 119">
                <a:extLst>
                  <a:ext uri="{FF2B5EF4-FFF2-40B4-BE49-F238E27FC236}">
                    <a16:creationId xmlns:a16="http://schemas.microsoft.com/office/drawing/2014/main" id="{C59E29FB-2246-47AC-B0A3-ABCAE96F35FA}"/>
                  </a:ext>
                </a:extLst>
              </p:cNvPr>
              <p:cNvSpPr>
                <a:spLocks/>
              </p:cNvSpPr>
              <p:nvPr/>
            </p:nvSpPr>
            <p:spPr bwMode="auto">
              <a:xfrm>
                <a:off x="8347076" y="722313"/>
                <a:ext cx="250825" cy="247650"/>
              </a:xfrm>
              <a:custGeom>
                <a:avLst/>
                <a:gdLst>
                  <a:gd name="T0" fmla="*/ 66 w 67"/>
                  <a:gd name="T1" fmla="*/ 27 h 66"/>
                  <a:gd name="T2" fmla="*/ 65 w 67"/>
                  <a:gd name="T3" fmla="*/ 22 h 66"/>
                  <a:gd name="T4" fmla="*/ 61 w 67"/>
                  <a:gd name="T5" fmla="*/ 20 h 66"/>
                  <a:gd name="T6" fmla="*/ 61 w 67"/>
                  <a:gd name="T7" fmla="*/ 20 h 66"/>
                  <a:gd name="T8" fmla="*/ 57 w 67"/>
                  <a:gd name="T9" fmla="*/ 26 h 66"/>
                  <a:gd name="T10" fmla="*/ 58 w 67"/>
                  <a:gd name="T11" fmla="*/ 33 h 66"/>
                  <a:gd name="T12" fmla="*/ 33 w 67"/>
                  <a:gd name="T13" fmla="*/ 57 h 66"/>
                  <a:gd name="T14" fmla="*/ 9 w 67"/>
                  <a:gd name="T15" fmla="*/ 33 h 66"/>
                  <a:gd name="T16" fmla="*/ 33 w 67"/>
                  <a:gd name="T17" fmla="*/ 8 h 66"/>
                  <a:gd name="T18" fmla="*/ 47 w 67"/>
                  <a:gd name="T19" fmla="*/ 13 h 66"/>
                  <a:gd name="T20" fmla="*/ 51 w 67"/>
                  <a:gd name="T21" fmla="*/ 8 h 66"/>
                  <a:gd name="T22" fmla="*/ 46 w 67"/>
                  <a:gd name="T23" fmla="*/ 5 h 66"/>
                  <a:gd name="T24" fmla="*/ 44 w 67"/>
                  <a:gd name="T25" fmla="*/ 2 h 66"/>
                  <a:gd name="T26" fmla="*/ 40 w 67"/>
                  <a:gd name="T27" fmla="*/ 0 h 66"/>
                  <a:gd name="T28" fmla="*/ 36 w 67"/>
                  <a:gd name="T29" fmla="*/ 2 h 66"/>
                  <a:gd name="T30" fmla="*/ 30 w 67"/>
                  <a:gd name="T31" fmla="*/ 2 h 66"/>
                  <a:gd name="T32" fmla="*/ 27 w 67"/>
                  <a:gd name="T33" fmla="*/ 0 h 66"/>
                  <a:gd name="T34" fmla="*/ 23 w 67"/>
                  <a:gd name="T35" fmla="*/ 2 h 66"/>
                  <a:gd name="T36" fmla="*/ 20 w 67"/>
                  <a:gd name="T37" fmla="*/ 5 h 66"/>
                  <a:gd name="T38" fmla="*/ 16 w 67"/>
                  <a:gd name="T39" fmla="*/ 8 h 66"/>
                  <a:gd name="T40" fmla="*/ 12 w 67"/>
                  <a:gd name="T41" fmla="*/ 8 h 66"/>
                  <a:gd name="T42" fmla="*/ 8 w 67"/>
                  <a:gd name="T43" fmla="*/ 11 h 66"/>
                  <a:gd name="T44" fmla="*/ 8 w 67"/>
                  <a:gd name="T45" fmla="*/ 15 h 66"/>
                  <a:gd name="T46" fmla="*/ 5 w 67"/>
                  <a:gd name="T47" fmla="*/ 20 h 66"/>
                  <a:gd name="T48" fmla="*/ 2 w 67"/>
                  <a:gd name="T49" fmla="*/ 22 h 66"/>
                  <a:gd name="T50" fmla="*/ 1 w 67"/>
                  <a:gd name="T51" fmla="*/ 27 h 66"/>
                  <a:gd name="T52" fmla="*/ 3 w 67"/>
                  <a:gd name="T53" fmla="*/ 30 h 66"/>
                  <a:gd name="T54" fmla="*/ 3 w 67"/>
                  <a:gd name="T55" fmla="*/ 36 h 66"/>
                  <a:gd name="T56" fmla="*/ 1 w 67"/>
                  <a:gd name="T57" fmla="*/ 39 h 66"/>
                  <a:gd name="T58" fmla="*/ 2 w 67"/>
                  <a:gd name="T59" fmla="*/ 44 h 66"/>
                  <a:gd name="T60" fmla="*/ 5 w 67"/>
                  <a:gd name="T61" fmla="*/ 46 h 66"/>
                  <a:gd name="T62" fmla="*/ 8 w 67"/>
                  <a:gd name="T63" fmla="*/ 51 h 66"/>
                  <a:gd name="T64" fmla="*/ 8 w 67"/>
                  <a:gd name="T65" fmla="*/ 54 h 66"/>
                  <a:gd name="T66" fmla="*/ 12 w 67"/>
                  <a:gd name="T67" fmla="*/ 58 h 66"/>
                  <a:gd name="T68" fmla="*/ 16 w 67"/>
                  <a:gd name="T69" fmla="*/ 58 h 66"/>
                  <a:gd name="T70" fmla="*/ 20 w 67"/>
                  <a:gd name="T71" fmla="*/ 61 h 66"/>
                  <a:gd name="T72" fmla="*/ 23 w 67"/>
                  <a:gd name="T73" fmla="*/ 64 h 66"/>
                  <a:gd name="T74" fmla="*/ 27 w 67"/>
                  <a:gd name="T75" fmla="*/ 65 h 66"/>
                  <a:gd name="T76" fmla="*/ 30 w 67"/>
                  <a:gd name="T77" fmla="*/ 64 h 66"/>
                  <a:gd name="T78" fmla="*/ 36 w 67"/>
                  <a:gd name="T79" fmla="*/ 64 h 66"/>
                  <a:gd name="T80" fmla="*/ 40 w 67"/>
                  <a:gd name="T81" fmla="*/ 65 h 66"/>
                  <a:gd name="T82" fmla="*/ 44 w 67"/>
                  <a:gd name="T83" fmla="*/ 64 h 66"/>
                  <a:gd name="T84" fmla="*/ 46 w 67"/>
                  <a:gd name="T85" fmla="*/ 61 h 66"/>
                  <a:gd name="T86" fmla="*/ 51 w 67"/>
                  <a:gd name="T87" fmla="*/ 58 h 66"/>
                  <a:gd name="T88" fmla="*/ 55 w 67"/>
                  <a:gd name="T89" fmla="*/ 58 h 66"/>
                  <a:gd name="T90" fmla="*/ 58 w 67"/>
                  <a:gd name="T91" fmla="*/ 54 h 66"/>
                  <a:gd name="T92" fmla="*/ 59 w 67"/>
                  <a:gd name="T93" fmla="*/ 51 h 66"/>
                  <a:gd name="T94" fmla="*/ 61 w 67"/>
                  <a:gd name="T95" fmla="*/ 46 h 66"/>
                  <a:gd name="T96" fmla="*/ 65 w 67"/>
                  <a:gd name="T97" fmla="*/ 44 h 66"/>
                  <a:gd name="T98" fmla="*/ 66 w 67"/>
                  <a:gd name="T99" fmla="*/ 39 h 66"/>
                  <a:gd name="T100" fmla="*/ 64 w 67"/>
                  <a:gd name="T101" fmla="*/ 36 h 66"/>
                  <a:gd name="T102" fmla="*/ 64 w 67"/>
                  <a:gd name="T103" fmla="*/ 30 h 66"/>
                  <a:gd name="T104" fmla="*/ 66 w 67"/>
                  <a:gd name="T105"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 h="66">
                    <a:moveTo>
                      <a:pt x="66" y="27"/>
                    </a:moveTo>
                    <a:cubicBezTo>
                      <a:pt x="67" y="25"/>
                      <a:pt x="66" y="23"/>
                      <a:pt x="65" y="22"/>
                    </a:cubicBezTo>
                    <a:cubicBezTo>
                      <a:pt x="61" y="20"/>
                      <a:pt x="61" y="20"/>
                      <a:pt x="61" y="20"/>
                    </a:cubicBezTo>
                    <a:cubicBezTo>
                      <a:pt x="61" y="20"/>
                      <a:pt x="61" y="20"/>
                      <a:pt x="61" y="20"/>
                    </a:cubicBezTo>
                    <a:cubicBezTo>
                      <a:pt x="57" y="26"/>
                      <a:pt x="57" y="26"/>
                      <a:pt x="57" y="26"/>
                    </a:cubicBezTo>
                    <a:cubicBezTo>
                      <a:pt x="57" y="28"/>
                      <a:pt x="58" y="30"/>
                      <a:pt x="58" y="33"/>
                    </a:cubicBezTo>
                    <a:cubicBezTo>
                      <a:pt x="58" y="46"/>
                      <a:pt x="47" y="57"/>
                      <a:pt x="33" y="57"/>
                    </a:cubicBezTo>
                    <a:cubicBezTo>
                      <a:pt x="20" y="57"/>
                      <a:pt x="9" y="46"/>
                      <a:pt x="9" y="33"/>
                    </a:cubicBezTo>
                    <a:cubicBezTo>
                      <a:pt x="9" y="19"/>
                      <a:pt x="20" y="8"/>
                      <a:pt x="33" y="8"/>
                    </a:cubicBezTo>
                    <a:cubicBezTo>
                      <a:pt x="38" y="8"/>
                      <a:pt x="43" y="10"/>
                      <a:pt x="47" y="13"/>
                    </a:cubicBezTo>
                    <a:cubicBezTo>
                      <a:pt x="51" y="8"/>
                      <a:pt x="51" y="8"/>
                      <a:pt x="51" y="8"/>
                    </a:cubicBezTo>
                    <a:cubicBezTo>
                      <a:pt x="49" y="7"/>
                      <a:pt x="47" y="6"/>
                      <a:pt x="46" y="5"/>
                    </a:cubicBezTo>
                    <a:cubicBezTo>
                      <a:pt x="44" y="2"/>
                      <a:pt x="44" y="2"/>
                      <a:pt x="44" y="2"/>
                    </a:cubicBezTo>
                    <a:cubicBezTo>
                      <a:pt x="43" y="0"/>
                      <a:pt x="41" y="0"/>
                      <a:pt x="40" y="0"/>
                    </a:cubicBezTo>
                    <a:cubicBezTo>
                      <a:pt x="36" y="2"/>
                      <a:pt x="36" y="2"/>
                      <a:pt x="36" y="2"/>
                    </a:cubicBezTo>
                    <a:cubicBezTo>
                      <a:pt x="35" y="3"/>
                      <a:pt x="32" y="3"/>
                      <a:pt x="30" y="2"/>
                    </a:cubicBezTo>
                    <a:cubicBezTo>
                      <a:pt x="27" y="0"/>
                      <a:pt x="27" y="0"/>
                      <a:pt x="27" y="0"/>
                    </a:cubicBezTo>
                    <a:cubicBezTo>
                      <a:pt x="26" y="0"/>
                      <a:pt x="23" y="0"/>
                      <a:pt x="23" y="2"/>
                    </a:cubicBezTo>
                    <a:cubicBezTo>
                      <a:pt x="20" y="5"/>
                      <a:pt x="20" y="5"/>
                      <a:pt x="20" y="5"/>
                    </a:cubicBezTo>
                    <a:cubicBezTo>
                      <a:pt x="19" y="6"/>
                      <a:pt x="17" y="8"/>
                      <a:pt x="16" y="8"/>
                    </a:cubicBezTo>
                    <a:cubicBezTo>
                      <a:pt x="12" y="8"/>
                      <a:pt x="12" y="8"/>
                      <a:pt x="12" y="8"/>
                    </a:cubicBezTo>
                    <a:cubicBezTo>
                      <a:pt x="10" y="8"/>
                      <a:pt x="8" y="9"/>
                      <a:pt x="8" y="11"/>
                    </a:cubicBezTo>
                    <a:cubicBezTo>
                      <a:pt x="8" y="15"/>
                      <a:pt x="8" y="15"/>
                      <a:pt x="8" y="15"/>
                    </a:cubicBezTo>
                    <a:cubicBezTo>
                      <a:pt x="8" y="17"/>
                      <a:pt x="7" y="19"/>
                      <a:pt x="5" y="20"/>
                    </a:cubicBezTo>
                    <a:cubicBezTo>
                      <a:pt x="2" y="22"/>
                      <a:pt x="2" y="22"/>
                      <a:pt x="2" y="22"/>
                    </a:cubicBezTo>
                    <a:cubicBezTo>
                      <a:pt x="1" y="23"/>
                      <a:pt x="0" y="25"/>
                      <a:pt x="1" y="27"/>
                    </a:cubicBezTo>
                    <a:cubicBezTo>
                      <a:pt x="3" y="30"/>
                      <a:pt x="3" y="30"/>
                      <a:pt x="3" y="30"/>
                    </a:cubicBezTo>
                    <a:cubicBezTo>
                      <a:pt x="3" y="32"/>
                      <a:pt x="3" y="34"/>
                      <a:pt x="3" y="36"/>
                    </a:cubicBezTo>
                    <a:cubicBezTo>
                      <a:pt x="1" y="39"/>
                      <a:pt x="1" y="39"/>
                      <a:pt x="1" y="39"/>
                    </a:cubicBezTo>
                    <a:cubicBezTo>
                      <a:pt x="0" y="41"/>
                      <a:pt x="1" y="43"/>
                      <a:pt x="2" y="44"/>
                    </a:cubicBezTo>
                    <a:cubicBezTo>
                      <a:pt x="5" y="46"/>
                      <a:pt x="5" y="46"/>
                      <a:pt x="5" y="46"/>
                    </a:cubicBezTo>
                    <a:cubicBezTo>
                      <a:pt x="7" y="47"/>
                      <a:pt x="8" y="49"/>
                      <a:pt x="8" y="51"/>
                    </a:cubicBezTo>
                    <a:cubicBezTo>
                      <a:pt x="8" y="54"/>
                      <a:pt x="8" y="54"/>
                      <a:pt x="8" y="54"/>
                    </a:cubicBezTo>
                    <a:cubicBezTo>
                      <a:pt x="8" y="56"/>
                      <a:pt x="10" y="58"/>
                      <a:pt x="12" y="58"/>
                    </a:cubicBezTo>
                    <a:cubicBezTo>
                      <a:pt x="16" y="58"/>
                      <a:pt x="16" y="58"/>
                      <a:pt x="16" y="58"/>
                    </a:cubicBezTo>
                    <a:cubicBezTo>
                      <a:pt x="17" y="58"/>
                      <a:pt x="19" y="59"/>
                      <a:pt x="20" y="61"/>
                    </a:cubicBezTo>
                    <a:cubicBezTo>
                      <a:pt x="23" y="64"/>
                      <a:pt x="23" y="64"/>
                      <a:pt x="23" y="64"/>
                    </a:cubicBezTo>
                    <a:cubicBezTo>
                      <a:pt x="23" y="66"/>
                      <a:pt x="26" y="66"/>
                      <a:pt x="27" y="65"/>
                    </a:cubicBezTo>
                    <a:cubicBezTo>
                      <a:pt x="30" y="64"/>
                      <a:pt x="30" y="64"/>
                      <a:pt x="30" y="64"/>
                    </a:cubicBezTo>
                    <a:cubicBezTo>
                      <a:pt x="32" y="63"/>
                      <a:pt x="35" y="63"/>
                      <a:pt x="36" y="64"/>
                    </a:cubicBezTo>
                    <a:cubicBezTo>
                      <a:pt x="40" y="65"/>
                      <a:pt x="40" y="65"/>
                      <a:pt x="40" y="65"/>
                    </a:cubicBezTo>
                    <a:cubicBezTo>
                      <a:pt x="41" y="66"/>
                      <a:pt x="43" y="66"/>
                      <a:pt x="44" y="64"/>
                    </a:cubicBezTo>
                    <a:cubicBezTo>
                      <a:pt x="46" y="61"/>
                      <a:pt x="46" y="61"/>
                      <a:pt x="46" y="61"/>
                    </a:cubicBezTo>
                    <a:cubicBezTo>
                      <a:pt x="47" y="59"/>
                      <a:pt x="49" y="58"/>
                      <a:pt x="51" y="58"/>
                    </a:cubicBezTo>
                    <a:cubicBezTo>
                      <a:pt x="55" y="58"/>
                      <a:pt x="55" y="58"/>
                      <a:pt x="55" y="58"/>
                    </a:cubicBezTo>
                    <a:cubicBezTo>
                      <a:pt x="57" y="58"/>
                      <a:pt x="58" y="56"/>
                      <a:pt x="58" y="54"/>
                    </a:cubicBezTo>
                    <a:cubicBezTo>
                      <a:pt x="59" y="51"/>
                      <a:pt x="59" y="51"/>
                      <a:pt x="59" y="51"/>
                    </a:cubicBezTo>
                    <a:cubicBezTo>
                      <a:pt x="59" y="49"/>
                      <a:pt x="60" y="47"/>
                      <a:pt x="61" y="46"/>
                    </a:cubicBezTo>
                    <a:cubicBezTo>
                      <a:pt x="65" y="44"/>
                      <a:pt x="65" y="44"/>
                      <a:pt x="65" y="44"/>
                    </a:cubicBezTo>
                    <a:cubicBezTo>
                      <a:pt x="66" y="43"/>
                      <a:pt x="67" y="41"/>
                      <a:pt x="66" y="39"/>
                    </a:cubicBezTo>
                    <a:cubicBezTo>
                      <a:pt x="64" y="36"/>
                      <a:pt x="64" y="36"/>
                      <a:pt x="64" y="36"/>
                    </a:cubicBezTo>
                    <a:cubicBezTo>
                      <a:pt x="63" y="34"/>
                      <a:pt x="63" y="32"/>
                      <a:pt x="64" y="30"/>
                    </a:cubicBezTo>
                    <a:lnTo>
                      <a:pt x="66" y="27"/>
                    </a:lnTo>
                    <a:close/>
                  </a:path>
                </a:pathLst>
              </a:custGeom>
              <a:solidFill>
                <a:srgbClr val="FE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
            <p:nvSpPr>
              <p:cNvPr id="232" name="Freeform 120">
                <a:extLst>
                  <a:ext uri="{FF2B5EF4-FFF2-40B4-BE49-F238E27FC236}">
                    <a16:creationId xmlns:a16="http://schemas.microsoft.com/office/drawing/2014/main" id="{FEC8B2DE-10EA-499B-BD2D-BE7F10F8884E}"/>
                  </a:ext>
                </a:extLst>
              </p:cNvPr>
              <p:cNvSpPr>
                <a:spLocks/>
              </p:cNvSpPr>
              <p:nvPr/>
            </p:nvSpPr>
            <p:spPr bwMode="auto">
              <a:xfrm>
                <a:off x="8366126" y="947738"/>
                <a:ext cx="101600" cy="93662"/>
              </a:xfrm>
              <a:custGeom>
                <a:avLst/>
                <a:gdLst>
                  <a:gd name="T0" fmla="*/ 23 w 27"/>
                  <a:gd name="T1" fmla="*/ 7 h 25"/>
                  <a:gd name="T2" fmla="*/ 21 w 27"/>
                  <a:gd name="T3" fmla="*/ 7 h 25"/>
                  <a:gd name="T4" fmla="*/ 16 w 27"/>
                  <a:gd name="T5" fmla="*/ 5 h 25"/>
                  <a:gd name="T6" fmla="*/ 14 w 27"/>
                  <a:gd name="T7" fmla="*/ 1 h 25"/>
                  <a:gd name="T8" fmla="*/ 11 w 27"/>
                  <a:gd name="T9" fmla="*/ 0 h 25"/>
                  <a:gd name="T10" fmla="*/ 8 w 27"/>
                  <a:gd name="T11" fmla="*/ 0 h 25"/>
                  <a:gd name="T12" fmla="*/ 0 w 27"/>
                  <a:gd name="T13" fmla="*/ 18 h 25"/>
                  <a:gd name="T14" fmla="*/ 1 w 27"/>
                  <a:gd name="T15" fmla="*/ 18 h 25"/>
                  <a:gd name="T16" fmla="*/ 11 w 27"/>
                  <a:gd name="T17" fmla="*/ 18 h 25"/>
                  <a:gd name="T18" fmla="*/ 19 w 27"/>
                  <a:gd name="T19" fmla="*/ 25 h 25"/>
                  <a:gd name="T20" fmla="*/ 19 w 27"/>
                  <a:gd name="T21" fmla="*/ 25 h 25"/>
                  <a:gd name="T22" fmla="*/ 27 w 27"/>
                  <a:gd name="T23" fmla="*/ 5 h 25"/>
                  <a:gd name="T24" fmla="*/ 27 w 27"/>
                  <a:gd name="T25" fmla="*/ 5 h 25"/>
                  <a:gd name="T26" fmla="*/ 23 w 27"/>
                  <a:gd name="T2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5">
                    <a:moveTo>
                      <a:pt x="23" y="7"/>
                    </a:moveTo>
                    <a:cubicBezTo>
                      <a:pt x="23" y="7"/>
                      <a:pt x="22" y="7"/>
                      <a:pt x="21" y="7"/>
                    </a:cubicBezTo>
                    <a:cubicBezTo>
                      <a:pt x="19" y="7"/>
                      <a:pt x="17" y="6"/>
                      <a:pt x="16" y="5"/>
                    </a:cubicBezTo>
                    <a:cubicBezTo>
                      <a:pt x="14" y="1"/>
                      <a:pt x="14" y="1"/>
                      <a:pt x="14" y="1"/>
                    </a:cubicBezTo>
                    <a:cubicBezTo>
                      <a:pt x="13" y="1"/>
                      <a:pt x="12" y="0"/>
                      <a:pt x="11" y="0"/>
                    </a:cubicBezTo>
                    <a:cubicBezTo>
                      <a:pt x="8" y="0"/>
                      <a:pt x="8" y="0"/>
                      <a:pt x="8" y="0"/>
                    </a:cubicBezTo>
                    <a:cubicBezTo>
                      <a:pt x="0" y="18"/>
                      <a:pt x="0" y="18"/>
                      <a:pt x="0" y="18"/>
                    </a:cubicBezTo>
                    <a:cubicBezTo>
                      <a:pt x="1" y="18"/>
                      <a:pt x="1" y="18"/>
                      <a:pt x="1" y="18"/>
                    </a:cubicBezTo>
                    <a:cubicBezTo>
                      <a:pt x="11" y="18"/>
                      <a:pt x="11" y="18"/>
                      <a:pt x="11" y="18"/>
                    </a:cubicBezTo>
                    <a:cubicBezTo>
                      <a:pt x="19" y="25"/>
                      <a:pt x="19" y="25"/>
                      <a:pt x="19" y="25"/>
                    </a:cubicBezTo>
                    <a:cubicBezTo>
                      <a:pt x="19" y="25"/>
                      <a:pt x="19" y="25"/>
                      <a:pt x="19" y="25"/>
                    </a:cubicBezTo>
                    <a:cubicBezTo>
                      <a:pt x="27" y="5"/>
                      <a:pt x="27" y="5"/>
                      <a:pt x="27" y="5"/>
                    </a:cubicBezTo>
                    <a:cubicBezTo>
                      <a:pt x="27" y="5"/>
                      <a:pt x="27" y="5"/>
                      <a:pt x="27" y="5"/>
                    </a:cubicBezTo>
                    <a:lnTo>
                      <a:pt x="23" y="7"/>
                    </a:lnTo>
                    <a:close/>
                  </a:path>
                </a:pathLst>
              </a:custGeom>
              <a:solidFill>
                <a:srgbClr val="FE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
            <p:nvSpPr>
              <p:cNvPr id="233" name="Freeform 121">
                <a:extLst>
                  <a:ext uri="{FF2B5EF4-FFF2-40B4-BE49-F238E27FC236}">
                    <a16:creationId xmlns:a16="http://schemas.microsoft.com/office/drawing/2014/main" id="{E7038157-06A3-42D5-9688-3302C99BD412}"/>
                  </a:ext>
                </a:extLst>
              </p:cNvPr>
              <p:cNvSpPr>
                <a:spLocks/>
              </p:cNvSpPr>
              <p:nvPr/>
            </p:nvSpPr>
            <p:spPr bwMode="auto">
              <a:xfrm>
                <a:off x="8474076" y="947738"/>
                <a:ext cx="101600" cy="93662"/>
              </a:xfrm>
              <a:custGeom>
                <a:avLst/>
                <a:gdLst>
                  <a:gd name="T0" fmla="*/ 17 w 27"/>
                  <a:gd name="T1" fmla="*/ 0 h 25"/>
                  <a:gd name="T2" fmla="*/ 14 w 27"/>
                  <a:gd name="T3" fmla="*/ 1 h 25"/>
                  <a:gd name="T4" fmla="*/ 12 w 27"/>
                  <a:gd name="T5" fmla="*/ 5 h 25"/>
                  <a:gd name="T6" fmla="*/ 7 w 27"/>
                  <a:gd name="T7" fmla="*/ 7 h 25"/>
                  <a:gd name="T8" fmla="*/ 4 w 27"/>
                  <a:gd name="T9" fmla="*/ 7 h 25"/>
                  <a:gd name="T10" fmla="*/ 1 w 27"/>
                  <a:gd name="T11" fmla="*/ 5 h 25"/>
                  <a:gd name="T12" fmla="*/ 0 w 27"/>
                  <a:gd name="T13" fmla="*/ 5 h 25"/>
                  <a:gd name="T14" fmla="*/ 9 w 27"/>
                  <a:gd name="T15" fmla="*/ 25 h 25"/>
                  <a:gd name="T16" fmla="*/ 9 w 27"/>
                  <a:gd name="T17" fmla="*/ 25 h 25"/>
                  <a:gd name="T18" fmla="*/ 16 w 27"/>
                  <a:gd name="T19" fmla="*/ 18 h 25"/>
                  <a:gd name="T20" fmla="*/ 27 w 27"/>
                  <a:gd name="T21" fmla="*/ 18 h 25"/>
                  <a:gd name="T22" fmla="*/ 27 w 27"/>
                  <a:gd name="T23" fmla="*/ 18 h 25"/>
                  <a:gd name="T24" fmla="*/ 20 w 27"/>
                  <a:gd name="T25" fmla="*/ 0 h 25"/>
                  <a:gd name="T26" fmla="*/ 17 w 27"/>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5">
                    <a:moveTo>
                      <a:pt x="17" y="0"/>
                    </a:moveTo>
                    <a:cubicBezTo>
                      <a:pt x="16" y="0"/>
                      <a:pt x="15" y="1"/>
                      <a:pt x="14" y="1"/>
                    </a:cubicBezTo>
                    <a:cubicBezTo>
                      <a:pt x="12" y="5"/>
                      <a:pt x="12" y="5"/>
                      <a:pt x="12" y="5"/>
                    </a:cubicBezTo>
                    <a:cubicBezTo>
                      <a:pt x="11" y="6"/>
                      <a:pt x="9" y="7"/>
                      <a:pt x="7" y="7"/>
                    </a:cubicBezTo>
                    <a:cubicBezTo>
                      <a:pt x="6" y="7"/>
                      <a:pt x="5" y="7"/>
                      <a:pt x="4" y="7"/>
                    </a:cubicBezTo>
                    <a:cubicBezTo>
                      <a:pt x="1" y="5"/>
                      <a:pt x="1" y="5"/>
                      <a:pt x="1" y="5"/>
                    </a:cubicBezTo>
                    <a:cubicBezTo>
                      <a:pt x="1" y="5"/>
                      <a:pt x="1" y="5"/>
                      <a:pt x="0" y="5"/>
                    </a:cubicBezTo>
                    <a:cubicBezTo>
                      <a:pt x="9" y="25"/>
                      <a:pt x="9" y="25"/>
                      <a:pt x="9" y="25"/>
                    </a:cubicBezTo>
                    <a:cubicBezTo>
                      <a:pt x="9" y="25"/>
                      <a:pt x="9" y="25"/>
                      <a:pt x="9" y="25"/>
                    </a:cubicBezTo>
                    <a:cubicBezTo>
                      <a:pt x="16" y="18"/>
                      <a:pt x="16" y="18"/>
                      <a:pt x="16" y="18"/>
                    </a:cubicBezTo>
                    <a:cubicBezTo>
                      <a:pt x="27" y="18"/>
                      <a:pt x="27" y="18"/>
                      <a:pt x="27" y="18"/>
                    </a:cubicBezTo>
                    <a:cubicBezTo>
                      <a:pt x="27" y="18"/>
                      <a:pt x="27" y="18"/>
                      <a:pt x="27" y="18"/>
                    </a:cubicBezTo>
                    <a:cubicBezTo>
                      <a:pt x="20" y="0"/>
                      <a:pt x="20" y="0"/>
                      <a:pt x="20" y="0"/>
                    </a:cubicBezTo>
                    <a:lnTo>
                      <a:pt x="17" y="0"/>
                    </a:lnTo>
                    <a:close/>
                  </a:path>
                </a:pathLst>
              </a:custGeom>
              <a:solidFill>
                <a:srgbClr val="FE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
            <p:nvSpPr>
              <p:cNvPr id="234" name="Freeform 122">
                <a:extLst>
                  <a:ext uri="{FF2B5EF4-FFF2-40B4-BE49-F238E27FC236}">
                    <a16:creationId xmlns:a16="http://schemas.microsoft.com/office/drawing/2014/main" id="{6AFD2F24-BFF3-4AE9-B24F-086AE4A98FFD}"/>
                  </a:ext>
                </a:extLst>
              </p:cNvPr>
              <p:cNvSpPr>
                <a:spLocks/>
              </p:cNvSpPr>
              <p:nvPr/>
            </p:nvSpPr>
            <p:spPr bwMode="auto">
              <a:xfrm>
                <a:off x="8410576" y="749300"/>
                <a:ext cx="169863" cy="153987"/>
              </a:xfrm>
              <a:custGeom>
                <a:avLst/>
                <a:gdLst>
                  <a:gd name="T0" fmla="*/ 16 w 45"/>
                  <a:gd name="T1" fmla="*/ 29 h 41"/>
                  <a:gd name="T2" fmla="*/ 9 w 45"/>
                  <a:gd name="T3" fmla="*/ 20 h 41"/>
                  <a:gd name="T4" fmla="*/ 3 w 45"/>
                  <a:gd name="T5" fmla="*/ 20 h 41"/>
                  <a:gd name="T6" fmla="*/ 2 w 45"/>
                  <a:gd name="T7" fmla="*/ 26 h 41"/>
                  <a:gd name="T8" fmla="*/ 13 w 45"/>
                  <a:gd name="T9" fmla="*/ 39 h 41"/>
                  <a:gd name="T10" fmla="*/ 16 w 45"/>
                  <a:gd name="T11" fmla="*/ 41 h 41"/>
                  <a:gd name="T12" fmla="*/ 16 w 45"/>
                  <a:gd name="T13" fmla="*/ 41 h 41"/>
                  <a:gd name="T14" fmla="*/ 20 w 45"/>
                  <a:gd name="T15" fmla="*/ 39 h 41"/>
                  <a:gd name="T16" fmla="*/ 36 w 45"/>
                  <a:gd name="T17" fmla="*/ 18 h 41"/>
                  <a:gd name="T18" fmla="*/ 38 w 45"/>
                  <a:gd name="T19" fmla="*/ 15 h 41"/>
                  <a:gd name="T20" fmla="*/ 40 w 45"/>
                  <a:gd name="T21" fmla="*/ 13 h 41"/>
                  <a:gd name="T22" fmla="*/ 42 w 45"/>
                  <a:gd name="T23" fmla="*/ 10 h 41"/>
                  <a:gd name="T24" fmla="*/ 44 w 45"/>
                  <a:gd name="T25" fmla="*/ 8 h 41"/>
                  <a:gd name="T26" fmla="*/ 43 w 45"/>
                  <a:gd name="T27" fmla="*/ 1 h 41"/>
                  <a:gd name="T28" fmla="*/ 38 w 45"/>
                  <a:gd name="T29" fmla="*/ 1 h 41"/>
                  <a:gd name="T30" fmla="*/ 36 w 45"/>
                  <a:gd name="T31" fmla="*/ 2 h 41"/>
                  <a:gd name="T32" fmla="*/ 34 w 45"/>
                  <a:gd name="T33" fmla="*/ 5 h 41"/>
                  <a:gd name="T34" fmla="*/ 32 w 45"/>
                  <a:gd name="T35" fmla="*/ 7 h 41"/>
                  <a:gd name="T36" fmla="*/ 30 w 45"/>
                  <a:gd name="T37" fmla="*/ 10 h 41"/>
                  <a:gd name="T38" fmla="*/ 16 w 45"/>
                  <a:gd name="T39"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41">
                    <a:moveTo>
                      <a:pt x="16" y="29"/>
                    </a:moveTo>
                    <a:cubicBezTo>
                      <a:pt x="9" y="20"/>
                      <a:pt x="9" y="20"/>
                      <a:pt x="9" y="20"/>
                    </a:cubicBezTo>
                    <a:cubicBezTo>
                      <a:pt x="8" y="18"/>
                      <a:pt x="5" y="18"/>
                      <a:pt x="3" y="20"/>
                    </a:cubicBezTo>
                    <a:cubicBezTo>
                      <a:pt x="1" y="21"/>
                      <a:pt x="0" y="24"/>
                      <a:pt x="2" y="26"/>
                    </a:cubicBezTo>
                    <a:cubicBezTo>
                      <a:pt x="13" y="39"/>
                      <a:pt x="13" y="39"/>
                      <a:pt x="13" y="39"/>
                    </a:cubicBezTo>
                    <a:cubicBezTo>
                      <a:pt x="14" y="40"/>
                      <a:pt x="15" y="41"/>
                      <a:pt x="16" y="41"/>
                    </a:cubicBezTo>
                    <a:cubicBezTo>
                      <a:pt x="16" y="41"/>
                      <a:pt x="16" y="41"/>
                      <a:pt x="16" y="41"/>
                    </a:cubicBezTo>
                    <a:cubicBezTo>
                      <a:pt x="18" y="41"/>
                      <a:pt x="19" y="40"/>
                      <a:pt x="20" y="39"/>
                    </a:cubicBezTo>
                    <a:cubicBezTo>
                      <a:pt x="36" y="18"/>
                      <a:pt x="36" y="18"/>
                      <a:pt x="36" y="18"/>
                    </a:cubicBezTo>
                    <a:cubicBezTo>
                      <a:pt x="38" y="15"/>
                      <a:pt x="38" y="15"/>
                      <a:pt x="38" y="15"/>
                    </a:cubicBezTo>
                    <a:cubicBezTo>
                      <a:pt x="40" y="13"/>
                      <a:pt x="40" y="13"/>
                      <a:pt x="40" y="13"/>
                    </a:cubicBezTo>
                    <a:cubicBezTo>
                      <a:pt x="42" y="10"/>
                      <a:pt x="42" y="10"/>
                      <a:pt x="42" y="10"/>
                    </a:cubicBezTo>
                    <a:cubicBezTo>
                      <a:pt x="44" y="8"/>
                      <a:pt x="44" y="8"/>
                      <a:pt x="44" y="8"/>
                    </a:cubicBezTo>
                    <a:cubicBezTo>
                      <a:pt x="45" y="6"/>
                      <a:pt x="45" y="3"/>
                      <a:pt x="43" y="1"/>
                    </a:cubicBezTo>
                    <a:cubicBezTo>
                      <a:pt x="42" y="0"/>
                      <a:pt x="40" y="0"/>
                      <a:pt x="38" y="1"/>
                    </a:cubicBezTo>
                    <a:cubicBezTo>
                      <a:pt x="38" y="1"/>
                      <a:pt x="37" y="2"/>
                      <a:pt x="36" y="2"/>
                    </a:cubicBezTo>
                    <a:cubicBezTo>
                      <a:pt x="34" y="5"/>
                      <a:pt x="34" y="5"/>
                      <a:pt x="34" y="5"/>
                    </a:cubicBezTo>
                    <a:cubicBezTo>
                      <a:pt x="32" y="7"/>
                      <a:pt x="32" y="7"/>
                      <a:pt x="32" y="7"/>
                    </a:cubicBezTo>
                    <a:cubicBezTo>
                      <a:pt x="30" y="10"/>
                      <a:pt x="30" y="10"/>
                      <a:pt x="30" y="10"/>
                    </a:cubicBezTo>
                    <a:lnTo>
                      <a:pt x="16" y="29"/>
                    </a:lnTo>
                    <a:close/>
                  </a:path>
                </a:pathLst>
              </a:custGeom>
              <a:solidFill>
                <a:srgbClr val="97B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grpSp>
      </p:grpSp>
      <p:grpSp>
        <p:nvGrpSpPr>
          <p:cNvPr id="235" name="Groupe 490">
            <a:extLst>
              <a:ext uri="{FF2B5EF4-FFF2-40B4-BE49-F238E27FC236}">
                <a16:creationId xmlns:a16="http://schemas.microsoft.com/office/drawing/2014/main" id="{2DD5DA51-99E6-4145-86E3-9BA99A1A5AB8}"/>
              </a:ext>
            </a:extLst>
          </p:cNvPr>
          <p:cNvGrpSpPr>
            <a:grpSpLocks noChangeAspect="1"/>
          </p:cNvGrpSpPr>
          <p:nvPr/>
        </p:nvGrpSpPr>
        <p:grpSpPr>
          <a:xfrm>
            <a:off x="8180373" y="5918327"/>
            <a:ext cx="290095" cy="272273"/>
            <a:chOff x="1897063" y="1717675"/>
            <a:chExt cx="930275" cy="873125"/>
          </a:xfrm>
        </p:grpSpPr>
        <p:sp>
          <p:nvSpPr>
            <p:cNvPr id="236" name="Freeform 174">
              <a:extLst>
                <a:ext uri="{FF2B5EF4-FFF2-40B4-BE49-F238E27FC236}">
                  <a16:creationId xmlns:a16="http://schemas.microsoft.com/office/drawing/2014/main" id="{4B3BB321-2953-489A-B1CA-83509A6AD7E4}"/>
                </a:ext>
              </a:extLst>
            </p:cNvPr>
            <p:cNvSpPr>
              <a:spLocks/>
            </p:cNvSpPr>
            <p:nvPr/>
          </p:nvSpPr>
          <p:spPr bwMode="auto">
            <a:xfrm>
              <a:off x="1897063" y="1717675"/>
              <a:ext cx="930275" cy="873125"/>
            </a:xfrm>
            <a:custGeom>
              <a:avLst/>
              <a:gdLst>
                <a:gd name="T0" fmla="*/ 35 w 248"/>
                <a:gd name="T1" fmla="*/ 182 h 232"/>
                <a:gd name="T2" fmla="*/ 59 w 248"/>
                <a:gd name="T3" fmla="*/ 35 h 232"/>
                <a:gd name="T4" fmla="*/ 212 w 248"/>
                <a:gd name="T5" fmla="*/ 56 h 232"/>
                <a:gd name="T6" fmla="*/ 184 w 248"/>
                <a:gd name="T7" fmla="*/ 198 h 232"/>
                <a:gd name="T8" fmla="*/ 35 w 248"/>
                <a:gd name="T9" fmla="*/ 182 h 232"/>
              </a:gdLst>
              <a:ahLst/>
              <a:cxnLst>
                <a:cxn ang="0">
                  <a:pos x="T0" y="T1"/>
                </a:cxn>
                <a:cxn ang="0">
                  <a:pos x="T2" y="T3"/>
                </a:cxn>
                <a:cxn ang="0">
                  <a:pos x="T4" y="T5"/>
                </a:cxn>
                <a:cxn ang="0">
                  <a:pos x="T6" y="T7"/>
                </a:cxn>
                <a:cxn ang="0">
                  <a:pos x="T8" y="T9"/>
                </a:cxn>
              </a:cxnLst>
              <a:rect l="0" t="0" r="r" b="b"/>
              <a:pathLst>
                <a:path w="248" h="232">
                  <a:moveTo>
                    <a:pt x="35" y="182"/>
                  </a:moveTo>
                  <a:cubicBezTo>
                    <a:pt x="0" y="135"/>
                    <a:pt x="10" y="69"/>
                    <a:pt x="59" y="35"/>
                  </a:cubicBezTo>
                  <a:cubicBezTo>
                    <a:pt x="108" y="0"/>
                    <a:pt x="176" y="10"/>
                    <a:pt x="212" y="56"/>
                  </a:cubicBezTo>
                  <a:cubicBezTo>
                    <a:pt x="248" y="103"/>
                    <a:pt x="233" y="163"/>
                    <a:pt x="184" y="198"/>
                  </a:cubicBezTo>
                  <a:cubicBezTo>
                    <a:pt x="135" y="232"/>
                    <a:pt x="71" y="228"/>
                    <a:pt x="35" y="182"/>
                  </a:cubicBezTo>
                </a:path>
              </a:pathLst>
            </a:custGeom>
            <a:solidFill>
              <a:srgbClr val="E52D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237" name="Groupe 492">
              <a:extLst>
                <a:ext uri="{FF2B5EF4-FFF2-40B4-BE49-F238E27FC236}">
                  <a16:creationId xmlns:a16="http://schemas.microsoft.com/office/drawing/2014/main" id="{BC531F45-BF59-4981-AE8B-D2305EB6A157}"/>
                </a:ext>
              </a:extLst>
            </p:cNvPr>
            <p:cNvGrpSpPr/>
            <p:nvPr/>
          </p:nvGrpSpPr>
          <p:grpSpPr>
            <a:xfrm>
              <a:off x="2151063" y="1887537"/>
              <a:ext cx="414337" cy="544513"/>
              <a:chOff x="2151063" y="1887537"/>
              <a:chExt cx="414337" cy="544513"/>
            </a:xfrm>
          </p:grpSpPr>
          <p:sp>
            <p:nvSpPr>
              <p:cNvPr id="238" name="Freeform 175">
                <a:extLst>
                  <a:ext uri="{FF2B5EF4-FFF2-40B4-BE49-F238E27FC236}">
                    <a16:creationId xmlns:a16="http://schemas.microsoft.com/office/drawing/2014/main" id="{5C491A75-53FF-43F7-930D-2651E3C38DA6}"/>
                  </a:ext>
                </a:extLst>
              </p:cNvPr>
              <p:cNvSpPr>
                <a:spLocks/>
              </p:cNvSpPr>
              <p:nvPr/>
            </p:nvSpPr>
            <p:spPr bwMode="auto">
              <a:xfrm>
                <a:off x="2151063" y="2154237"/>
                <a:ext cx="414337" cy="277813"/>
              </a:xfrm>
              <a:custGeom>
                <a:avLst/>
                <a:gdLst>
                  <a:gd name="T0" fmla="*/ 104 w 110"/>
                  <a:gd name="T1" fmla="*/ 30 h 74"/>
                  <a:gd name="T2" fmla="*/ 96 w 110"/>
                  <a:gd name="T3" fmla="*/ 25 h 74"/>
                  <a:gd name="T4" fmla="*/ 94 w 110"/>
                  <a:gd name="T5" fmla="*/ 9 h 74"/>
                  <a:gd name="T6" fmla="*/ 84 w 110"/>
                  <a:gd name="T7" fmla="*/ 8 h 74"/>
                  <a:gd name="T8" fmla="*/ 65 w 110"/>
                  <a:gd name="T9" fmla="*/ 4 h 74"/>
                  <a:gd name="T10" fmla="*/ 31 w 110"/>
                  <a:gd name="T11" fmla="*/ 6 h 74"/>
                  <a:gd name="T12" fmla="*/ 14 w 110"/>
                  <a:gd name="T13" fmla="*/ 34 h 74"/>
                  <a:gd name="T14" fmla="*/ 3 w 110"/>
                  <a:gd name="T15" fmla="*/ 26 h 74"/>
                  <a:gd name="T16" fmla="*/ 9 w 110"/>
                  <a:gd name="T17" fmla="*/ 26 h 74"/>
                  <a:gd name="T18" fmla="*/ 9 w 110"/>
                  <a:gd name="T19" fmla="*/ 30 h 74"/>
                  <a:gd name="T20" fmla="*/ 7 w 110"/>
                  <a:gd name="T21" fmla="*/ 27 h 74"/>
                  <a:gd name="T22" fmla="*/ 10 w 110"/>
                  <a:gd name="T23" fmla="*/ 30 h 74"/>
                  <a:gd name="T24" fmla="*/ 3 w 110"/>
                  <a:gd name="T25" fmla="*/ 24 h 74"/>
                  <a:gd name="T26" fmla="*/ 14 w 110"/>
                  <a:gd name="T27" fmla="*/ 36 h 74"/>
                  <a:gd name="T28" fmla="*/ 14 w 110"/>
                  <a:gd name="T29" fmla="*/ 38 h 74"/>
                  <a:gd name="T30" fmla="*/ 27 w 110"/>
                  <a:gd name="T31" fmla="*/ 65 h 74"/>
                  <a:gd name="T32" fmla="*/ 39 w 110"/>
                  <a:gd name="T33" fmla="*/ 73 h 74"/>
                  <a:gd name="T34" fmla="*/ 52 w 110"/>
                  <a:gd name="T35" fmla="*/ 68 h 74"/>
                  <a:gd name="T36" fmla="*/ 63 w 110"/>
                  <a:gd name="T37" fmla="*/ 69 h 74"/>
                  <a:gd name="T38" fmla="*/ 74 w 110"/>
                  <a:gd name="T39" fmla="*/ 73 h 74"/>
                  <a:gd name="T40" fmla="*/ 78 w 110"/>
                  <a:gd name="T41" fmla="*/ 63 h 74"/>
                  <a:gd name="T42" fmla="*/ 92 w 110"/>
                  <a:gd name="T43" fmla="*/ 56 h 74"/>
                  <a:gd name="T44" fmla="*/ 107 w 110"/>
                  <a:gd name="T45" fmla="*/ 47 h 74"/>
                  <a:gd name="T46" fmla="*/ 104 w 110"/>
                  <a:gd name="T47" fmla="*/ 3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74">
                    <a:moveTo>
                      <a:pt x="104" y="30"/>
                    </a:moveTo>
                    <a:cubicBezTo>
                      <a:pt x="102" y="28"/>
                      <a:pt x="99" y="27"/>
                      <a:pt x="96" y="25"/>
                    </a:cubicBezTo>
                    <a:cubicBezTo>
                      <a:pt x="87" y="18"/>
                      <a:pt x="86" y="19"/>
                      <a:pt x="94" y="9"/>
                    </a:cubicBezTo>
                    <a:cubicBezTo>
                      <a:pt x="92" y="9"/>
                      <a:pt x="87" y="7"/>
                      <a:pt x="84" y="8"/>
                    </a:cubicBezTo>
                    <a:cubicBezTo>
                      <a:pt x="77" y="13"/>
                      <a:pt x="73" y="7"/>
                      <a:pt x="65" y="4"/>
                    </a:cubicBezTo>
                    <a:cubicBezTo>
                      <a:pt x="54" y="0"/>
                      <a:pt x="42" y="0"/>
                      <a:pt x="31" y="6"/>
                    </a:cubicBezTo>
                    <a:cubicBezTo>
                      <a:pt x="19" y="12"/>
                      <a:pt x="16" y="22"/>
                      <a:pt x="14" y="34"/>
                    </a:cubicBezTo>
                    <a:cubicBezTo>
                      <a:pt x="4" y="40"/>
                      <a:pt x="3" y="28"/>
                      <a:pt x="3" y="26"/>
                    </a:cubicBezTo>
                    <a:cubicBezTo>
                      <a:pt x="3" y="23"/>
                      <a:pt x="8" y="23"/>
                      <a:pt x="9" y="26"/>
                    </a:cubicBezTo>
                    <a:cubicBezTo>
                      <a:pt x="10" y="27"/>
                      <a:pt x="9" y="29"/>
                      <a:pt x="9" y="30"/>
                    </a:cubicBezTo>
                    <a:cubicBezTo>
                      <a:pt x="8" y="28"/>
                      <a:pt x="7" y="27"/>
                      <a:pt x="7" y="27"/>
                    </a:cubicBezTo>
                    <a:cubicBezTo>
                      <a:pt x="8" y="29"/>
                      <a:pt x="9" y="33"/>
                      <a:pt x="10" y="30"/>
                    </a:cubicBezTo>
                    <a:cubicBezTo>
                      <a:pt x="13" y="24"/>
                      <a:pt x="6" y="21"/>
                      <a:pt x="3" y="24"/>
                    </a:cubicBezTo>
                    <a:cubicBezTo>
                      <a:pt x="0" y="26"/>
                      <a:pt x="3" y="42"/>
                      <a:pt x="14" y="36"/>
                    </a:cubicBezTo>
                    <a:cubicBezTo>
                      <a:pt x="14" y="36"/>
                      <a:pt x="14" y="37"/>
                      <a:pt x="14" y="38"/>
                    </a:cubicBezTo>
                    <a:cubicBezTo>
                      <a:pt x="12" y="50"/>
                      <a:pt x="23" y="56"/>
                      <a:pt x="27" y="65"/>
                    </a:cubicBezTo>
                    <a:cubicBezTo>
                      <a:pt x="29" y="73"/>
                      <a:pt x="30" y="74"/>
                      <a:pt x="39" y="73"/>
                    </a:cubicBezTo>
                    <a:cubicBezTo>
                      <a:pt x="45" y="67"/>
                      <a:pt x="40" y="68"/>
                      <a:pt x="52" y="68"/>
                    </a:cubicBezTo>
                    <a:cubicBezTo>
                      <a:pt x="55" y="67"/>
                      <a:pt x="62" y="66"/>
                      <a:pt x="63" y="69"/>
                    </a:cubicBezTo>
                    <a:cubicBezTo>
                      <a:pt x="66" y="74"/>
                      <a:pt x="68" y="73"/>
                      <a:pt x="74" y="73"/>
                    </a:cubicBezTo>
                    <a:cubicBezTo>
                      <a:pt x="81" y="73"/>
                      <a:pt x="73" y="65"/>
                      <a:pt x="78" y="63"/>
                    </a:cubicBezTo>
                    <a:cubicBezTo>
                      <a:pt x="83" y="62"/>
                      <a:pt x="88" y="59"/>
                      <a:pt x="92" y="56"/>
                    </a:cubicBezTo>
                    <a:cubicBezTo>
                      <a:pt x="96" y="53"/>
                      <a:pt x="108" y="52"/>
                      <a:pt x="107" y="47"/>
                    </a:cubicBezTo>
                    <a:cubicBezTo>
                      <a:pt x="107" y="43"/>
                      <a:pt x="110" y="25"/>
                      <a:pt x="104"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9" name="Freeform 176">
                <a:extLst>
                  <a:ext uri="{FF2B5EF4-FFF2-40B4-BE49-F238E27FC236}">
                    <a16:creationId xmlns:a16="http://schemas.microsoft.com/office/drawing/2014/main" id="{3A3BC4D8-BCCE-488F-984C-CC0B5A2378A5}"/>
                  </a:ext>
                </a:extLst>
              </p:cNvPr>
              <p:cNvSpPr>
                <a:spLocks/>
              </p:cNvSpPr>
              <p:nvPr/>
            </p:nvSpPr>
            <p:spPr bwMode="auto">
              <a:xfrm>
                <a:off x="2305051" y="1887537"/>
                <a:ext cx="161925" cy="146050"/>
              </a:xfrm>
              <a:custGeom>
                <a:avLst/>
                <a:gdLst>
                  <a:gd name="T0" fmla="*/ 11 w 43"/>
                  <a:gd name="T1" fmla="*/ 32 h 39"/>
                  <a:gd name="T2" fmla="*/ 14 w 43"/>
                  <a:gd name="T3" fmla="*/ 37 h 39"/>
                  <a:gd name="T4" fmla="*/ 32 w 43"/>
                  <a:gd name="T5" fmla="*/ 35 h 39"/>
                  <a:gd name="T6" fmla="*/ 36 w 43"/>
                  <a:gd name="T7" fmla="*/ 9 h 39"/>
                  <a:gd name="T8" fmla="*/ 10 w 43"/>
                  <a:gd name="T9" fmla="*/ 6 h 39"/>
                  <a:gd name="T10" fmla="*/ 3 w 43"/>
                  <a:gd name="T11" fmla="*/ 26 h 39"/>
                  <a:gd name="T12" fmla="*/ 11 w 43"/>
                  <a:gd name="T13" fmla="*/ 32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1" y="32"/>
                    </a:moveTo>
                    <a:cubicBezTo>
                      <a:pt x="12" y="34"/>
                      <a:pt x="13" y="36"/>
                      <a:pt x="14" y="37"/>
                    </a:cubicBezTo>
                    <a:cubicBezTo>
                      <a:pt x="20" y="39"/>
                      <a:pt x="27" y="39"/>
                      <a:pt x="32" y="35"/>
                    </a:cubicBezTo>
                    <a:cubicBezTo>
                      <a:pt x="41" y="29"/>
                      <a:pt x="43" y="17"/>
                      <a:pt x="36" y="9"/>
                    </a:cubicBezTo>
                    <a:cubicBezTo>
                      <a:pt x="30" y="1"/>
                      <a:pt x="19" y="0"/>
                      <a:pt x="10" y="6"/>
                    </a:cubicBezTo>
                    <a:cubicBezTo>
                      <a:pt x="3" y="11"/>
                      <a:pt x="0" y="19"/>
                      <a:pt x="3" y="26"/>
                    </a:cubicBezTo>
                    <a:cubicBezTo>
                      <a:pt x="6" y="27"/>
                      <a:pt x="9" y="29"/>
                      <a:pt x="11" y="32"/>
                    </a:cubicBezTo>
                    <a:close/>
                  </a:path>
                </a:pathLst>
              </a:cu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40" name="Freeform 177">
                <a:extLst>
                  <a:ext uri="{FF2B5EF4-FFF2-40B4-BE49-F238E27FC236}">
                    <a16:creationId xmlns:a16="http://schemas.microsoft.com/office/drawing/2014/main" id="{100D01BD-A116-4941-AC21-A1FB43A73458}"/>
                  </a:ext>
                </a:extLst>
              </p:cNvPr>
              <p:cNvSpPr>
                <a:spLocks/>
              </p:cNvSpPr>
              <p:nvPr/>
            </p:nvSpPr>
            <p:spPr bwMode="auto">
              <a:xfrm>
                <a:off x="2203451" y="1985962"/>
                <a:ext cx="158750" cy="149225"/>
              </a:xfrm>
              <a:custGeom>
                <a:avLst/>
                <a:gdLst>
                  <a:gd name="T0" fmla="*/ 6 w 42"/>
                  <a:gd name="T1" fmla="*/ 30 h 40"/>
                  <a:gd name="T2" fmla="*/ 33 w 42"/>
                  <a:gd name="T3" fmla="*/ 34 h 40"/>
                  <a:gd name="T4" fmla="*/ 39 w 42"/>
                  <a:gd name="T5" fmla="*/ 13 h 40"/>
                  <a:gd name="T6" fmla="*/ 37 w 42"/>
                  <a:gd name="T7" fmla="*/ 8 h 40"/>
                  <a:gd name="T8" fmla="*/ 28 w 42"/>
                  <a:gd name="T9" fmla="*/ 2 h 40"/>
                  <a:gd name="T10" fmla="*/ 11 w 42"/>
                  <a:gd name="T11" fmla="*/ 5 h 40"/>
                  <a:gd name="T12" fmla="*/ 6 w 42"/>
                  <a:gd name="T13" fmla="*/ 30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6" y="30"/>
                    </a:moveTo>
                    <a:cubicBezTo>
                      <a:pt x="12" y="38"/>
                      <a:pt x="24" y="40"/>
                      <a:pt x="33" y="34"/>
                    </a:cubicBezTo>
                    <a:cubicBezTo>
                      <a:pt x="40" y="29"/>
                      <a:pt x="42" y="20"/>
                      <a:pt x="39" y="13"/>
                    </a:cubicBezTo>
                    <a:cubicBezTo>
                      <a:pt x="39" y="11"/>
                      <a:pt x="38" y="9"/>
                      <a:pt x="37" y="8"/>
                    </a:cubicBezTo>
                    <a:cubicBezTo>
                      <a:pt x="35" y="5"/>
                      <a:pt x="32" y="3"/>
                      <a:pt x="28" y="2"/>
                    </a:cubicBezTo>
                    <a:cubicBezTo>
                      <a:pt x="23" y="0"/>
                      <a:pt x="16" y="1"/>
                      <a:pt x="11" y="5"/>
                    </a:cubicBezTo>
                    <a:cubicBezTo>
                      <a:pt x="2" y="11"/>
                      <a:pt x="0" y="22"/>
                      <a:pt x="6" y="30"/>
                    </a:cubicBezTo>
                    <a:close/>
                  </a:path>
                </a:pathLst>
              </a:cu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41" name="Freeform 178">
                <a:extLst>
                  <a:ext uri="{FF2B5EF4-FFF2-40B4-BE49-F238E27FC236}">
                    <a16:creationId xmlns:a16="http://schemas.microsoft.com/office/drawing/2014/main" id="{5FB8AD70-EC61-42F2-9D6C-147D8918A51E}"/>
                  </a:ext>
                </a:extLst>
              </p:cNvPr>
              <p:cNvSpPr>
                <a:spLocks/>
              </p:cNvSpPr>
              <p:nvPr/>
            </p:nvSpPr>
            <p:spPr bwMode="auto">
              <a:xfrm>
                <a:off x="2293938" y="2192337"/>
                <a:ext cx="98425" cy="173038"/>
              </a:xfrm>
              <a:custGeom>
                <a:avLst/>
                <a:gdLst>
                  <a:gd name="T0" fmla="*/ 10 w 26"/>
                  <a:gd name="T1" fmla="*/ 40 h 46"/>
                  <a:gd name="T2" fmla="*/ 4 w 26"/>
                  <a:gd name="T3" fmla="*/ 38 h 46"/>
                  <a:gd name="T4" fmla="*/ 0 w 26"/>
                  <a:gd name="T5" fmla="*/ 37 h 46"/>
                  <a:gd name="T6" fmla="*/ 2 w 26"/>
                  <a:gd name="T7" fmla="*/ 31 h 46"/>
                  <a:gd name="T8" fmla="*/ 7 w 26"/>
                  <a:gd name="T9" fmla="*/ 33 h 46"/>
                  <a:gd name="T10" fmla="*/ 12 w 26"/>
                  <a:gd name="T11" fmla="*/ 33 h 46"/>
                  <a:gd name="T12" fmla="*/ 16 w 26"/>
                  <a:gd name="T13" fmla="*/ 33 h 46"/>
                  <a:gd name="T14" fmla="*/ 18 w 26"/>
                  <a:gd name="T15" fmla="*/ 30 h 46"/>
                  <a:gd name="T16" fmla="*/ 17 w 26"/>
                  <a:gd name="T17" fmla="*/ 28 h 46"/>
                  <a:gd name="T18" fmla="*/ 16 w 26"/>
                  <a:gd name="T19" fmla="*/ 27 h 46"/>
                  <a:gd name="T20" fmla="*/ 14 w 26"/>
                  <a:gd name="T21" fmla="*/ 26 h 46"/>
                  <a:gd name="T22" fmla="*/ 10 w 26"/>
                  <a:gd name="T23" fmla="*/ 25 h 46"/>
                  <a:gd name="T24" fmla="*/ 7 w 26"/>
                  <a:gd name="T25" fmla="*/ 24 h 46"/>
                  <a:gd name="T26" fmla="*/ 4 w 26"/>
                  <a:gd name="T27" fmla="*/ 22 h 46"/>
                  <a:gd name="T28" fmla="*/ 2 w 26"/>
                  <a:gd name="T29" fmla="*/ 19 h 46"/>
                  <a:gd name="T30" fmla="*/ 1 w 26"/>
                  <a:gd name="T31" fmla="*/ 15 h 46"/>
                  <a:gd name="T32" fmla="*/ 2 w 26"/>
                  <a:gd name="T33" fmla="*/ 12 h 46"/>
                  <a:gd name="T34" fmla="*/ 3 w 26"/>
                  <a:gd name="T35" fmla="*/ 9 h 46"/>
                  <a:gd name="T36" fmla="*/ 6 w 26"/>
                  <a:gd name="T37" fmla="*/ 7 h 46"/>
                  <a:gd name="T38" fmla="*/ 10 w 26"/>
                  <a:gd name="T39" fmla="*/ 6 h 46"/>
                  <a:gd name="T40" fmla="*/ 10 w 26"/>
                  <a:gd name="T41" fmla="*/ 0 h 46"/>
                  <a:gd name="T42" fmla="*/ 16 w 26"/>
                  <a:gd name="T43" fmla="*/ 0 h 46"/>
                  <a:gd name="T44" fmla="*/ 16 w 26"/>
                  <a:gd name="T45" fmla="*/ 5 h 46"/>
                  <a:gd name="T46" fmla="*/ 21 w 26"/>
                  <a:gd name="T47" fmla="*/ 6 h 46"/>
                  <a:gd name="T48" fmla="*/ 24 w 26"/>
                  <a:gd name="T49" fmla="*/ 7 h 46"/>
                  <a:gd name="T50" fmla="*/ 23 w 26"/>
                  <a:gd name="T51" fmla="*/ 13 h 46"/>
                  <a:gd name="T52" fmla="*/ 19 w 26"/>
                  <a:gd name="T53" fmla="*/ 12 h 46"/>
                  <a:gd name="T54" fmla="*/ 14 w 26"/>
                  <a:gd name="T55" fmla="*/ 12 h 46"/>
                  <a:gd name="T56" fmla="*/ 10 w 26"/>
                  <a:gd name="T57" fmla="*/ 12 h 46"/>
                  <a:gd name="T58" fmla="*/ 9 w 26"/>
                  <a:gd name="T59" fmla="*/ 15 h 46"/>
                  <a:gd name="T60" fmla="*/ 9 w 26"/>
                  <a:gd name="T61" fmla="*/ 16 h 46"/>
                  <a:gd name="T62" fmla="*/ 11 w 26"/>
                  <a:gd name="T63" fmla="*/ 17 h 46"/>
                  <a:gd name="T64" fmla="*/ 12 w 26"/>
                  <a:gd name="T65" fmla="*/ 18 h 46"/>
                  <a:gd name="T66" fmla="*/ 15 w 26"/>
                  <a:gd name="T67" fmla="*/ 19 h 46"/>
                  <a:gd name="T68" fmla="*/ 19 w 26"/>
                  <a:gd name="T69" fmla="*/ 21 h 46"/>
                  <a:gd name="T70" fmla="*/ 22 w 26"/>
                  <a:gd name="T71" fmla="*/ 23 h 46"/>
                  <a:gd name="T72" fmla="*/ 25 w 26"/>
                  <a:gd name="T73" fmla="*/ 26 h 46"/>
                  <a:gd name="T74" fmla="*/ 26 w 26"/>
                  <a:gd name="T75" fmla="*/ 30 h 46"/>
                  <a:gd name="T76" fmla="*/ 25 w 26"/>
                  <a:gd name="T77" fmla="*/ 33 h 46"/>
                  <a:gd name="T78" fmla="*/ 23 w 26"/>
                  <a:gd name="T79" fmla="*/ 36 h 46"/>
                  <a:gd name="T80" fmla="*/ 21 w 26"/>
                  <a:gd name="T81" fmla="*/ 38 h 46"/>
                  <a:gd name="T82" fmla="*/ 16 w 26"/>
                  <a:gd name="T83" fmla="*/ 39 h 46"/>
                  <a:gd name="T84" fmla="*/ 16 w 26"/>
                  <a:gd name="T85" fmla="*/ 46 h 46"/>
                  <a:gd name="T86" fmla="*/ 10 w 26"/>
                  <a:gd name="T87" fmla="*/ 46 h 46"/>
                  <a:gd name="T88" fmla="*/ 10 w 26"/>
                  <a:gd name="T89"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 h="46">
                    <a:moveTo>
                      <a:pt x="10" y="40"/>
                    </a:moveTo>
                    <a:cubicBezTo>
                      <a:pt x="7" y="39"/>
                      <a:pt x="5" y="39"/>
                      <a:pt x="4" y="38"/>
                    </a:cubicBezTo>
                    <a:cubicBezTo>
                      <a:pt x="2" y="38"/>
                      <a:pt x="1" y="37"/>
                      <a:pt x="0" y="37"/>
                    </a:cubicBezTo>
                    <a:cubicBezTo>
                      <a:pt x="2" y="31"/>
                      <a:pt x="2" y="31"/>
                      <a:pt x="2" y="31"/>
                    </a:cubicBezTo>
                    <a:cubicBezTo>
                      <a:pt x="4" y="32"/>
                      <a:pt x="5" y="32"/>
                      <a:pt x="7" y="33"/>
                    </a:cubicBezTo>
                    <a:cubicBezTo>
                      <a:pt x="8" y="33"/>
                      <a:pt x="10" y="33"/>
                      <a:pt x="12" y="33"/>
                    </a:cubicBezTo>
                    <a:cubicBezTo>
                      <a:pt x="14" y="33"/>
                      <a:pt x="16" y="33"/>
                      <a:pt x="16" y="33"/>
                    </a:cubicBezTo>
                    <a:cubicBezTo>
                      <a:pt x="17" y="32"/>
                      <a:pt x="18" y="31"/>
                      <a:pt x="18" y="30"/>
                    </a:cubicBezTo>
                    <a:cubicBezTo>
                      <a:pt x="18" y="29"/>
                      <a:pt x="17" y="29"/>
                      <a:pt x="17" y="28"/>
                    </a:cubicBezTo>
                    <a:cubicBezTo>
                      <a:pt x="17" y="28"/>
                      <a:pt x="16" y="28"/>
                      <a:pt x="16" y="27"/>
                    </a:cubicBezTo>
                    <a:cubicBezTo>
                      <a:pt x="15" y="27"/>
                      <a:pt x="14" y="26"/>
                      <a:pt x="14" y="26"/>
                    </a:cubicBezTo>
                    <a:cubicBezTo>
                      <a:pt x="13" y="26"/>
                      <a:pt x="12" y="25"/>
                      <a:pt x="10" y="25"/>
                    </a:cubicBezTo>
                    <a:cubicBezTo>
                      <a:pt x="9" y="24"/>
                      <a:pt x="8" y="24"/>
                      <a:pt x="7" y="24"/>
                    </a:cubicBezTo>
                    <a:cubicBezTo>
                      <a:pt x="6" y="23"/>
                      <a:pt x="5" y="22"/>
                      <a:pt x="4" y="22"/>
                    </a:cubicBezTo>
                    <a:cubicBezTo>
                      <a:pt x="3" y="21"/>
                      <a:pt x="3" y="20"/>
                      <a:pt x="2" y="19"/>
                    </a:cubicBezTo>
                    <a:cubicBezTo>
                      <a:pt x="1" y="18"/>
                      <a:pt x="1" y="17"/>
                      <a:pt x="1" y="15"/>
                    </a:cubicBezTo>
                    <a:cubicBezTo>
                      <a:pt x="1" y="14"/>
                      <a:pt x="1" y="13"/>
                      <a:pt x="2" y="12"/>
                    </a:cubicBezTo>
                    <a:cubicBezTo>
                      <a:pt x="2" y="11"/>
                      <a:pt x="3" y="10"/>
                      <a:pt x="3" y="9"/>
                    </a:cubicBezTo>
                    <a:cubicBezTo>
                      <a:pt x="4" y="8"/>
                      <a:pt x="5" y="7"/>
                      <a:pt x="6" y="7"/>
                    </a:cubicBezTo>
                    <a:cubicBezTo>
                      <a:pt x="7" y="6"/>
                      <a:pt x="8" y="6"/>
                      <a:pt x="10" y="6"/>
                    </a:cubicBezTo>
                    <a:cubicBezTo>
                      <a:pt x="10" y="0"/>
                      <a:pt x="10" y="0"/>
                      <a:pt x="10" y="0"/>
                    </a:cubicBezTo>
                    <a:cubicBezTo>
                      <a:pt x="16" y="0"/>
                      <a:pt x="16" y="0"/>
                      <a:pt x="16" y="0"/>
                    </a:cubicBezTo>
                    <a:cubicBezTo>
                      <a:pt x="16" y="5"/>
                      <a:pt x="16" y="5"/>
                      <a:pt x="16" y="5"/>
                    </a:cubicBezTo>
                    <a:cubicBezTo>
                      <a:pt x="18" y="5"/>
                      <a:pt x="20" y="6"/>
                      <a:pt x="21" y="6"/>
                    </a:cubicBezTo>
                    <a:cubicBezTo>
                      <a:pt x="22" y="6"/>
                      <a:pt x="23" y="7"/>
                      <a:pt x="24" y="7"/>
                    </a:cubicBezTo>
                    <a:cubicBezTo>
                      <a:pt x="23" y="13"/>
                      <a:pt x="23" y="13"/>
                      <a:pt x="23" y="13"/>
                    </a:cubicBezTo>
                    <a:cubicBezTo>
                      <a:pt x="21" y="13"/>
                      <a:pt x="20" y="12"/>
                      <a:pt x="19" y="12"/>
                    </a:cubicBezTo>
                    <a:cubicBezTo>
                      <a:pt x="17" y="12"/>
                      <a:pt x="15" y="12"/>
                      <a:pt x="14" y="12"/>
                    </a:cubicBezTo>
                    <a:cubicBezTo>
                      <a:pt x="12" y="12"/>
                      <a:pt x="11" y="12"/>
                      <a:pt x="10" y="12"/>
                    </a:cubicBezTo>
                    <a:cubicBezTo>
                      <a:pt x="10" y="13"/>
                      <a:pt x="9" y="14"/>
                      <a:pt x="9" y="15"/>
                    </a:cubicBezTo>
                    <a:cubicBezTo>
                      <a:pt x="9" y="15"/>
                      <a:pt x="9" y="16"/>
                      <a:pt x="9" y="16"/>
                    </a:cubicBezTo>
                    <a:cubicBezTo>
                      <a:pt x="10" y="16"/>
                      <a:pt x="10" y="17"/>
                      <a:pt x="11" y="17"/>
                    </a:cubicBezTo>
                    <a:cubicBezTo>
                      <a:pt x="11" y="17"/>
                      <a:pt x="12" y="18"/>
                      <a:pt x="12" y="18"/>
                    </a:cubicBezTo>
                    <a:cubicBezTo>
                      <a:pt x="13" y="18"/>
                      <a:pt x="14" y="19"/>
                      <a:pt x="15" y="19"/>
                    </a:cubicBezTo>
                    <a:cubicBezTo>
                      <a:pt x="16" y="19"/>
                      <a:pt x="18" y="20"/>
                      <a:pt x="19" y="21"/>
                    </a:cubicBezTo>
                    <a:cubicBezTo>
                      <a:pt x="20" y="21"/>
                      <a:pt x="22" y="22"/>
                      <a:pt x="22" y="23"/>
                    </a:cubicBezTo>
                    <a:cubicBezTo>
                      <a:pt x="23" y="24"/>
                      <a:pt x="24" y="25"/>
                      <a:pt x="25" y="26"/>
                    </a:cubicBezTo>
                    <a:cubicBezTo>
                      <a:pt x="25" y="27"/>
                      <a:pt x="26" y="28"/>
                      <a:pt x="26" y="30"/>
                    </a:cubicBezTo>
                    <a:cubicBezTo>
                      <a:pt x="26" y="31"/>
                      <a:pt x="25" y="32"/>
                      <a:pt x="25" y="33"/>
                    </a:cubicBezTo>
                    <a:cubicBezTo>
                      <a:pt x="25" y="34"/>
                      <a:pt x="24" y="35"/>
                      <a:pt x="23" y="36"/>
                    </a:cubicBezTo>
                    <a:cubicBezTo>
                      <a:pt x="23" y="37"/>
                      <a:pt x="22" y="37"/>
                      <a:pt x="21" y="38"/>
                    </a:cubicBezTo>
                    <a:cubicBezTo>
                      <a:pt x="20" y="39"/>
                      <a:pt x="18" y="39"/>
                      <a:pt x="16" y="39"/>
                    </a:cubicBezTo>
                    <a:cubicBezTo>
                      <a:pt x="16" y="46"/>
                      <a:pt x="16" y="46"/>
                      <a:pt x="16" y="46"/>
                    </a:cubicBezTo>
                    <a:cubicBezTo>
                      <a:pt x="10" y="46"/>
                      <a:pt x="10" y="46"/>
                      <a:pt x="10" y="46"/>
                    </a:cubicBezTo>
                    <a:lnTo>
                      <a:pt x="10" y="40"/>
                    </a:lnTo>
                    <a:close/>
                  </a:path>
                </a:pathLst>
              </a:cu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42" name="Freeform 179">
                <a:extLst>
                  <a:ext uri="{FF2B5EF4-FFF2-40B4-BE49-F238E27FC236}">
                    <a16:creationId xmlns:a16="http://schemas.microsoft.com/office/drawing/2014/main" id="{FE203251-B400-449C-AF32-A9823ED1FCB1}"/>
                  </a:ext>
                </a:extLst>
              </p:cNvPr>
              <p:cNvSpPr>
                <a:spLocks/>
              </p:cNvSpPr>
              <p:nvPr/>
            </p:nvSpPr>
            <p:spPr bwMode="auto">
              <a:xfrm>
                <a:off x="2271713" y="2030412"/>
                <a:ext cx="26987" cy="52388"/>
              </a:xfrm>
              <a:custGeom>
                <a:avLst/>
                <a:gdLst>
                  <a:gd name="T0" fmla="*/ 2 w 7"/>
                  <a:gd name="T1" fmla="*/ 12 h 14"/>
                  <a:gd name="T2" fmla="*/ 1 w 7"/>
                  <a:gd name="T3" fmla="*/ 12 h 14"/>
                  <a:gd name="T4" fmla="*/ 0 w 7"/>
                  <a:gd name="T5" fmla="*/ 11 h 14"/>
                  <a:gd name="T6" fmla="*/ 0 w 7"/>
                  <a:gd name="T7" fmla="*/ 10 h 14"/>
                  <a:gd name="T8" fmla="*/ 2 w 7"/>
                  <a:gd name="T9" fmla="*/ 10 h 14"/>
                  <a:gd name="T10" fmla="*/ 3 w 7"/>
                  <a:gd name="T11" fmla="*/ 10 h 14"/>
                  <a:gd name="T12" fmla="*/ 5 w 7"/>
                  <a:gd name="T13" fmla="*/ 10 h 14"/>
                  <a:gd name="T14" fmla="*/ 5 w 7"/>
                  <a:gd name="T15" fmla="*/ 9 h 14"/>
                  <a:gd name="T16" fmla="*/ 5 w 7"/>
                  <a:gd name="T17" fmla="*/ 9 h 14"/>
                  <a:gd name="T18" fmla="*/ 4 w 7"/>
                  <a:gd name="T19" fmla="*/ 8 h 14"/>
                  <a:gd name="T20" fmla="*/ 4 w 7"/>
                  <a:gd name="T21" fmla="*/ 8 h 14"/>
                  <a:gd name="T22" fmla="*/ 3 w 7"/>
                  <a:gd name="T23" fmla="*/ 8 h 14"/>
                  <a:gd name="T24" fmla="*/ 2 w 7"/>
                  <a:gd name="T25" fmla="*/ 7 h 14"/>
                  <a:gd name="T26" fmla="*/ 1 w 7"/>
                  <a:gd name="T27" fmla="*/ 7 h 14"/>
                  <a:gd name="T28" fmla="*/ 0 w 7"/>
                  <a:gd name="T29" fmla="*/ 6 h 14"/>
                  <a:gd name="T30" fmla="*/ 0 w 7"/>
                  <a:gd name="T31" fmla="*/ 5 h 14"/>
                  <a:gd name="T32" fmla="*/ 0 w 7"/>
                  <a:gd name="T33" fmla="*/ 4 h 14"/>
                  <a:gd name="T34" fmla="*/ 0 w 7"/>
                  <a:gd name="T35" fmla="*/ 3 h 14"/>
                  <a:gd name="T36" fmla="*/ 1 w 7"/>
                  <a:gd name="T37" fmla="*/ 2 h 14"/>
                  <a:gd name="T38" fmla="*/ 2 w 7"/>
                  <a:gd name="T39" fmla="*/ 2 h 14"/>
                  <a:gd name="T40" fmla="*/ 2 w 7"/>
                  <a:gd name="T41" fmla="*/ 0 h 14"/>
                  <a:gd name="T42" fmla="*/ 4 w 7"/>
                  <a:gd name="T43" fmla="*/ 0 h 14"/>
                  <a:gd name="T44" fmla="*/ 4 w 7"/>
                  <a:gd name="T45" fmla="*/ 2 h 14"/>
                  <a:gd name="T46" fmla="*/ 6 w 7"/>
                  <a:gd name="T47" fmla="*/ 2 h 14"/>
                  <a:gd name="T48" fmla="*/ 7 w 7"/>
                  <a:gd name="T49" fmla="*/ 2 h 14"/>
                  <a:gd name="T50" fmla="*/ 6 w 7"/>
                  <a:gd name="T51" fmla="*/ 4 h 14"/>
                  <a:gd name="T52" fmla="*/ 5 w 7"/>
                  <a:gd name="T53" fmla="*/ 4 h 14"/>
                  <a:gd name="T54" fmla="*/ 4 w 7"/>
                  <a:gd name="T55" fmla="*/ 4 h 14"/>
                  <a:gd name="T56" fmla="*/ 3 w 7"/>
                  <a:gd name="T57" fmla="*/ 4 h 14"/>
                  <a:gd name="T58" fmla="*/ 2 w 7"/>
                  <a:gd name="T59" fmla="*/ 4 h 14"/>
                  <a:gd name="T60" fmla="*/ 2 w 7"/>
                  <a:gd name="T61" fmla="*/ 5 h 14"/>
                  <a:gd name="T62" fmla="*/ 3 w 7"/>
                  <a:gd name="T63" fmla="*/ 5 h 14"/>
                  <a:gd name="T64" fmla="*/ 3 w 7"/>
                  <a:gd name="T65" fmla="*/ 6 h 14"/>
                  <a:gd name="T66" fmla="*/ 4 w 7"/>
                  <a:gd name="T67" fmla="*/ 6 h 14"/>
                  <a:gd name="T68" fmla="*/ 5 w 7"/>
                  <a:gd name="T69" fmla="*/ 6 h 14"/>
                  <a:gd name="T70" fmla="*/ 6 w 7"/>
                  <a:gd name="T71" fmla="*/ 7 h 14"/>
                  <a:gd name="T72" fmla="*/ 7 w 7"/>
                  <a:gd name="T73" fmla="*/ 8 h 14"/>
                  <a:gd name="T74" fmla="*/ 7 w 7"/>
                  <a:gd name="T75" fmla="*/ 9 h 14"/>
                  <a:gd name="T76" fmla="*/ 7 w 7"/>
                  <a:gd name="T77" fmla="*/ 10 h 14"/>
                  <a:gd name="T78" fmla="*/ 7 w 7"/>
                  <a:gd name="T79" fmla="*/ 11 h 14"/>
                  <a:gd name="T80" fmla="*/ 6 w 7"/>
                  <a:gd name="T81" fmla="*/ 12 h 14"/>
                  <a:gd name="T82" fmla="*/ 4 w 7"/>
                  <a:gd name="T83" fmla="*/ 12 h 14"/>
                  <a:gd name="T84" fmla="*/ 4 w 7"/>
                  <a:gd name="T85" fmla="*/ 14 h 14"/>
                  <a:gd name="T86" fmla="*/ 2 w 7"/>
                  <a:gd name="T87" fmla="*/ 14 h 14"/>
                  <a:gd name="T88" fmla="*/ 2 w 7"/>
                  <a:gd name="T8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14">
                    <a:moveTo>
                      <a:pt x="2" y="12"/>
                    </a:moveTo>
                    <a:cubicBezTo>
                      <a:pt x="2" y="12"/>
                      <a:pt x="1" y="12"/>
                      <a:pt x="1" y="12"/>
                    </a:cubicBezTo>
                    <a:cubicBezTo>
                      <a:pt x="0" y="12"/>
                      <a:pt x="0" y="12"/>
                      <a:pt x="0" y="11"/>
                    </a:cubicBezTo>
                    <a:cubicBezTo>
                      <a:pt x="0" y="10"/>
                      <a:pt x="0" y="10"/>
                      <a:pt x="0" y="10"/>
                    </a:cubicBezTo>
                    <a:cubicBezTo>
                      <a:pt x="1" y="10"/>
                      <a:pt x="1" y="10"/>
                      <a:pt x="2" y="10"/>
                    </a:cubicBezTo>
                    <a:cubicBezTo>
                      <a:pt x="2" y="10"/>
                      <a:pt x="3" y="10"/>
                      <a:pt x="3" y="10"/>
                    </a:cubicBezTo>
                    <a:cubicBezTo>
                      <a:pt x="4" y="10"/>
                      <a:pt x="4" y="10"/>
                      <a:pt x="5" y="10"/>
                    </a:cubicBezTo>
                    <a:cubicBezTo>
                      <a:pt x="5" y="10"/>
                      <a:pt x="5" y="10"/>
                      <a:pt x="5" y="9"/>
                    </a:cubicBezTo>
                    <a:cubicBezTo>
                      <a:pt x="5" y="9"/>
                      <a:pt x="5" y="9"/>
                      <a:pt x="5" y="9"/>
                    </a:cubicBezTo>
                    <a:cubicBezTo>
                      <a:pt x="5" y="9"/>
                      <a:pt x="4" y="8"/>
                      <a:pt x="4" y="8"/>
                    </a:cubicBezTo>
                    <a:cubicBezTo>
                      <a:pt x="4" y="8"/>
                      <a:pt x="4" y="8"/>
                      <a:pt x="4" y="8"/>
                    </a:cubicBezTo>
                    <a:cubicBezTo>
                      <a:pt x="3" y="8"/>
                      <a:pt x="3" y="8"/>
                      <a:pt x="3" y="8"/>
                    </a:cubicBezTo>
                    <a:cubicBezTo>
                      <a:pt x="2" y="8"/>
                      <a:pt x="2" y="7"/>
                      <a:pt x="2" y="7"/>
                    </a:cubicBezTo>
                    <a:cubicBezTo>
                      <a:pt x="1" y="7"/>
                      <a:pt x="1" y="7"/>
                      <a:pt x="1" y="7"/>
                    </a:cubicBezTo>
                    <a:cubicBezTo>
                      <a:pt x="0" y="6"/>
                      <a:pt x="0" y="6"/>
                      <a:pt x="0" y="6"/>
                    </a:cubicBezTo>
                    <a:cubicBezTo>
                      <a:pt x="0" y="6"/>
                      <a:pt x="0" y="5"/>
                      <a:pt x="0" y="5"/>
                    </a:cubicBezTo>
                    <a:cubicBezTo>
                      <a:pt x="0" y="4"/>
                      <a:pt x="0" y="4"/>
                      <a:pt x="0" y="4"/>
                    </a:cubicBezTo>
                    <a:cubicBezTo>
                      <a:pt x="0" y="3"/>
                      <a:pt x="0" y="3"/>
                      <a:pt x="0" y="3"/>
                    </a:cubicBezTo>
                    <a:cubicBezTo>
                      <a:pt x="1" y="3"/>
                      <a:pt x="1" y="2"/>
                      <a:pt x="1" y="2"/>
                    </a:cubicBezTo>
                    <a:cubicBezTo>
                      <a:pt x="2" y="2"/>
                      <a:pt x="2" y="2"/>
                      <a:pt x="2" y="2"/>
                    </a:cubicBezTo>
                    <a:cubicBezTo>
                      <a:pt x="2" y="0"/>
                      <a:pt x="2" y="0"/>
                      <a:pt x="2" y="0"/>
                    </a:cubicBezTo>
                    <a:cubicBezTo>
                      <a:pt x="4" y="0"/>
                      <a:pt x="4" y="0"/>
                      <a:pt x="4" y="0"/>
                    </a:cubicBezTo>
                    <a:cubicBezTo>
                      <a:pt x="4" y="2"/>
                      <a:pt x="4" y="2"/>
                      <a:pt x="4" y="2"/>
                    </a:cubicBezTo>
                    <a:cubicBezTo>
                      <a:pt x="5" y="2"/>
                      <a:pt x="6" y="2"/>
                      <a:pt x="6" y="2"/>
                    </a:cubicBezTo>
                    <a:cubicBezTo>
                      <a:pt x="6" y="2"/>
                      <a:pt x="7" y="2"/>
                      <a:pt x="7" y="2"/>
                    </a:cubicBezTo>
                    <a:cubicBezTo>
                      <a:pt x="6" y="4"/>
                      <a:pt x="6" y="4"/>
                      <a:pt x="6" y="4"/>
                    </a:cubicBezTo>
                    <a:cubicBezTo>
                      <a:pt x="6" y="4"/>
                      <a:pt x="6" y="4"/>
                      <a:pt x="5" y="4"/>
                    </a:cubicBezTo>
                    <a:cubicBezTo>
                      <a:pt x="5" y="4"/>
                      <a:pt x="4" y="4"/>
                      <a:pt x="4" y="4"/>
                    </a:cubicBezTo>
                    <a:cubicBezTo>
                      <a:pt x="3" y="4"/>
                      <a:pt x="3" y="4"/>
                      <a:pt x="3" y="4"/>
                    </a:cubicBezTo>
                    <a:cubicBezTo>
                      <a:pt x="2" y="4"/>
                      <a:pt x="2" y="4"/>
                      <a:pt x="2" y="4"/>
                    </a:cubicBezTo>
                    <a:cubicBezTo>
                      <a:pt x="2" y="5"/>
                      <a:pt x="2" y="5"/>
                      <a:pt x="2" y="5"/>
                    </a:cubicBezTo>
                    <a:cubicBezTo>
                      <a:pt x="2" y="5"/>
                      <a:pt x="3" y="5"/>
                      <a:pt x="3" y="5"/>
                    </a:cubicBezTo>
                    <a:cubicBezTo>
                      <a:pt x="3" y="5"/>
                      <a:pt x="3" y="5"/>
                      <a:pt x="3" y="6"/>
                    </a:cubicBezTo>
                    <a:cubicBezTo>
                      <a:pt x="3" y="6"/>
                      <a:pt x="4" y="6"/>
                      <a:pt x="4" y="6"/>
                    </a:cubicBezTo>
                    <a:cubicBezTo>
                      <a:pt x="4" y="6"/>
                      <a:pt x="5" y="6"/>
                      <a:pt x="5" y="6"/>
                    </a:cubicBezTo>
                    <a:cubicBezTo>
                      <a:pt x="6" y="7"/>
                      <a:pt x="6" y="7"/>
                      <a:pt x="6" y="7"/>
                    </a:cubicBezTo>
                    <a:cubicBezTo>
                      <a:pt x="7" y="7"/>
                      <a:pt x="7" y="8"/>
                      <a:pt x="7" y="8"/>
                    </a:cubicBezTo>
                    <a:cubicBezTo>
                      <a:pt x="7" y="8"/>
                      <a:pt x="7" y="9"/>
                      <a:pt x="7" y="9"/>
                    </a:cubicBezTo>
                    <a:cubicBezTo>
                      <a:pt x="7" y="10"/>
                      <a:pt x="7" y="10"/>
                      <a:pt x="7" y="10"/>
                    </a:cubicBezTo>
                    <a:cubicBezTo>
                      <a:pt x="7" y="10"/>
                      <a:pt x="7" y="11"/>
                      <a:pt x="7" y="11"/>
                    </a:cubicBezTo>
                    <a:cubicBezTo>
                      <a:pt x="6" y="11"/>
                      <a:pt x="6" y="12"/>
                      <a:pt x="6" y="12"/>
                    </a:cubicBezTo>
                    <a:cubicBezTo>
                      <a:pt x="5" y="12"/>
                      <a:pt x="5" y="12"/>
                      <a:pt x="4" y="12"/>
                    </a:cubicBezTo>
                    <a:cubicBezTo>
                      <a:pt x="4" y="14"/>
                      <a:pt x="4" y="14"/>
                      <a:pt x="4" y="14"/>
                    </a:cubicBezTo>
                    <a:cubicBezTo>
                      <a:pt x="2" y="14"/>
                      <a:pt x="2" y="14"/>
                      <a:pt x="2" y="14"/>
                    </a:cubicBezTo>
                    <a:lnTo>
                      <a:pt x="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43" name="Freeform 180">
                <a:extLst>
                  <a:ext uri="{FF2B5EF4-FFF2-40B4-BE49-F238E27FC236}">
                    <a16:creationId xmlns:a16="http://schemas.microsoft.com/office/drawing/2014/main" id="{7B5F7BA7-1821-4DB1-8BE5-1E0654039BF9}"/>
                  </a:ext>
                </a:extLst>
              </p:cNvPr>
              <p:cNvSpPr>
                <a:spLocks/>
              </p:cNvSpPr>
              <p:nvPr/>
            </p:nvSpPr>
            <p:spPr bwMode="auto">
              <a:xfrm>
                <a:off x="2376488" y="1936750"/>
                <a:ext cx="26987" cy="52388"/>
              </a:xfrm>
              <a:custGeom>
                <a:avLst/>
                <a:gdLst>
                  <a:gd name="T0" fmla="*/ 3 w 7"/>
                  <a:gd name="T1" fmla="*/ 12 h 14"/>
                  <a:gd name="T2" fmla="*/ 1 w 7"/>
                  <a:gd name="T3" fmla="*/ 12 h 14"/>
                  <a:gd name="T4" fmla="*/ 0 w 7"/>
                  <a:gd name="T5" fmla="*/ 12 h 14"/>
                  <a:gd name="T6" fmla="*/ 0 w 7"/>
                  <a:gd name="T7" fmla="*/ 10 h 14"/>
                  <a:gd name="T8" fmla="*/ 2 w 7"/>
                  <a:gd name="T9" fmla="*/ 10 h 14"/>
                  <a:gd name="T10" fmla="*/ 3 w 7"/>
                  <a:gd name="T11" fmla="*/ 11 h 14"/>
                  <a:gd name="T12" fmla="*/ 5 w 7"/>
                  <a:gd name="T13" fmla="*/ 10 h 14"/>
                  <a:gd name="T14" fmla="*/ 5 w 7"/>
                  <a:gd name="T15" fmla="*/ 10 h 14"/>
                  <a:gd name="T16" fmla="*/ 5 w 7"/>
                  <a:gd name="T17" fmla="*/ 9 h 14"/>
                  <a:gd name="T18" fmla="*/ 4 w 7"/>
                  <a:gd name="T19" fmla="*/ 9 h 14"/>
                  <a:gd name="T20" fmla="*/ 4 w 7"/>
                  <a:gd name="T21" fmla="*/ 8 h 14"/>
                  <a:gd name="T22" fmla="*/ 3 w 7"/>
                  <a:gd name="T23" fmla="*/ 8 h 14"/>
                  <a:gd name="T24" fmla="*/ 2 w 7"/>
                  <a:gd name="T25" fmla="*/ 8 h 14"/>
                  <a:gd name="T26" fmla="*/ 1 w 7"/>
                  <a:gd name="T27" fmla="*/ 7 h 14"/>
                  <a:gd name="T28" fmla="*/ 0 w 7"/>
                  <a:gd name="T29" fmla="*/ 6 h 14"/>
                  <a:gd name="T30" fmla="*/ 0 w 7"/>
                  <a:gd name="T31" fmla="*/ 5 h 14"/>
                  <a:gd name="T32" fmla="*/ 0 w 7"/>
                  <a:gd name="T33" fmla="*/ 4 h 14"/>
                  <a:gd name="T34" fmla="*/ 1 w 7"/>
                  <a:gd name="T35" fmla="*/ 3 h 14"/>
                  <a:gd name="T36" fmla="*/ 1 w 7"/>
                  <a:gd name="T37" fmla="*/ 2 h 14"/>
                  <a:gd name="T38" fmla="*/ 3 w 7"/>
                  <a:gd name="T39" fmla="*/ 2 h 14"/>
                  <a:gd name="T40" fmla="*/ 3 w 7"/>
                  <a:gd name="T41" fmla="*/ 0 h 14"/>
                  <a:gd name="T42" fmla="*/ 5 w 7"/>
                  <a:gd name="T43" fmla="*/ 0 h 14"/>
                  <a:gd name="T44" fmla="*/ 5 w 7"/>
                  <a:gd name="T45" fmla="*/ 2 h 14"/>
                  <a:gd name="T46" fmla="*/ 6 w 7"/>
                  <a:gd name="T47" fmla="*/ 2 h 14"/>
                  <a:gd name="T48" fmla="*/ 7 w 7"/>
                  <a:gd name="T49" fmla="*/ 2 h 14"/>
                  <a:gd name="T50" fmla="*/ 6 w 7"/>
                  <a:gd name="T51" fmla="*/ 4 h 14"/>
                  <a:gd name="T52" fmla="*/ 5 w 7"/>
                  <a:gd name="T53" fmla="*/ 4 h 14"/>
                  <a:gd name="T54" fmla="*/ 4 w 7"/>
                  <a:gd name="T55" fmla="*/ 4 h 14"/>
                  <a:gd name="T56" fmla="*/ 3 w 7"/>
                  <a:gd name="T57" fmla="*/ 4 h 14"/>
                  <a:gd name="T58" fmla="*/ 2 w 7"/>
                  <a:gd name="T59" fmla="*/ 5 h 14"/>
                  <a:gd name="T60" fmla="*/ 2 w 7"/>
                  <a:gd name="T61" fmla="*/ 5 h 14"/>
                  <a:gd name="T62" fmla="*/ 3 w 7"/>
                  <a:gd name="T63" fmla="*/ 6 h 14"/>
                  <a:gd name="T64" fmla="*/ 3 w 7"/>
                  <a:gd name="T65" fmla="*/ 6 h 14"/>
                  <a:gd name="T66" fmla="*/ 4 w 7"/>
                  <a:gd name="T67" fmla="*/ 6 h 14"/>
                  <a:gd name="T68" fmla="*/ 5 w 7"/>
                  <a:gd name="T69" fmla="*/ 7 h 14"/>
                  <a:gd name="T70" fmla="*/ 6 w 7"/>
                  <a:gd name="T71" fmla="*/ 7 h 14"/>
                  <a:gd name="T72" fmla="*/ 7 w 7"/>
                  <a:gd name="T73" fmla="*/ 8 h 14"/>
                  <a:gd name="T74" fmla="*/ 7 w 7"/>
                  <a:gd name="T75" fmla="*/ 10 h 14"/>
                  <a:gd name="T76" fmla="*/ 7 w 7"/>
                  <a:gd name="T77" fmla="*/ 10 h 14"/>
                  <a:gd name="T78" fmla="*/ 7 w 7"/>
                  <a:gd name="T79" fmla="*/ 11 h 14"/>
                  <a:gd name="T80" fmla="*/ 6 w 7"/>
                  <a:gd name="T81" fmla="*/ 12 h 14"/>
                  <a:gd name="T82" fmla="*/ 5 w 7"/>
                  <a:gd name="T83" fmla="*/ 12 h 14"/>
                  <a:gd name="T84" fmla="*/ 5 w 7"/>
                  <a:gd name="T85" fmla="*/ 14 h 14"/>
                  <a:gd name="T86" fmla="*/ 3 w 7"/>
                  <a:gd name="T87" fmla="*/ 14 h 14"/>
                  <a:gd name="T88" fmla="*/ 3 w 7"/>
                  <a:gd name="T8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14">
                    <a:moveTo>
                      <a:pt x="3" y="12"/>
                    </a:moveTo>
                    <a:cubicBezTo>
                      <a:pt x="2" y="12"/>
                      <a:pt x="1" y="12"/>
                      <a:pt x="1" y="12"/>
                    </a:cubicBezTo>
                    <a:cubicBezTo>
                      <a:pt x="0" y="12"/>
                      <a:pt x="0" y="12"/>
                      <a:pt x="0" y="12"/>
                    </a:cubicBezTo>
                    <a:cubicBezTo>
                      <a:pt x="0" y="10"/>
                      <a:pt x="0" y="10"/>
                      <a:pt x="0" y="10"/>
                    </a:cubicBezTo>
                    <a:cubicBezTo>
                      <a:pt x="1" y="10"/>
                      <a:pt x="1" y="10"/>
                      <a:pt x="2" y="10"/>
                    </a:cubicBezTo>
                    <a:cubicBezTo>
                      <a:pt x="2" y="10"/>
                      <a:pt x="3" y="11"/>
                      <a:pt x="3" y="11"/>
                    </a:cubicBezTo>
                    <a:cubicBezTo>
                      <a:pt x="4" y="11"/>
                      <a:pt x="4" y="10"/>
                      <a:pt x="5" y="10"/>
                    </a:cubicBezTo>
                    <a:cubicBezTo>
                      <a:pt x="5" y="10"/>
                      <a:pt x="5" y="10"/>
                      <a:pt x="5" y="10"/>
                    </a:cubicBezTo>
                    <a:cubicBezTo>
                      <a:pt x="5" y="9"/>
                      <a:pt x="5" y="9"/>
                      <a:pt x="5" y="9"/>
                    </a:cubicBezTo>
                    <a:cubicBezTo>
                      <a:pt x="5" y="9"/>
                      <a:pt x="5" y="9"/>
                      <a:pt x="4" y="9"/>
                    </a:cubicBezTo>
                    <a:cubicBezTo>
                      <a:pt x="4" y="9"/>
                      <a:pt x="4" y="8"/>
                      <a:pt x="4" y="8"/>
                    </a:cubicBezTo>
                    <a:cubicBezTo>
                      <a:pt x="3" y="8"/>
                      <a:pt x="3" y="8"/>
                      <a:pt x="3" y="8"/>
                    </a:cubicBezTo>
                    <a:cubicBezTo>
                      <a:pt x="2" y="8"/>
                      <a:pt x="2" y="8"/>
                      <a:pt x="2" y="8"/>
                    </a:cubicBezTo>
                    <a:cubicBezTo>
                      <a:pt x="1" y="7"/>
                      <a:pt x="1" y="7"/>
                      <a:pt x="1" y="7"/>
                    </a:cubicBezTo>
                    <a:cubicBezTo>
                      <a:pt x="1" y="7"/>
                      <a:pt x="0" y="6"/>
                      <a:pt x="0" y="6"/>
                    </a:cubicBezTo>
                    <a:cubicBezTo>
                      <a:pt x="0" y="6"/>
                      <a:pt x="0" y="5"/>
                      <a:pt x="0" y="5"/>
                    </a:cubicBezTo>
                    <a:cubicBezTo>
                      <a:pt x="0" y="5"/>
                      <a:pt x="0" y="4"/>
                      <a:pt x="0" y="4"/>
                    </a:cubicBezTo>
                    <a:cubicBezTo>
                      <a:pt x="0" y="4"/>
                      <a:pt x="0" y="3"/>
                      <a:pt x="1" y="3"/>
                    </a:cubicBezTo>
                    <a:cubicBezTo>
                      <a:pt x="1" y="3"/>
                      <a:pt x="1" y="3"/>
                      <a:pt x="1" y="2"/>
                    </a:cubicBezTo>
                    <a:cubicBezTo>
                      <a:pt x="2" y="2"/>
                      <a:pt x="2" y="2"/>
                      <a:pt x="3" y="2"/>
                    </a:cubicBezTo>
                    <a:cubicBezTo>
                      <a:pt x="3" y="0"/>
                      <a:pt x="3" y="0"/>
                      <a:pt x="3" y="0"/>
                    </a:cubicBezTo>
                    <a:cubicBezTo>
                      <a:pt x="5" y="0"/>
                      <a:pt x="5" y="0"/>
                      <a:pt x="5" y="0"/>
                    </a:cubicBezTo>
                    <a:cubicBezTo>
                      <a:pt x="5" y="2"/>
                      <a:pt x="5" y="2"/>
                      <a:pt x="5" y="2"/>
                    </a:cubicBezTo>
                    <a:cubicBezTo>
                      <a:pt x="5" y="2"/>
                      <a:pt x="6" y="2"/>
                      <a:pt x="6" y="2"/>
                    </a:cubicBezTo>
                    <a:cubicBezTo>
                      <a:pt x="6" y="2"/>
                      <a:pt x="7" y="2"/>
                      <a:pt x="7" y="2"/>
                    </a:cubicBezTo>
                    <a:cubicBezTo>
                      <a:pt x="6" y="4"/>
                      <a:pt x="6" y="4"/>
                      <a:pt x="6" y="4"/>
                    </a:cubicBezTo>
                    <a:cubicBezTo>
                      <a:pt x="6" y="4"/>
                      <a:pt x="6" y="4"/>
                      <a:pt x="5" y="4"/>
                    </a:cubicBezTo>
                    <a:cubicBezTo>
                      <a:pt x="5" y="4"/>
                      <a:pt x="4" y="4"/>
                      <a:pt x="4" y="4"/>
                    </a:cubicBezTo>
                    <a:cubicBezTo>
                      <a:pt x="3" y="4"/>
                      <a:pt x="3" y="4"/>
                      <a:pt x="3" y="4"/>
                    </a:cubicBezTo>
                    <a:cubicBezTo>
                      <a:pt x="2" y="4"/>
                      <a:pt x="2" y="5"/>
                      <a:pt x="2" y="5"/>
                    </a:cubicBezTo>
                    <a:cubicBezTo>
                      <a:pt x="2" y="5"/>
                      <a:pt x="2" y="5"/>
                      <a:pt x="2" y="5"/>
                    </a:cubicBezTo>
                    <a:cubicBezTo>
                      <a:pt x="3" y="5"/>
                      <a:pt x="3" y="5"/>
                      <a:pt x="3" y="6"/>
                    </a:cubicBezTo>
                    <a:cubicBezTo>
                      <a:pt x="3" y="6"/>
                      <a:pt x="3" y="6"/>
                      <a:pt x="3" y="6"/>
                    </a:cubicBezTo>
                    <a:cubicBezTo>
                      <a:pt x="4" y="6"/>
                      <a:pt x="4" y="6"/>
                      <a:pt x="4" y="6"/>
                    </a:cubicBezTo>
                    <a:cubicBezTo>
                      <a:pt x="5" y="6"/>
                      <a:pt x="5" y="6"/>
                      <a:pt x="5" y="7"/>
                    </a:cubicBezTo>
                    <a:cubicBezTo>
                      <a:pt x="6" y="7"/>
                      <a:pt x="6" y="7"/>
                      <a:pt x="6" y="7"/>
                    </a:cubicBezTo>
                    <a:cubicBezTo>
                      <a:pt x="7" y="8"/>
                      <a:pt x="7" y="8"/>
                      <a:pt x="7" y="8"/>
                    </a:cubicBezTo>
                    <a:cubicBezTo>
                      <a:pt x="7" y="9"/>
                      <a:pt x="7" y="9"/>
                      <a:pt x="7" y="10"/>
                    </a:cubicBezTo>
                    <a:cubicBezTo>
                      <a:pt x="7" y="10"/>
                      <a:pt x="7" y="10"/>
                      <a:pt x="7" y="10"/>
                    </a:cubicBezTo>
                    <a:cubicBezTo>
                      <a:pt x="7" y="11"/>
                      <a:pt x="7" y="11"/>
                      <a:pt x="7" y="11"/>
                    </a:cubicBezTo>
                    <a:cubicBezTo>
                      <a:pt x="7" y="12"/>
                      <a:pt x="6" y="12"/>
                      <a:pt x="6" y="12"/>
                    </a:cubicBezTo>
                    <a:cubicBezTo>
                      <a:pt x="6" y="12"/>
                      <a:pt x="5" y="12"/>
                      <a:pt x="5" y="12"/>
                    </a:cubicBezTo>
                    <a:cubicBezTo>
                      <a:pt x="5" y="14"/>
                      <a:pt x="5" y="14"/>
                      <a:pt x="5" y="14"/>
                    </a:cubicBezTo>
                    <a:cubicBezTo>
                      <a:pt x="3" y="14"/>
                      <a:pt x="3" y="14"/>
                      <a:pt x="3" y="14"/>
                    </a:cubicBezTo>
                    <a:lnTo>
                      <a:pt x="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spTree>
    <p:extLst>
      <p:ext uri="{BB962C8B-B14F-4D97-AF65-F5344CB8AC3E}">
        <p14:creationId xmlns:p14="http://schemas.microsoft.com/office/powerpoint/2010/main" val="3824146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3953" y="157294"/>
            <a:ext cx="7678157" cy="722305"/>
          </a:xfrm>
        </p:spPr>
        <p:txBody>
          <a:bodyPr/>
          <a:lstStyle/>
          <a:p>
            <a:r>
              <a:rPr lang="en-US" sz="2000"/>
              <a:t>Policy Renewal Process Automation for Major P&amp;C &amp; Commercial Insurer in Japan</a:t>
            </a:r>
          </a:p>
        </p:txBody>
      </p:sp>
      <p:grpSp>
        <p:nvGrpSpPr>
          <p:cNvPr id="41" name="Group 40"/>
          <p:cNvGrpSpPr/>
          <p:nvPr/>
        </p:nvGrpSpPr>
        <p:grpSpPr>
          <a:xfrm>
            <a:off x="227013" y="1065639"/>
            <a:ext cx="11688762" cy="680918"/>
            <a:chOff x="133350" y="933449"/>
            <a:chExt cx="11895041" cy="877063"/>
          </a:xfrm>
        </p:grpSpPr>
        <p:sp>
          <p:nvSpPr>
            <p:cNvPr id="42" name="Round Diagonal Corner Rectangle 41"/>
            <p:cNvSpPr/>
            <p:nvPr/>
          </p:nvSpPr>
          <p:spPr>
            <a:xfrm>
              <a:off x="133350" y="933449"/>
              <a:ext cx="11895041" cy="876301"/>
            </a:xfrm>
            <a:prstGeom prst="round2DiagRect">
              <a:avLst/>
            </a:prstGeom>
            <a:solidFill>
              <a:schemeClr val="bg1">
                <a:lumMod val="95000"/>
              </a:schemeClr>
            </a:solidFill>
            <a:ln w="19050">
              <a:noFill/>
            </a:ln>
          </p:spPr>
          <p:txBody>
            <a:bodyPr wrap="square" lIns="1004155" tIns="34274" rIns="68546" bIns="34274" numCol="1" spcCol="137093" anchor="ctr">
              <a:noAutofit/>
            </a:bodyPr>
            <a:lstStyle/>
            <a:p>
              <a:pPr marL="180975" marR="0" lvl="0" indent="0" algn="just"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The client is one of the largest P&amp;C Insurer in the world based out of Japan. The requirement was to improve the efficiency and effectiveness of the following processes using IPA:</a:t>
              </a:r>
            </a:p>
            <a:p>
              <a:pPr marL="352425"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Creation of new insurance contract </a:t>
              </a:r>
            </a:p>
            <a:p>
              <a:pPr marL="352425"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Renewal of existing insurance contract and refund of closed insurance contact </a:t>
              </a:r>
            </a:p>
          </p:txBody>
        </p:sp>
        <p:sp>
          <p:nvSpPr>
            <p:cNvPr id="43" name="Round Diagonal Corner Rectangle 42"/>
            <p:cNvSpPr/>
            <p:nvPr/>
          </p:nvSpPr>
          <p:spPr>
            <a:xfrm>
              <a:off x="140412" y="934793"/>
              <a:ext cx="1089452" cy="875719"/>
            </a:xfrm>
            <a:prstGeom prst="round2DiagRect">
              <a:avLst/>
            </a:prstGeom>
            <a:solidFill>
              <a:schemeClr val="accent2"/>
            </a:solidFill>
            <a:ln>
              <a:noFill/>
              <a:headEnd type="none" w="med" len="med"/>
              <a:tailEnd type="none" w="med" len="med"/>
            </a:ln>
            <a:effectLst/>
            <a:scene3d>
              <a:camera prst="orthographicFront"/>
              <a:lightRig rig="threePt" dir="t">
                <a:rot lat="0" lon="0" rev="1200000"/>
              </a:lightRig>
            </a:scene3d>
            <a:sp3d/>
          </p:spPr>
          <p:txBody>
            <a:bodyPr vert="horz" wrap="square" lIns="89848" tIns="46721" rIns="89848" bIns="46721" numCol="1" rtlCol="0" anchor="ctr" anchorCtr="0" compatLnSpc="1">
              <a:prstTxWarp prst="textNoShape">
                <a:avLst/>
              </a:prstTxWarp>
            </a:bodyPr>
            <a:lstStyle/>
            <a:p>
              <a:pPr marL="0" marR="0" lvl="0" indent="0" algn="ctr" defTabSz="912899" rtl="0"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a:ln>
                    <a:noFill/>
                  </a:ln>
                  <a:solidFill>
                    <a:prstClr val="white"/>
                  </a:solidFill>
                  <a:effectLst/>
                  <a:uLnTx/>
                  <a:uFillTx/>
                  <a:latin typeface="Verdana"/>
                  <a:ea typeface="+mn-ea"/>
                  <a:cs typeface="+mn-cs"/>
                </a:rPr>
                <a:t>Overview</a:t>
              </a:r>
            </a:p>
          </p:txBody>
        </p:sp>
      </p:grpSp>
      <p:cxnSp>
        <p:nvCxnSpPr>
          <p:cNvPr id="44" name="Straight Connector 43">
            <a:extLst>
              <a:ext uri="{FF2B5EF4-FFF2-40B4-BE49-F238E27FC236}">
                <a16:creationId xmlns:a16="http://schemas.microsoft.com/office/drawing/2014/main" id="{0FF5023A-0693-40EF-A144-6A5D8AD8789F}"/>
              </a:ext>
            </a:extLst>
          </p:cNvPr>
          <p:cNvCxnSpPr>
            <a:cxnSpLocks/>
          </p:cNvCxnSpPr>
          <p:nvPr/>
        </p:nvCxnSpPr>
        <p:spPr>
          <a:xfrm>
            <a:off x="227013" y="2350507"/>
            <a:ext cx="11688762" cy="0"/>
          </a:xfrm>
          <a:prstGeom prst="line">
            <a:avLst/>
          </a:prstGeom>
          <a:solidFill>
            <a:schemeClr val="tx1"/>
          </a:solidFill>
          <a:ln w="47625" cap="flat">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197638" y="1815690"/>
            <a:ext cx="2527470" cy="503653"/>
            <a:chOff x="416602" y="919793"/>
            <a:chExt cx="2297699" cy="457866"/>
          </a:xfrm>
        </p:grpSpPr>
        <p:grpSp>
          <p:nvGrpSpPr>
            <p:cNvPr id="46" name="Group 30">
              <a:extLst>
                <a:ext uri="{FF2B5EF4-FFF2-40B4-BE49-F238E27FC236}">
                  <a16:creationId xmlns:a16="http://schemas.microsoft.com/office/drawing/2014/main" id="{2450D3E4-236D-4FB2-A7B0-FA7B6A48CF6E}"/>
                </a:ext>
              </a:extLst>
            </p:cNvPr>
            <p:cNvGrpSpPr>
              <a:grpSpLocks noChangeAspect="1"/>
            </p:cNvGrpSpPr>
            <p:nvPr/>
          </p:nvGrpSpPr>
          <p:grpSpPr bwMode="auto">
            <a:xfrm>
              <a:off x="416602" y="919793"/>
              <a:ext cx="478872" cy="457866"/>
              <a:chOff x="-223" y="-210"/>
              <a:chExt cx="3852" cy="3601"/>
            </a:xfrm>
          </p:grpSpPr>
          <p:sp>
            <p:nvSpPr>
              <p:cNvPr id="48" name="Freeform 31">
                <a:extLst>
                  <a:ext uri="{FF2B5EF4-FFF2-40B4-BE49-F238E27FC236}">
                    <a16:creationId xmlns:a16="http://schemas.microsoft.com/office/drawing/2014/main" id="{3C2F6D0A-03AE-4E73-9FEB-1BFE4000FEEE}"/>
                  </a:ext>
                </a:extLst>
              </p:cNvPr>
              <p:cNvSpPr>
                <a:spLocks/>
              </p:cNvSpPr>
              <p:nvPr/>
            </p:nvSpPr>
            <p:spPr bwMode="auto">
              <a:xfrm>
                <a:off x="-223" y="-210"/>
                <a:ext cx="3852" cy="3601"/>
              </a:xfrm>
              <a:custGeom>
                <a:avLst/>
                <a:gdLst>
                  <a:gd name="T0" fmla="*/ 207 w 1442"/>
                  <a:gd name="T1" fmla="*/ 1053 h 1347"/>
                  <a:gd name="T2" fmla="*/ 346 w 1442"/>
                  <a:gd name="T3" fmla="*/ 201 h 1347"/>
                  <a:gd name="T4" fmla="*/ 1235 w 1442"/>
                  <a:gd name="T5" fmla="*/ 326 h 1347"/>
                  <a:gd name="T6" fmla="*/ 1073 w 1442"/>
                  <a:gd name="T7" fmla="*/ 1147 h 1347"/>
                  <a:gd name="T8" fmla="*/ 207 w 1442"/>
                  <a:gd name="T9" fmla="*/ 1053 h 1347"/>
                </a:gdLst>
                <a:ahLst/>
                <a:cxnLst>
                  <a:cxn ang="0">
                    <a:pos x="T0" y="T1"/>
                  </a:cxn>
                  <a:cxn ang="0">
                    <a:pos x="T2" y="T3"/>
                  </a:cxn>
                  <a:cxn ang="0">
                    <a:pos x="T4" y="T5"/>
                  </a:cxn>
                  <a:cxn ang="0">
                    <a:pos x="T6" y="T7"/>
                  </a:cxn>
                  <a:cxn ang="0">
                    <a:pos x="T8" y="T9"/>
                  </a:cxn>
                </a:cxnLst>
                <a:rect l="0" t="0" r="r" b="b"/>
                <a:pathLst>
                  <a:path w="1442" h="1347">
                    <a:moveTo>
                      <a:pt x="207" y="1053"/>
                    </a:moveTo>
                    <a:cubicBezTo>
                      <a:pt x="0" y="783"/>
                      <a:pt x="62" y="401"/>
                      <a:pt x="346" y="201"/>
                    </a:cubicBezTo>
                    <a:cubicBezTo>
                      <a:pt x="629" y="0"/>
                      <a:pt x="1028" y="56"/>
                      <a:pt x="1235" y="326"/>
                    </a:cubicBezTo>
                    <a:cubicBezTo>
                      <a:pt x="1442" y="596"/>
                      <a:pt x="1357" y="946"/>
                      <a:pt x="1073" y="1147"/>
                    </a:cubicBezTo>
                    <a:cubicBezTo>
                      <a:pt x="790" y="1347"/>
                      <a:pt x="415" y="1324"/>
                      <a:pt x="207" y="1053"/>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49" name="Freeform 32">
                <a:extLst>
                  <a:ext uri="{FF2B5EF4-FFF2-40B4-BE49-F238E27FC236}">
                    <a16:creationId xmlns:a16="http://schemas.microsoft.com/office/drawing/2014/main" id="{1FC3183B-3D37-4918-B988-587DB0818954}"/>
                  </a:ext>
                </a:extLst>
              </p:cNvPr>
              <p:cNvSpPr>
                <a:spLocks/>
              </p:cNvSpPr>
              <p:nvPr/>
            </p:nvSpPr>
            <p:spPr bwMode="auto">
              <a:xfrm>
                <a:off x="1284" y="672"/>
                <a:ext cx="870" cy="1045"/>
              </a:xfrm>
              <a:custGeom>
                <a:avLst/>
                <a:gdLst>
                  <a:gd name="T0" fmla="*/ 71 w 326"/>
                  <a:gd name="T1" fmla="*/ 391 h 391"/>
                  <a:gd name="T2" fmla="*/ 1 w 326"/>
                  <a:gd name="T3" fmla="*/ 390 h 391"/>
                  <a:gd name="T4" fmla="*/ 0 w 326"/>
                  <a:gd name="T5" fmla="*/ 172 h 391"/>
                  <a:gd name="T6" fmla="*/ 95 w 326"/>
                  <a:gd name="T7" fmla="*/ 13 h 391"/>
                  <a:gd name="T8" fmla="*/ 223 w 326"/>
                  <a:gd name="T9" fmla="*/ 8 h 391"/>
                  <a:gd name="T10" fmla="*/ 326 w 326"/>
                  <a:gd name="T11" fmla="*/ 164 h 391"/>
                  <a:gd name="T12" fmla="*/ 326 w 326"/>
                  <a:gd name="T13" fmla="*/ 385 h 391"/>
                  <a:gd name="T14" fmla="*/ 263 w 326"/>
                  <a:gd name="T15" fmla="*/ 385 h 391"/>
                  <a:gd name="T16" fmla="*/ 263 w 326"/>
                  <a:gd name="T17" fmla="*/ 164 h 391"/>
                  <a:gd name="T18" fmla="*/ 210 w 326"/>
                  <a:gd name="T19" fmla="*/ 78 h 391"/>
                  <a:gd name="T20" fmla="*/ 117 w 326"/>
                  <a:gd name="T21" fmla="*/ 80 h 391"/>
                  <a:gd name="T22" fmla="*/ 71 w 326"/>
                  <a:gd name="T23" fmla="*/ 172 h 391"/>
                  <a:gd name="T24" fmla="*/ 71 w 326"/>
                  <a:gd name="T25"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91">
                    <a:moveTo>
                      <a:pt x="71" y="391"/>
                    </a:moveTo>
                    <a:cubicBezTo>
                      <a:pt x="1" y="390"/>
                      <a:pt x="1" y="390"/>
                      <a:pt x="1" y="390"/>
                    </a:cubicBezTo>
                    <a:cubicBezTo>
                      <a:pt x="2" y="324"/>
                      <a:pt x="0" y="174"/>
                      <a:pt x="0" y="172"/>
                    </a:cubicBezTo>
                    <a:cubicBezTo>
                      <a:pt x="0" y="140"/>
                      <a:pt x="0" y="43"/>
                      <a:pt x="95" y="13"/>
                    </a:cubicBezTo>
                    <a:cubicBezTo>
                      <a:pt x="132" y="1"/>
                      <a:pt x="176" y="0"/>
                      <a:pt x="223" y="8"/>
                    </a:cubicBezTo>
                    <a:cubicBezTo>
                      <a:pt x="289" y="20"/>
                      <a:pt x="326" y="77"/>
                      <a:pt x="326" y="164"/>
                    </a:cubicBezTo>
                    <a:cubicBezTo>
                      <a:pt x="326" y="385"/>
                      <a:pt x="326" y="385"/>
                      <a:pt x="326" y="385"/>
                    </a:cubicBezTo>
                    <a:cubicBezTo>
                      <a:pt x="263" y="385"/>
                      <a:pt x="263" y="385"/>
                      <a:pt x="263" y="385"/>
                    </a:cubicBezTo>
                    <a:cubicBezTo>
                      <a:pt x="263" y="164"/>
                      <a:pt x="263" y="164"/>
                      <a:pt x="263" y="164"/>
                    </a:cubicBezTo>
                    <a:cubicBezTo>
                      <a:pt x="263" y="112"/>
                      <a:pt x="240" y="86"/>
                      <a:pt x="210" y="78"/>
                    </a:cubicBezTo>
                    <a:cubicBezTo>
                      <a:pt x="176" y="69"/>
                      <a:pt x="142" y="73"/>
                      <a:pt x="117" y="80"/>
                    </a:cubicBezTo>
                    <a:cubicBezTo>
                      <a:pt x="89" y="89"/>
                      <a:pt x="71" y="108"/>
                      <a:pt x="71" y="172"/>
                    </a:cubicBezTo>
                    <a:cubicBezTo>
                      <a:pt x="71" y="178"/>
                      <a:pt x="73" y="325"/>
                      <a:pt x="71" y="391"/>
                    </a:cubicBezTo>
                  </a:path>
                </a:pathLst>
              </a:custGeom>
              <a:solidFill>
                <a:srgbClr val="12A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50" name="Freeform 33">
                <a:extLst>
                  <a:ext uri="{FF2B5EF4-FFF2-40B4-BE49-F238E27FC236}">
                    <a16:creationId xmlns:a16="http://schemas.microsoft.com/office/drawing/2014/main" id="{60B2EC65-C3A7-4817-8A23-98C56EE0B35E}"/>
                  </a:ext>
                </a:extLst>
              </p:cNvPr>
              <p:cNvSpPr>
                <a:spLocks/>
              </p:cNvSpPr>
              <p:nvPr/>
            </p:nvSpPr>
            <p:spPr bwMode="auto">
              <a:xfrm>
                <a:off x="992" y="1429"/>
                <a:ext cx="1408" cy="927"/>
              </a:xfrm>
              <a:custGeom>
                <a:avLst/>
                <a:gdLst>
                  <a:gd name="T0" fmla="*/ 98 w 527"/>
                  <a:gd name="T1" fmla="*/ 344 h 347"/>
                  <a:gd name="T2" fmla="*/ 433 w 527"/>
                  <a:gd name="T3" fmla="*/ 344 h 347"/>
                  <a:gd name="T4" fmla="*/ 524 w 527"/>
                  <a:gd name="T5" fmla="*/ 231 h 347"/>
                  <a:gd name="T6" fmla="*/ 524 w 527"/>
                  <a:gd name="T7" fmla="*/ 12 h 347"/>
                  <a:gd name="T8" fmla="*/ 97 w 527"/>
                  <a:gd name="T9" fmla="*/ 7 h 347"/>
                  <a:gd name="T10" fmla="*/ 0 w 527"/>
                  <a:gd name="T11" fmla="*/ 121 h 347"/>
                  <a:gd name="T12" fmla="*/ 1 w 527"/>
                  <a:gd name="T13" fmla="*/ 258 h 347"/>
                  <a:gd name="T14" fmla="*/ 98 w 527"/>
                  <a:gd name="T15" fmla="*/ 344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347">
                    <a:moveTo>
                      <a:pt x="98" y="344"/>
                    </a:moveTo>
                    <a:cubicBezTo>
                      <a:pt x="154" y="347"/>
                      <a:pt x="392" y="347"/>
                      <a:pt x="433" y="344"/>
                    </a:cubicBezTo>
                    <a:cubicBezTo>
                      <a:pt x="507" y="337"/>
                      <a:pt x="527" y="325"/>
                      <a:pt x="524" y="231"/>
                    </a:cubicBezTo>
                    <a:cubicBezTo>
                      <a:pt x="524" y="231"/>
                      <a:pt x="524" y="98"/>
                      <a:pt x="524" y="12"/>
                    </a:cubicBezTo>
                    <a:cubicBezTo>
                      <a:pt x="399" y="5"/>
                      <a:pt x="172" y="0"/>
                      <a:pt x="97" y="7"/>
                    </a:cubicBezTo>
                    <a:cubicBezTo>
                      <a:pt x="29" y="13"/>
                      <a:pt x="0" y="31"/>
                      <a:pt x="0" y="121"/>
                    </a:cubicBezTo>
                    <a:cubicBezTo>
                      <a:pt x="1" y="258"/>
                      <a:pt x="1" y="258"/>
                      <a:pt x="1" y="258"/>
                    </a:cubicBezTo>
                    <a:cubicBezTo>
                      <a:pt x="1" y="326"/>
                      <a:pt x="23" y="341"/>
                      <a:pt x="98" y="3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51" name="Freeform 34">
                <a:extLst>
                  <a:ext uri="{FF2B5EF4-FFF2-40B4-BE49-F238E27FC236}">
                    <a16:creationId xmlns:a16="http://schemas.microsoft.com/office/drawing/2014/main" id="{F5647D5F-1624-45A6-9026-45C58507452A}"/>
                  </a:ext>
                </a:extLst>
              </p:cNvPr>
              <p:cNvSpPr>
                <a:spLocks/>
              </p:cNvSpPr>
              <p:nvPr/>
            </p:nvSpPr>
            <p:spPr bwMode="auto">
              <a:xfrm>
                <a:off x="1599" y="1621"/>
                <a:ext cx="270" cy="292"/>
              </a:xfrm>
              <a:custGeom>
                <a:avLst/>
                <a:gdLst>
                  <a:gd name="T0" fmla="*/ 54 w 101"/>
                  <a:gd name="T1" fmla="*/ 107 h 109"/>
                  <a:gd name="T2" fmla="*/ 101 w 101"/>
                  <a:gd name="T3" fmla="*/ 51 h 109"/>
                  <a:gd name="T4" fmla="*/ 51 w 101"/>
                  <a:gd name="T5" fmla="*/ 2 h 109"/>
                  <a:gd name="T6" fmla="*/ 1 w 101"/>
                  <a:gd name="T7" fmla="*/ 58 h 109"/>
                  <a:gd name="T8" fmla="*/ 54 w 101"/>
                  <a:gd name="T9" fmla="*/ 107 h 109"/>
                </a:gdLst>
                <a:ahLst/>
                <a:cxnLst>
                  <a:cxn ang="0">
                    <a:pos x="T0" y="T1"/>
                  </a:cxn>
                  <a:cxn ang="0">
                    <a:pos x="T2" y="T3"/>
                  </a:cxn>
                  <a:cxn ang="0">
                    <a:pos x="T4" y="T5"/>
                  </a:cxn>
                  <a:cxn ang="0">
                    <a:pos x="T6" y="T7"/>
                  </a:cxn>
                  <a:cxn ang="0">
                    <a:pos x="T8" y="T9"/>
                  </a:cxn>
                </a:cxnLst>
                <a:rect l="0" t="0" r="r" b="b"/>
                <a:pathLst>
                  <a:path w="101" h="109">
                    <a:moveTo>
                      <a:pt x="54" y="107"/>
                    </a:moveTo>
                    <a:cubicBezTo>
                      <a:pt x="82" y="105"/>
                      <a:pt x="101" y="80"/>
                      <a:pt x="101" y="51"/>
                    </a:cubicBezTo>
                    <a:cubicBezTo>
                      <a:pt x="100" y="22"/>
                      <a:pt x="79" y="0"/>
                      <a:pt x="51" y="2"/>
                    </a:cubicBezTo>
                    <a:cubicBezTo>
                      <a:pt x="22" y="3"/>
                      <a:pt x="0" y="29"/>
                      <a:pt x="1" y="58"/>
                    </a:cubicBezTo>
                    <a:cubicBezTo>
                      <a:pt x="2" y="87"/>
                      <a:pt x="25" y="109"/>
                      <a:pt x="54" y="107"/>
                    </a:cubicBezTo>
                  </a:path>
                </a:pathLst>
              </a:custGeom>
              <a:solidFill>
                <a:srgbClr val="95E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52" name="Freeform 35">
                <a:extLst>
                  <a:ext uri="{FF2B5EF4-FFF2-40B4-BE49-F238E27FC236}">
                    <a16:creationId xmlns:a16="http://schemas.microsoft.com/office/drawing/2014/main" id="{D9B26BBE-192F-4737-BE52-038A7B32D8D5}"/>
                  </a:ext>
                </a:extLst>
              </p:cNvPr>
              <p:cNvSpPr>
                <a:spLocks/>
              </p:cNvSpPr>
              <p:nvPr/>
            </p:nvSpPr>
            <p:spPr bwMode="auto">
              <a:xfrm>
                <a:off x="1615" y="1878"/>
                <a:ext cx="238" cy="273"/>
              </a:xfrm>
              <a:custGeom>
                <a:avLst/>
                <a:gdLst>
                  <a:gd name="T0" fmla="*/ 67 w 238"/>
                  <a:gd name="T1" fmla="*/ 0 h 273"/>
                  <a:gd name="T2" fmla="*/ 0 w 238"/>
                  <a:gd name="T3" fmla="*/ 273 h 273"/>
                  <a:gd name="T4" fmla="*/ 238 w 238"/>
                  <a:gd name="T5" fmla="*/ 273 h 273"/>
                  <a:gd name="T6" fmla="*/ 165 w 238"/>
                  <a:gd name="T7" fmla="*/ 0 h 273"/>
                  <a:gd name="T8" fmla="*/ 67 w 238"/>
                  <a:gd name="T9" fmla="*/ 0 h 273"/>
                </a:gdLst>
                <a:ahLst/>
                <a:cxnLst>
                  <a:cxn ang="0">
                    <a:pos x="T0" y="T1"/>
                  </a:cxn>
                  <a:cxn ang="0">
                    <a:pos x="T2" y="T3"/>
                  </a:cxn>
                  <a:cxn ang="0">
                    <a:pos x="T4" y="T5"/>
                  </a:cxn>
                  <a:cxn ang="0">
                    <a:pos x="T6" y="T7"/>
                  </a:cxn>
                  <a:cxn ang="0">
                    <a:pos x="T8" y="T9"/>
                  </a:cxn>
                </a:cxnLst>
                <a:rect l="0" t="0" r="r" b="b"/>
                <a:pathLst>
                  <a:path w="238" h="273">
                    <a:moveTo>
                      <a:pt x="67" y="0"/>
                    </a:moveTo>
                    <a:lnTo>
                      <a:pt x="0" y="273"/>
                    </a:lnTo>
                    <a:lnTo>
                      <a:pt x="238" y="273"/>
                    </a:lnTo>
                    <a:lnTo>
                      <a:pt x="165" y="0"/>
                    </a:lnTo>
                    <a:lnTo>
                      <a:pt x="67" y="0"/>
                    </a:lnTo>
                    <a:close/>
                  </a:path>
                </a:pathLst>
              </a:custGeom>
              <a:solidFill>
                <a:srgbClr val="95E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grpSp>
        <p:sp>
          <p:nvSpPr>
            <p:cNvPr id="47" name="Text Placeholder 6">
              <a:extLst>
                <a:ext uri="{FF2B5EF4-FFF2-40B4-BE49-F238E27FC236}">
                  <a16:creationId xmlns:a16="http://schemas.microsoft.com/office/drawing/2014/main" id="{D107E07E-C7C9-4491-AF70-80EA99ECE59D}"/>
                </a:ext>
              </a:extLst>
            </p:cNvPr>
            <p:cNvSpPr txBox="1">
              <a:spLocks/>
            </p:cNvSpPr>
            <p:nvPr/>
          </p:nvSpPr>
          <p:spPr>
            <a:xfrm>
              <a:off x="958285" y="1060591"/>
              <a:ext cx="1756016" cy="176272"/>
            </a:xfrm>
            <a:prstGeom prst="rect">
              <a:avLst/>
            </a:prstGeom>
          </p:spPr>
          <p:txBody>
            <a:bodyPr vert="horz" wrap="non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0908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0" normalizeH="0" baseline="0" noProof="0">
                  <a:ln>
                    <a:noFill/>
                  </a:ln>
                  <a:solidFill>
                    <a:srgbClr val="2B143D"/>
                  </a:solidFill>
                  <a:effectLst/>
                  <a:uLnTx/>
                  <a:uFillTx/>
                  <a:latin typeface="Verdana"/>
                  <a:ea typeface="+mn-ea"/>
                  <a:cs typeface="Arial"/>
                </a:rPr>
                <a:t>Business Scenarios</a:t>
              </a:r>
            </a:p>
          </p:txBody>
        </p:sp>
      </p:grpSp>
      <p:sp>
        <p:nvSpPr>
          <p:cNvPr id="53" name="Text Placeholder 7">
            <a:extLst>
              <a:ext uri="{FF2B5EF4-FFF2-40B4-BE49-F238E27FC236}">
                <a16:creationId xmlns:a16="http://schemas.microsoft.com/office/drawing/2014/main" id="{F440DD2A-0430-4C5E-B3E9-A7668FCC65F3}"/>
              </a:ext>
            </a:extLst>
          </p:cNvPr>
          <p:cNvSpPr txBox="1">
            <a:spLocks/>
          </p:cNvSpPr>
          <p:nvPr/>
        </p:nvSpPr>
        <p:spPr>
          <a:xfrm>
            <a:off x="227012" y="2480037"/>
            <a:ext cx="3681434" cy="2846933"/>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base" latinLnBrk="0" hangingPunct="1">
              <a:lnSpc>
                <a:spcPct val="100000"/>
              </a:lnSpc>
              <a:spcBef>
                <a:spcPts val="0"/>
              </a:spcBef>
              <a:spcAft>
                <a:spcPts val="600"/>
              </a:spcAft>
              <a:buClr>
                <a:prstClr val="black"/>
              </a:buClr>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Verdana"/>
                <a:ea typeface="+mn-ea"/>
                <a:cs typeface="+mn-cs"/>
              </a:rPr>
              <a:t>Business Process Overview </a:t>
            </a:r>
          </a:p>
          <a:p>
            <a:pPr marL="137160" marR="0" lvl="2" indent="-137160" algn="l" defTabSz="914400" rtl="0" eaLnBrk="1" fontAlgn="base" latinLnBrk="0" hangingPunct="1">
              <a:lnSpc>
                <a:spcPct val="100000"/>
              </a:lnSpc>
              <a:spcBef>
                <a:spcPts val="0"/>
              </a:spcBef>
              <a:spcAft>
                <a:spcPts val="600"/>
              </a:spcAft>
              <a:buClr>
                <a:prstClr val="black"/>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The team needed to manually handle data in Excel sheets containing as many as 17000+ records </a:t>
            </a:r>
          </a:p>
          <a:p>
            <a:pPr marL="137160" marR="0" lvl="2" indent="-137160" algn="l" defTabSz="914400" rtl="0" eaLnBrk="1" fontAlgn="base" latinLnBrk="0" hangingPunct="1">
              <a:lnSpc>
                <a:spcPct val="100000"/>
              </a:lnSpc>
              <a:spcBef>
                <a:spcPts val="0"/>
              </a:spcBef>
              <a:spcAft>
                <a:spcPts val="600"/>
              </a:spcAft>
              <a:buClr>
                <a:prstClr val="black"/>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Manually feed bulk data to core Insurance Application ASOQ (Web Based) received from various agencies </a:t>
            </a:r>
          </a:p>
          <a:p>
            <a:pPr marL="137160" marR="0" lvl="2" indent="-137160" algn="l" defTabSz="914400" rtl="0" eaLnBrk="1" fontAlgn="base" latinLnBrk="0" hangingPunct="1">
              <a:lnSpc>
                <a:spcPct val="100000"/>
              </a:lnSpc>
              <a:spcBef>
                <a:spcPts val="0"/>
              </a:spcBef>
              <a:spcAft>
                <a:spcPts val="600"/>
              </a:spcAft>
              <a:buClr>
                <a:prstClr val="black"/>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Manually read information from CSV and write them in the Excel template</a:t>
            </a:r>
          </a:p>
          <a:p>
            <a:pPr marL="137160" marR="0" lvl="2" indent="-137160" algn="l" defTabSz="914400" rtl="0" eaLnBrk="1" fontAlgn="base" latinLnBrk="0" hangingPunct="1">
              <a:lnSpc>
                <a:spcPct val="100000"/>
              </a:lnSpc>
              <a:spcBef>
                <a:spcPts val="0"/>
              </a:spcBef>
              <a:spcAft>
                <a:spcPts val="600"/>
              </a:spcAft>
              <a:buClr>
                <a:prstClr val="black"/>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Reading information from Excel and update Mainframe (IBM)</a:t>
            </a:r>
          </a:p>
          <a:p>
            <a:pPr marL="137160" marR="0" lvl="2" indent="-137160" algn="l" defTabSz="914400" rtl="0" eaLnBrk="1" fontAlgn="base" latinLnBrk="0" hangingPunct="1">
              <a:lnSpc>
                <a:spcPct val="100000"/>
              </a:lnSpc>
              <a:spcBef>
                <a:spcPts val="0"/>
              </a:spcBef>
              <a:spcAft>
                <a:spcPts val="600"/>
              </a:spcAft>
              <a:buClr>
                <a:prstClr val="black"/>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Interfacing three unique sources, that is, Legacy mainframe application, Core Insurance application, and other standalone system/files</a:t>
            </a:r>
          </a:p>
          <a:p>
            <a:pPr marL="137160" marR="0" lvl="2" indent="-137160" algn="l" defTabSz="914400" rtl="0" eaLnBrk="1" fontAlgn="base" latinLnBrk="0" hangingPunct="1">
              <a:lnSpc>
                <a:spcPct val="100000"/>
              </a:lnSpc>
              <a:spcBef>
                <a:spcPts val="0"/>
              </a:spcBef>
              <a:spcAft>
                <a:spcPts val="600"/>
              </a:spcAft>
              <a:buClr>
                <a:prstClr val="black"/>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Fetching “Bank Code” for each customer from a collection of bulk data placed in a .Dat file</a:t>
            </a:r>
          </a:p>
          <a:p>
            <a:pPr marL="0" marR="0" lvl="2" indent="0" algn="l" defTabSz="914400" rtl="0" eaLnBrk="1" fontAlgn="base" latinLnBrk="0" hangingPunct="1">
              <a:lnSpc>
                <a:spcPct val="100000"/>
              </a:lnSpc>
              <a:spcBef>
                <a:spcPts val="0"/>
              </a:spcBef>
              <a:spcAft>
                <a:spcPts val="600"/>
              </a:spcAft>
              <a:buClr>
                <a:prstClr val="black"/>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p:txBody>
      </p:sp>
      <p:grpSp>
        <p:nvGrpSpPr>
          <p:cNvPr id="54" name="Group 53"/>
          <p:cNvGrpSpPr/>
          <p:nvPr/>
        </p:nvGrpSpPr>
        <p:grpSpPr>
          <a:xfrm>
            <a:off x="4151784" y="1815690"/>
            <a:ext cx="2836064" cy="503653"/>
            <a:chOff x="418774" y="1701000"/>
            <a:chExt cx="2578240" cy="457866"/>
          </a:xfrm>
        </p:grpSpPr>
        <p:grpSp>
          <p:nvGrpSpPr>
            <p:cNvPr id="55" name="Group 54"/>
            <p:cNvGrpSpPr>
              <a:grpSpLocks noChangeAspect="1"/>
            </p:cNvGrpSpPr>
            <p:nvPr/>
          </p:nvGrpSpPr>
          <p:grpSpPr>
            <a:xfrm>
              <a:off x="418774" y="1701000"/>
              <a:ext cx="476700" cy="457866"/>
              <a:chOff x="1471103" y="2673545"/>
              <a:chExt cx="927689" cy="866908"/>
            </a:xfrm>
          </p:grpSpPr>
          <p:sp>
            <p:nvSpPr>
              <p:cNvPr id="57" name="Freeform 5">
                <a:extLst>
                  <a:ext uri="{FF2B5EF4-FFF2-40B4-BE49-F238E27FC236}">
                    <a16:creationId xmlns:a16="http://schemas.microsoft.com/office/drawing/2014/main" id="{C00D10BF-495F-4321-9BCA-1A6DC376E34A}"/>
                  </a:ext>
                </a:extLst>
              </p:cNvPr>
              <p:cNvSpPr>
                <a:spLocks/>
              </p:cNvSpPr>
              <p:nvPr/>
            </p:nvSpPr>
            <p:spPr bwMode="auto">
              <a:xfrm>
                <a:off x="1471103" y="2673545"/>
                <a:ext cx="927689" cy="866908"/>
              </a:xfrm>
              <a:custGeom>
                <a:avLst/>
                <a:gdLst>
                  <a:gd name="T0" fmla="*/ 153 w 1067"/>
                  <a:gd name="T1" fmla="*/ 780 h 997"/>
                  <a:gd name="T2" fmla="*/ 256 w 1067"/>
                  <a:gd name="T3" fmla="*/ 149 h 997"/>
                  <a:gd name="T4" fmla="*/ 914 w 1067"/>
                  <a:gd name="T5" fmla="*/ 241 h 997"/>
                  <a:gd name="T6" fmla="*/ 794 w 1067"/>
                  <a:gd name="T7" fmla="*/ 848 h 997"/>
                  <a:gd name="T8" fmla="*/ 153 w 1067"/>
                  <a:gd name="T9" fmla="*/ 780 h 997"/>
                </a:gdLst>
                <a:ahLst/>
                <a:cxnLst>
                  <a:cxn ang="0">
                    <a:pos x="T0" y="T1"/>
                  </a:cxn>
                  <a:cxn ang="0">
                    <a:pos x="T2" y="T3"/>
                  </a:cxn>
                  <a:cxn ang="0">
                    <a:pos x="T4" y="T5"/>
                  </a:cxn>
                  <a:cxn ang="0">
                    <a:pos x="T6" y="T7"/>
                  </a:cxn>
                  <a:cxn ang="0">
                    <a:pos x="T8" y="T9"/>
                  </a:cxn>
                </a:cxnLst>
                <a:rect l="0" t="0" r="r" b="b"/>
                <a:pathLst>
                  <a:path w="1067" h="997">
                    <a:moveTo>
                      <a:pt x="153" y="780"/>
                    </a:moveTo>
                    <a:cubicBezTo>
                      <a:pt x="0" y="580"/>
                      <a:pt x="46" y="297"/>
                      <a:pt x="256" y="149"/>
                    </a:cubicBezTo>
                    <a:cubicBezTo>
                      <a:pt x="466" y="0"/>
                      <a:pt x="760" y="42"/>
                      <a:pt x="914" y="241"/>
                    </a:cubicBezTo>
                    <a:cubicBezTo>
                      <a:pt x="1067" y="441"/>
                      <a:pt x="1004" y="700"/>
                      <a:pt x="794" y="848"/>
                    </a:cubicBezTo>
                    <a:cubicBezTo>
                      <a:pt x="584" y="997"/>
                      <a:pt x="307" y="979"/>
                      <a:pt x="153" y="780"/>
                    </a:cubicBezTo>
                  </a:path>
                </a:pathLst>
              </a:custGeom>
              <a:solidFill>
                <a:srgbClr val="00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pic>
            <p:nvPicPr>
              <p:cNvPr id="58" name="Picture 5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6570" y="2825826"/>
                <a:ext cx="235174" cy="563071"/>
              </a:xfrm>
              <a:prstGeom prst="rect">
                <a:avLst/>
              </a:prstGeom>
            </p:spPr>
          </p:pic>
        </p:grpSp>
        <p:sp>
          <p:nvSpPr>
            <p:cNvPr id="56" name="Text Placeholder 6">
              <a:extLst>
                <a:ext uri="{FF2B5EF4-FFF2-40B4-BE49-F238E27FC236}">
                  <a16:creationId xmlns:a16="http://schemas.microsoft.com/office/drawing/2014/main" id="{D107E07E-C7C9-4491-AF70-80EA99ECE59D}"/>
                </a:ext>
              </a:extLst>
            </p:cNvPr>
            <p:cNvSpPr txBox="1">
              <a:spLocks/>
            </p:cNvSpPr>
            <p:nvPr/>
          </p:nvSpPr>
          <p:spPr>
            <a:xfrm>
              <a:off x="958285" y="1841798"/>
              <a:ext cx="2038729" cy="176272"/>
            </a:xfrm>
            <a:prstGeom prst="rect">
              <a:avLst/>
            </a:prstGeom>
          </p:spPr>
          <p:txBody>
            <a:bodyPr vert="horz" wrap="non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0908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0" normalizeH="0" baseline="0" noProof="0">
                  <a:ln>
                    <a:noFill/>
                  </a:ln>
                  <a:solidFill>
                    <a:srgbClr val="0070AD"/>
                  </a:solidFill>
                  <a:effectLst/>
                  <a:uLnTx/>
                  <a:uFillTx/>
                  <a:latin typeface="Verdana"/>
                  <a:ea typeface="+mn-ea"/>
                  <a:cs typeface="Arial"/>
                </a:rPr>
                <a:t>Capgemini’s Approach</a:t>
              </a:r>
            </a:p>
          </p:txBody>
        </p:sp>
      </p:grpSp>
      <p:sp>
        <p:nvSpPr>
          <p:cNvPr id="59" name="Text Placeholder 7">
            <a:extLst>
              <a:ext uri="{FF2B5EF4-FFF2-40B4-BE49-F238E27FC236}">
                <a16:creationId xmlns:a16="http://schemas.microsoft.com/office/drawing/2014/main" id="{F440DD2A-0430-4C5E-B3E9-A7668FCC65F3}"/>
              </a:ext>
            </a:extLst>
          </p:cNvPr>
          <p:cNvSpPr txBox="1">
            <a:spLocks/>
          </p:cNvSpPr>
          <p:nvPr/>
        </p:nvSpPr>
        <p:spPr>
          <a:xfrm>
            <a:off x="4230676" y="2480037"/>
            <a:ext cx="3681434" cy="1923604"/>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Analyzed, design, and implemented automation for the processes using WorkFusion</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Robot designed to refine and validate data before putting it in the application</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Automation of business processes eliminating the need of manual data entry</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Robot developed to highlight exceptions and notify concerned authorities</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Four robots are deployed in production environment </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p:txBody>
      </p:sp>
      <p:grpSp>
        <p:nvGrpSpPr>
          <p:cNvPr id="60" name="Group 59"/>
          <p:cNvGrpSpPr/>
          <p:nvPr/>
        </p:nvGrpSpPr>
        <p:grpSpPr>
          <a:xfrm>
            <a:off x="8184232" y="1815690"/>
            <a:ext cx="2388296" cy="503653"/>
            <a:chOff x="417798" y="2681440"/>
            <a:chExt cx="2171178" cy="457866"/>
          </a:xfrm>
        </p:grpSpPr>
        <p:grpSp>
          <p:nvGrpSpPr>
            <p:cNvPr id="61" name="Group 60"/>
            <p:cNvGrpSpPr>
              <a:grpSpLocks noChangeAspect="1"/>
            </p:cNvGrpSpPr>
            <p:nvPr/>
          </p:nvGrpSpPr>
          <p:grpSpPr>
            <a:xfrm>
              <a:off x="417798" y="2681440"/>
              <a:ext cx="477676" cy="457866"/>
              <a:chOff x="1485227" y="3946591"/>
              <a:chExt cx="899440" cy="841008"/>
            </a:xfrm>
          </p:grpSpPr>
          <p:sp>
            <p:nvSpPr>
              <p:cNvPr id="63" name="Freeform 20">
                <a:extLst>
                  <a:ext uri="{FF2B5EF4-FFF2-40B4-BE49-F238E27FC236}">
                    <a16:creationId xmlns:a16="http://schemas.microsoft.com/office/drawing/2014/main" id="{9A854B9E-9E9F-4DD9-8AD2-398E59A8EB92}"/>
                  </a:ext>
                </a:extLst>
              </p:cNvPr>
              <p:cNvSpPr>
                <a:spLocks/>
              </p:cNvSpPr>
              <p:nvPr/>
            </p:nvSpPr>
            <p:spPr bwMode="auto">
              <a:xfrm>
                <a:off x="1485227" y="3946591"/>
                <a:ext cx="899440" cy="841008"/>
              </a:xfrm>
              <a:custGeom>
                <a:avLst/>
                <a:gdLst>
                  <a:gd name="T0" fmla="*/ 101 w 701"/>
                  <a:gd name="T1" fmla="*/ 513 h 655"/>
                  <a:gd name="T2" fmla="*/ 168 w 701"/>
                  <a:gd name="T3" fmla="*/ 98 h 655"/>
                  <a:gd name="T4" fmla="*/ 600 w 701"/>
                  <a:gd name="T5" fmla="*/ 159 h 655"/>
                  <a:gd name="T6" fmla="*/ 522 w 701"/>
                  <a:gd name="T7" fmla="*/ 558 h 655"/>
                  <a:gd name="T8" fmla="*/ 101 w 701"/>
                  <a:gd name="T9" fmla="*/ 513 h 655"/>
                </a:gdLst>
                <a:ahLst/>
                <a:cxnLst>
                  <a:cxn ang="0">
                    <a:pos x="T0" y="T1"/>
                  </a:cxn>
                  <a:cxn ang="0">
                    <a:pos x="T2" y="T3"/>
                  </a:cxn>
                  <a:cxn ang="0">
                    <a:pos x="T4" y="T5"/>
                  </a:cxn>
                  <a:cxn ang="0">
                    <a:pos x="T6" y="T7"/>
                  </a:cxn>
                  <a:cxn ang="0">
                    <a:pos x="T8" y="T9"/>
                  </a:cxn>
                </a:cxnLst>
                <a:rect l="0" t="0" r="r" b="b"/>
                <a:pathLst>
                  <a:path w="701" h="655">
                    <a:moveTo>
                      <a:pt x="101" y="513"/>
                    </a:moveTo>
                    <a:cubicBezTo>
                      <a:pt x="0" y="381"/>
                      <a:pt x="30" y="196"/>
                      <a:pt x="168" y="98"/>
                    </a:cubicBezTo>
                    <a:cubicBezTo>
                      <a:pt x="306" y="0"/>
                      <a:pt x="500" y="28"/>
                      <a:pt x="600" y="159"/>
                    </a:cubicBezTo>
                    <a:cubicBezTo>
                      <a:pt x="701" y="290"/>
                      <a:pt x="660" y="460"/>
                      <a:pt x="522" y="558"/>
                    </a:cubicBezTo>
                    <a:cubicBezTo>
                      <a:pt x="384" y="655"/>
                      <a:pt x="202" y="644"/>
                      <a:pt x="101" y="51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64" name="Freeform 21">
                <a:extLst>
                  <a:ext uri="{FF2B5EF4-FFF2-40B4-BE49-F238E27FC236}">
                    <a16:creationId xmlns:a16="http://schemas.microsoft.com/office/drawing/2014/main" id="{27ED1AE6-BABB-476C-8134-75605A6B8C90}"/>
                  </a:ext>
                </a:extLst>
              </p:cNvPr>
              <p:cNvSpPr>
                <a:spLocks/>
              </p:cNvSpPr>
              <p:nvPr/>
            </p:nvSpPr>
            <p:spPr bwMode="auto">
              <a:xfrm>
                <a:off x="1717511" y="4190369"/>
                <a:ext cx="416673" cy="377879"/>
              </a:xfrm>
              <a:custGeom>
                <a:avLst/>
                <a:gdLst>
                  <a:gd name="T0" fmla="*/ 45 w 325"/>
                  <a:gd name="T1" fmla="*/ 61 h 294"/>
                  <a:gd name="T2" fmla="*/ 183 w 325"/>
                  <a:gd name="T3" fmla="*/ 3 h 294"/>
                  <a:gd name="T4" fmla="*/ 308 w 325"/>
                  <a:gd name="T5" fmla="*/ 75 h 294"/>
                  <a:gd name="T6" fmla="*/ 178 w 325"/>
                  <a:gd name="T7" fmla="*/ 294 h 294"/>
                  <a:gd name="T8" fmla="*/ 45 w 325"/>
                  <a:gd name="T9" fmla="*/ 61 h 294"/>
                </a:gdLst>
                <a:ahLst/>
                <a:cxnLst>
                  <a:cxn ang="0">
                    <a:pos x="T0" y="T1"/>
                  </a:cxn>
                  <a:cxn ang="0">
                    <a:pos x="T2" y="T3"/>
                  </a:cxn>
                  <a:cxn ang="0">
                    <a:pos x="T4" y="T5"/>
                  </a:cxn>
                  <a:cxn ang="0">
                    <a:pos x="T6" y="T7"/>
                  </a:cxn>
                  <a:cxn ang="0">
                    <a:pos x="T8" y="T9"/>
                  </a:cxn>
                </a:cxnLst>
                <a:rect l="0" t="0" r="r" b="b"/>
                <a:pathLst>
                  <a:path w="325" h="294">
                    <a:moveTo>
                      <a:pt x="45" y="61"/>
                    </a:moveTo>
                    <a:cubicBezTo>
                      <a:pt x="103" y="0"/>
                      <a:pt x="183" y="3"/>
                      <a:pt x="183" y="3"/>
                    </a:cubicBezTo>
                    <a:cubicBezTo>
                      <a:pt x="205" y="25"/>
                      <a:pt x="294" y="20"/>
                      <a:pt x="308" y="75"/>
                    </a:cubicBezTo>
                    <a:cubicBezTo>
                      <a:pt x="325" y="148"/>
                      <a:pt x="284" y="281"/>
                      <a:pt x="178" y="294"/>
                    </a:cubicBezTo>
                    <a:cubicBezTo>
                      <a:pt x="0" y="265"/>
                      <a:pt x="45" y="61"/>
                      <a:pt x="45" y="6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65" name="Freeform 22">
                <a:extLst>
                  <a:ext uri="{FF2B5EF4-FFF2-40B4-BE49-F238E27FC236}">
                    <a16:creationId xmlns:a16="http://schemas.microsoft.com/office/drawing/2014/main" id="{72D39EFF-4A9E-492A-AE77-5861A88BAAB7}"/>
                  </a:ext>
                </a:extLst>
              </p:cNvPr>
              <p:cNvSpPr>
                <a:spLocks/>
              </p:cNvSpPr>
              <p:nvPr/>
            </p:nvSpPr>
            <p:spPr bwMode="auto">
              <a:xfrm>
                <a:off x="1774025" y="4242524"/>
                <a:ext cx="204985" cy="279698"/>
              </a:xfrm>
              <a:custGeom>
                <a:avLst/>
                <a:gdLst>
                  <a:gd name="T0" fmla="*/ 137 w 160"/>
                  <a:gd name="T1" fmla="*/ 40 h 218"/>
                  <a:gd name="T2" fmla="*/ 137 w 160"/>
                  <a:gd name="T3" fmla="*/ 38 h 218"/>
                  <a:gd name="T4" fmla="*/ 137 w 160"/>
                  <a:gd name="T5" fmla="*/ 37 h 218"/>
                  <a:gd name="T6" fmla="*/ 135 w 160"/>
                  <a:gd name="T7" fmla="*/ 0 h 218"/>
                  <a:gd name="T8" fmla="*/ 33 w 160"/>
                  <a:gd name="T9" fmla="*/ 43 h 218"/>
                  <a:gd name="T10" fmla="*/ 133 w 160"/>
                  <a:gd name="T11" fmla="*/ 218 h 218"/>
                  <a:gd name="T12" fmla="*/ 137 w 160"/>
                  <a:gd name="T13" fmla="*/ 40 h 218"/>
                </a:gdLst>
                <a:ahLst/>
                <a:cxnLst>
                  <a:cxn ang="0">
                    <a:pos x="T0" y="T1"/>
                  </a:cxn>
                  <a:cxn ang="0">
                    <a:pos x="T2" y="T3"/>
                  </a:cxn>
                  <a:cxn ang="0">
                    <a:pos x="T4" y="T5"/>
                  </a:cxn>
                  <a:cxn ang="0">
                    <a:pos x="T6" y="T7"/>
                  </a:cxn>
                  <a:cxn ang="0">
                    <a:pos x="T8" y="T9"/>
                  </a:cxn>
                  <a:cxn ang="0">
                    <a:pos x="T10" y="T11"/>
                  </a:cxn>
                  <a:cxn ang="0">
                    <a:pos x="T12" y="T13"/>
                  </a:cxn>
                </a:cxnLst>
                <a:rect l="0" t="0" r="r" b="b"/>
                <a:pathLst>
                  <a:path w="160" h="218">
                    <a:moveTo>
                      <a:pt x="137" y="40"/>
                    </a:moveTo>
                    <a:cubicBezTo>
                      <a:pt x="137" y="39"/>
                      <a:pt x="137" y="39"/>
                      <a:pt x="137" y="38"/>
                    </a:cubicBezTo>
                    <a:cubicBezTo>
                      <a:pt x="137" y="38"/>
                      <a:pt x="137" y="38"/>
                      <a:pt x="137" y="37"/>
                    </a:cubicBezTo>
                    <a:cubicBezTo>
                      <a:pt x="135" y="20"/>
                      <a:pt x="134" y="9"/>
                      <a:pt x="135" y="0"/>
                    </a:cubicBezTo>
                    <a:cubicBezTo>
                      <a:pt x="124" y="0"/>
                      <a:pt x="72" y="3"/>
                      <a:pt x="33" y="43"/>
                    </a:cubicBezTo>
                    <a:cubicBezTo>
                      <a:pt x="33" y="43"/>
                      <a:pt x="0" y="196"/>
                      <a:pt x="133" y="218"/>
                    </a:cubicBezTo>
                    <a:cubicBezTo>
                      <a:pt x="160" y="170"/>
                      <a:pt x="144" y="91"/>
                      <a:pt x="137" y="40"/>
                    </a:cubicBezTo>
                    <a:close/>
                  </a:path>
                </a:pathLst>
              </a:custGeom>
              <a:solidFill>
                <a:srgbClr val="00C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grpSp>
        <p:sp>
          <p:nvSpPr>
            <p:cNvPr id="62" name="Text Placeholder 6">
              <a:extLst>
                <a:ext uri="{FF2B5EF4-FFF2-40B4-BE49-F238E27FC236}">
                  <a16:creationId xmlns:a16="http://schemas.microsoft.com/office/drawing/2014/main" id="{D107E07E-C7C9-4491-AF70-80EA99ECE59D}"/>
                </a:ext>
              </a:extLst>
            </p:cNvPr>
            <p:cNvSpPr txBox="1">
              <a:spLocks/>
            </p:cNvSpPr>
            <p:nvPr/>
          </p:nvSpPr>
          <p:spPr>
            <a:xfrm>
              <a:off x="958285" y="2822238"/>
              <a:ext cx="1630691" cy="176272"/>
            </a:xfrm>
            <a:prstGeom prst="rect">
              <a:avLst/>
            </a:prstGeom>
          </p:spPr>
          <p:txBody>
            <a:bodyPr vert="horz" wrap="non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0908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0" normalizeH="0" baseline="0" noProof="0">
                  <a:ln>
                    <a:noFill/>
                  </a:ln>
                  <a:solidFill>
                    <a:srgbClr val="00C37B">
                      <a:lumMod val="75000"/>
                    </a:srgbClr>
                  </a:solidFill>
                  <a:effectLst/>
                  <a:uLnTx/>
                  <a:uFillTx/>
                  <a:latin typeface="Verdana"/>
                  <a:ea typeface="+mn-ea"/>
                  <a:cs typeface="Arial"/>
                </a:rPr>
                <a:t>Potential Benefits</a:t>
              </a:r>
            </a:p>
          </p:txBody>
        </p:sp>
      </p:grpSp>
      <p:sp>
        <p:nvSpPr>
          <p:cNvPr id="66" name="Text Placeholder 7">
            <a:extLst>
              <a:ext uri="{FF2B5EF4-FFF2-40B4-BE49-F238E27FC236}">
                <a16:creationId xmlns:a16="http://schemas.microsoft.com/office/drawing/2014/main" id="{F440DD2A-0430-4C5E-B3E9-A7668FCC65F3}"/>
              </a:ext>
            </a:extLst>
          </p:cNvPr>
          <p:cNvSpPr txBox="1">
            <a:spLocks/>
          </p:cNvSpPr>
          <p:nvPr/>
        </p:nvSpPr>
        <p:spPr>
          <a:xfrm>
            <a:off x="8234341" y="2480037"/>
            <a:ext cx="3681434" cy="2215991"/>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103" rtl="0" eaLnBrk="1" fontAlgn="base" latinLnBrk="0" hangingPunct="1">
              <a:lnSpc>
                <a:spcPct val="100000"/>
              </a:lnSpc>
              <a:spcBef>
                <a:spcPts val="0"/>
              </a:spcBef>
              <a:spcAft>
                <a:spcPts val="1200"/>
              </a:spcAft>
              <a:buClr>
                <a:srgbClr val="00B050"/>
              </a:buClr>
              <a:buSzPct val="10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Arial" panose="020B0604020202020204" pitchFamily="34" charset="0"/>
              </a:rPr>
              <a:t>The client was able to realize the following benefits by implementing IPA:</a:t>
            </a:r>
          </a:p>
          <a:p>
            <a:pPr marL="460375" marR="0" lvl="1" indent="0" algn="l" defTabSz="914103" rtl="0" eaLnBrk="1" fontAlgn="base" latinLnBrk="0" hangingPunct="1">
              <a:lnSpc>
                <a:spcPct val="100000"/>
              </a:lnSpc>
              <a:spcBef>
                <a:spcPts val="0"/>
              </a:spcBef>
              <a:spcAft>
                <a:spcPts val="1200"/>
              </a:spcAft>
              <a:buClr>
                <a:srgbClr val="00B050"/>
              </a:buClr>
              <a:buSzPct val="10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Arial" panose="020B0604020202020204" pitchFamily="34" charset="0"/>
              </a:rPr>
              <a:t>ASOQ process saw FTE reduction of 22.9% and the mainframe process had the reduction of 74.2%</a:t>
            </a:r>
          </a:p>
          <a:p>
            <a:pPr marL="460375" marR="0" lvl="1" indent="-63500" algn="l" defTabSz="914103" rtl="0" eaLnBrk="1" fontAlgn="base" latinLnBrk="0" hangingPunct="1">
              <a:lnSpc>
                <a:spcPct val="100000"/>
              </a:lnSpc>
              <a:spcBef>
                <a:spcPts val="0"/>
              </a:spcBef>
              <a:spcAft>
                <a:spcPts val="1200"/>
              </a:spcAft>
              <a:buClr>
                <a:srgbClr val="00B050"/>
              </a:buClr>
              <a:buSzPct val="10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Arial" panose="020B0604020202020204" pitchFamily="34" charset="0"/>
              </a:rPr>
              <a:t> Reduction of errors due to manual work (typing, matching, etc.) resulted in a very efficient process</a:t>
            </a:r>
          </a:p>
          <a:p>
            <a:pPr marL="460375" marR="0" lvl="1" indent="0" algn="l" defTabSz="914103" rtl="0" eaLnBrk="1" fontAlgn="base" latinLnBrk="0" hangingPunct="1">
              <a:lnSpc>
                <a:spcPct val="100000"/>
              </a:lnSpc>
              <a:spcBef>
                <a:spcPts val="0"/>
              </a:spcBef>
              <a:spcAft>
                <a:spcPts val="1200"/>
              </a:spcAft>
              <a:buClr>
                <a:srgbClr val="00B050"/>
              </a:buClr>
              <a:buSzPct val="10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Arial" panose="020B0604020202020204" pitchFamily="34" charset="0"/>
              </a:rPr>
              <a:t>Increased customer satisfaction</a:t>
            </a: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cxnSp>
        <p:nvCxnSpPr>
          <p:cNvPr id="67" name="Straight Connector 66"/>
          <p:cNvCxnSpPr/>
          <p:nvPr/>
        </p:nvCxnSpPr>
        <p:spPr>
          <a:xfrm>
            <a:off x="4069561" y="2480037"/>
            <a:ext cx="0" cy="4023360"/>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073225" y="2480037"/>
            <a:ext cx="0" cy="4023360"/>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53" name="Groupe 490">
            <a:extLst>
              <a:ext uri="{FF2B5EF4-FFF2-40B4-BE49-F238E27FC236}">
                <a16:creationId xmlns:a16="http://schemas.microsoft.com/office/drawing/2014/main" id="{2DD5DA51-99E6-4145-86E3-9BA99A1A5AB8}"/>
              </a:ext>
            </a:extLst>
          </p:cNvPr>
          <p:cNvGrpSpPr>
            <a:grpSpLocks noChangeAspect="1"/>
          </p:cNvGrpSpPr>
          <p:nvPr/>
        </p:nvGrpSpPr>
        <p:grpSpPr>
          <a:xfrm>
            <a:off x="8229486" y="2966234"/>
            <a:ext cx="290095" cy="272273"/>
            <a:chOff x="1897063" y="1717675"/>
            <a:chExt cx="930275" cy="873125"/>
          </a:xfrm>
        </p:grpSpPr>
        <p:sp>
          <p:nvSpPr>
            <p:cNvPr id="154" name="Freeform 174">
              <a:extLst>
                <a:ext uri="{FF2B5EF4-FFF2-40B4-BE49-F238E27FC236}">
                  <a16:creationId xmlns:a16="http://schemas.microsoft.com/office/drawing/2014/main" id="{4B3BB321-2953-489A-B1CA-83509A6AD7E4}"/>
                </a:ext>
              </a:extLst>
            </p:cNvPr>
            <p:cNvSpPr>
              <a:spLocks/>
            </p:cNvSpPr>
            <p:nvPr/>
          </p:nvSpPr>
          <p:spPr bwMode="auto">
            <a:xfrm>
              <a:off x="1897063" y="1717675"/>
              <a:ext cx="930275" cy="873125"/>
            </a:xfrm>
            <a:custGeom>
              <a:avLst/>
              <a:gdLst>
                <a:gd name="T0" fmla="*/ 35 w 248"/>
                <a:gd name="T1" fmla="*/ 182 h 232"/>
                <a:gd name="T2" fmla="*/ 59 w 248"/>
                <a:gd name="T3" fmla="*/ 35 h 232"/>
                <a:gd name="T4" fmla="*/ 212 w 248"/>
                <a:gd name="T5" fmla="*/ 56 h 232"/>
                <a:gd name="T6" fmla="*/ 184 w 248"/>
                <a:gd name="T7" fmla="*/ 198 h 232"/>
                <a:gd name="T8" fmla="*/ 35 w 248"/>
                <a:gd name="T9" fmla="*/ 182 h 232"/>
              </a:gdLst>
              <a:ahLst/>
              <a:cxnLst>
                <a:cxn ang="0">
                  <a:pos x="T0" y="T1"/>
                </a:cxn>
                <a:cxn ang="0">
                  <a:pos x="T2" y="T3"/>
                </a:cxn>
                <a:cxn ang="0">
                  <a:pos x="T4" y="T5"/>
                </a:cxn>
                <a:cxn ang="0">
                  <a:pos x="T6" y="T7"/>
                </a:cxn>
                <a:cxn ang="0">
                  <a:pos x="T8" y="T9"/>
                </a:cxn>
              </a:cxnLst>
              <a:rect l="0" t="0" r="r" b="b"/>
              <a:pathLst>
                <a:path w="248" h="232">
                  <a:moveTo>
                    <a:pt x="35" y="182"/>
                  </a:moveTo>
                  <a:cubicBezTo>
                    <a:pt x="0" y="135"/>
                    <a:pt x="10" y="69"/>
                    <a:pt x="59" y="35"/>
                  </a:cubicBezTo>
                  <a:cubicBezTo>
                    <a:pt x="108" y="0"/>
                    <a:pt x="176" y="10"/>
                    <a:pt x="212" y="56"/>
                  </a:cubicBezTo>
                  <a:cubicBezTo>
                    <a:pt x="248" y="103"/>
                    <a:pt x="233" y="163"/>
                    <a:pt x="184" y="198"/>
                  </a:cubicBezTo>
                  <a:cubicBezTo>
                    <a:pt x="135" y="232"/>
                    <a:pt x="71" y="228"/>
                    <a:pt x="35" y="182"/>
                  </a:cubicBezTo>
                </a:path>
              </a:pathLst>
            </a:custGeom>
            <a:solidFill>
              <a:srgbClr val="E52D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155" name="Groupe 492">
              <a:extLst>
                <a:ext uri="{FF2B5EF4-FFF2-40B4-BE49-F238E27FC236}">
                  <a16:creationId xmlns:a16="http://schemas.microsoft.com/office/drawing/2014/main" id="{BC531F45-BF59-4981-AE8B-D2305EB6A157}"/>
                </a:ext>
              </a:extLst>
            </p:cNvPr>
            <p:cNvGrpSpPr/>
            <p:nvPr/>
          </p:nvGrpSpPr>
          <p:grpSpPr>
            <a:xfrm>
              <a:off x="2151063" y="1887537"/>
              <a:ext cx="414337" cy="544513"/>
              <a:chOff x="2151063" y="1887537"/>
              <a:chExt cx="414337" cy="544513"/>
            </a:xfrm>
          </p:grpSpPr>
          <p:sp>
            <p:nvSpPr>
              <p:cNvPr id="156" name="Freeform 175">
                <a:extLst>
                  <a:ext uri="{FF2B5EF4-FFF2-40B4-BE49-F238E27FC236}">
                    <a16:creationId xmlns:a16="http://schemas.microsoft.com/office/drawing/2014/main" id="{5C491A75-53FF-43F7-930D-2651E3C38DA6}"/>
                  </a:ext>
                </a:extLst>
              </p:cNvPr>
              <p:cNvSpPr>
                <a:spLocks/>
              </p:cNvSpPr>
              <p:nvPr/>
            </p:nvSpPr>
            <p:spPr bwMode="auto">
              <a:xfrm>
                <a:off x="2151063" y="2154237"/>
                <a:ext cx="414337" cy="277813"/>
              </a:xfrm>
              <a:custGeom>
                <a:avLst/>
                <a:gdLst>
                  <a:gd name="T0" fmla="*/ 104 w 110"/>
                  <a:gd name="T1" fmla="*/ 30 h 74"/>
                  <a:gd name="T2" fmla="*/ 96 w 110"/>
                  <a:gd name="T3" fmla="*/ 25 h 74"/>
                  <a:gd name="T4" fmla="*/ 94 w 110"/>
                  <a:gd name="T5" fmla="*/ 9 h 74"/>
                  <a:gd name="T6" fmla="*/ 84 w 110"/>
                  <a:gd name="T7" fmla="*/ 8 h 74"/>
                  <a:gd name="T8" fmla="*/ 65 w 110"/>
                  <a:gd name="T9" fmla="*/ 4 h 74"/>
                  <a:gd name="T10" fmla="*/ 31 w 110"/>
                  <a:gd name="T11" fmla="*/ 6 h 74"/>
                  <a:gd name="T12" fmla="*/ 14 w 110"/>
                  <a:gd name="T13" fmla="*/ 34 h 74"/>
                  <a:gd name="T14" fmla="*/ 3 w 110"/>
                  <a:gd name="T15" fmla="*/ 26 h 74"/>
                  <a:gd name="T16" fmla="*/ 9 w 110"/>
                  <a:gd name="T17" fmla="*/ 26 h 74"/>
                  <a:gd name="T18" fmla="*/ 9 w 110"/>
                  <a:gd name="T19" fmla="*/ 30 h 74"/>
                  <a:gd name="T20" fmla="*/ 7 w 110"/>
                  <a:gd name="T21" fmla="*/ 27 h 74"/>
                  <a:gd name="T22" fmla="*/ 10 w 110"/>
                  <a:gd name="T23" fmla="*/ 30 h 74"/>
                  <a:gd name="T24" fmla="*/ 3 w 110"/>
                  <a:gd name="T25" fmla="*/ 24 h 74"/>
                  <a:gd name="T26" fmla="*/ 14 w 110"/>
                  <a:gd name="T27" fmla="*/ 36 h 74"/>
                  <a:gd name="T28" fmla="*/ 14 w 110"/>
                  <a:gd name="T29" fmla="*/ 38 h 74"/>
                  <a:gd name="T30" fmla="*/ 27 w 110"/>
                  <a:gd name="T31" fmla="*/ 65 h 74"/>
                  <a:gd name="T32" fmla="*/ 39 w 110"/>
                  <a:gd name="T33" fmla="*/ 73 h 74"/>
                  <a:gd name="T34" fmla="*/ 52 w 110"/>
                  <a:gd name="T35" fmla="*/ 68 h 74"/>
                  <a:gd name="T36" fmla="*/ 63 w 110"/>
                  <a:gd name="T37" fmla="*/ 69 h 74"/>
                  <a:gd name="T38" fmla="*/ 74 w 110"/>
                  <a:gd name="T39" fmla="*/ 73 h 74"/>
                  <a:gd name="T40" fmla="*/ 78 w 110"/>
                  <a:gd name="T41" fmla="*/ 63 h 74"/>
                  <a:gd name="T42" fmla="*/ 92 w 110"/>
                  <a:gd name="T43" fmla="*/ 56 h 74"/>
                  <a:gd name="T44" fmla="*/ 107 w 110"/>
                  <a:gd name="T45" fmla="*/ 47 h 74"/>
                  <a:gd name="T46" fmla="*/ 104 w 110"/>
                  <a:gd name="T47" fmla="*/ 3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74">
                    <a:moveTo>
                      <a:pt x="104" y="30"/>
                    </a:moveTo>
                    <a:cubicBezTo>
                      <a:pt x="102" y="28"/>
                      <a:pt x="99" y="27"/>
                      <a:pt x="96" y="25"/>
                    </a:cubicBezTo>
                    <a:cubicBezTo>
                      <a:pt x="87" y="18"/>
                      <a:pt x="86" y="19"/>
                      <a:pt x="94" y="9"/>
                    </a:cubicBezTo>
                    <a:cubicBezTo>
                      <a:pt x="92" y="9"/>
                      <a:pt x="87" y="7"/>
                      <a:pt x="84" y="8"/>
                    </a:cubicBezTo>
                    <a:cubicBezTo>
                      <a:pt x="77" y="13"/>
                      <a:pt x="73" y="7"/>
                      <a:pt x="65" y="4"/>
                    </a:cubicBezTo>
                    <a:cubicBezTo>
                      <a:pt x="54" y="0"/>
                      <a:pt x="42" y="0"/>
                      <a:pt x="31" y="6"/>
                    </a:cubicBezTo>
                    <a:cubicBezTo>
                      <a:pt x="19" y="12"/>
                      <a:pt x="16" y="22"/>
                      <a:pt x="14" y="34"/>
                    </a:cubicBezTo>
                    <a:cubicBezTo>
                      <a:pt x="4" y="40"/>
                      <a:pt x="3" y="28"/>
                      <a:pt x="3" y="26"/>
                    </a:cubicBezTo>
                    <a:cubicBezTo>
                      <a:pt x="3" y="23"/>
                      <a:pt x="8" y="23"/>
                      <a:pt x="9" y="26"/>
                    </a:cubicBezTo>
                    <a:cubicBezTo>
                      <a:pt x="10" y="27"/>
                      <a:pt x="9" y="29"/>
                      <a:pt x="9" y="30"/>
                    </a:cubicBezTo>
                    <a:cubicBezTo>
                      <a:pt x="8" y="28"/>
                      <a:pt x="7" y="27"/>
                      <a:pt x="7" y="27"/>
                    </a:cubicBezTo>
                    <a:cubicBezTo>
                      <a:pt x="8" y="29"/>
                      <a:pt x="9" y="33"/>
                      <a:pt x="10" y="30"/>
                    </a:cubicBezTo>
                    <a:cubicBezTo>
                      <a:pt x="13" y="24"/>
                      <a:pt x="6" y="21"/>
                      <a:pt x="3" y="24"/>
                    </a:cubicBezTo>
                    <a:cubicBezTo>
                      <a:pt x="0" y="26"/>
                      <a:pt x="3" y="42"/>
                      <a:pt x="14" y="36"/>
                    </a:cubicBezTo>
                    <a:cubicBezTo>
                      <a:pt x="14" y="36"/>
                      <a:pt x="14" y="37"/>
                      <a:pt x="14" y="38"/>
                    </a:cubicBezTo>
                    <a:cubicBezTo>
                      <a:pt x="12" y="50"/>
                      <a:pt x="23" y="56"/>
                      <a:pt x="27" y="65"/>
                    </a:cubicBezTo>
                    <a:cubicBezTo>
                      <a:pt x="29" y="73"/>
                      <a:pt x="30" y="74"/>
                      <a:pt x="39" y="73"/>
                    </a:cubicBezTo>
                    <a:cubicBezTo>
                      <a:pt x="45" y="67"/>
                      <a:pt x="40" y="68"/>
                      <a:pt x="52" y="68"/>
                    </a:cubicBezTo>
                    <a:cubicBezTo>
                      <a:pt x="55" y="67"/>
                      <a:pt x="62" y="66"/>
                      <a:pt x="63" y="69"/>
                    </a:cubicBezTo>
                    <a:cubicBezTo>
                      <a:pt x="66" y="74"/>
                      <a:pt x="68" y="73"/>
                      <a:pt x="74" y="73"/>
                    </a:cubicBezTo>
                    <a:cubicBezTo>
                      <a:pt x="81" y="73"/>
                      <a:pt x="73" y="65"/>
                      <a:pt x="78" y="63"/>
                    </a:cubicBezTo>
                    <a:cubicBezTo>
                      <a:pt x="83" y="62"/>
                      <a:pt x="88" y="59"/>
                      <a:pt x="92" y="56"/>
                    </a:cubicBezTo>
                    <a:cubicBezTo>
                      <a:pt x="96" y="53"/>
                      <a:pt x="108" y="52"/>
                      <a:pt x="107" y="47"/>
                    </a:cubicBezTo>
                    <a:cubicBezTo>
                      <a:pt x="107" y="43"/>
                      <a:pt x="110" y="25"/>
                      <a:pt x="104"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7" name="Freeform 176">
                <a:extLst>
                  <a:ext uri="{FF2B5EF4-FFF2-40B4-BE49-F238E27FC236}">
                    <a16:creationId xmlns:a16="http://schemas.microsoft.com/office/drawing/2014/main" id="{3A3BC4D8-BCCE-488F-984C-CC0B5A2378A5}"/>
                  </a:ext>
                </a:extLst>
              </p:cNvPr>
              <p:cNvSpPr>
                <a:spLocks/>
              </p:cNvSpPr>
              <p:nvPr/>
            </p:nvSpPr>
            <p:spPr bwMode="auto">
              <a:xfrm>
                <a:off x="2305051" y="1887537"/>
                <a:ext cx="161925" cy="146050"/>
              </a:xfrm>
              <a:custGeom>
                <a:avLst/>
                <a:gdLst>
                  <a:gd name="T0" fmla="*/ 11 w 43"/>
                  <a:gd name="T1" fmla="*/ 32 h 39"/>
                  <a:gd name="T2" fmla="*/ 14 w 43"/>
                  <a:gd name="T3" fmla="*/ 37 h 39"/>
                  <a:gd name="T4" fmla="*/ 32 w 43"/>
                  <a:gd name="T5" fmla="*/ 35 h 39"/>
                  <a:gd name="T6" fmla="*/ 36 w 43"/>
                  <a:gd name="T7" fmla="*/ 9 h 39"/>
                  <a:gd name="T8" fmla="*/ 10 w 43"/>
                  <a:gd name="T9" fmla="*/ 6 h 39"/>
                  <a:gd name="T10" fmla="*/ 3 w 43"/>
                  <a:gd name="T11" fmla="*/ 26 h 39"/>
                  <a:gd name="T12" fmla="*/ 11 w 43"/>
                  <a:gd name="T13" fmla="*/ 32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1" y="32"/>
                    </a:moveTo>
                    <a:cubicBezTo>
                      <a:pt x="12" y="34"/>
                      <a:pt x="13" y="36"/>
                      <a:pt x="14" y="37"/>
                    </a:cubicBezTo>
                    <a:cubicBezTo>
                      <a:pt x="20" y="39"/>
                      <a:pt x="27" y="39"/>
                      <a:pt x="32" y="35"/>
                    </a:cubicBezTo>
                    <a:cubicBezTo>
                      <a:pt x="41" y="29"/>
                      <a:pt x="43" y="17"/>
                      <a:pt x="36" y="9"/>
                    </a:cubicBezTo>
                    <a:cubicBezTo>
                      <a:pt x="30" y="1"/>
                      <a:pt x="19" y="0"/>
                      <a:pt x="10" y="6"/>
                    </a:cubicBezTo>
                    <a:cubicBezTo>
                      <a:pt x="3" y="11"/>
                      <a:pt x="0" y="19"/>
                      <a:pt x="3" y="26"/>
                    </a:cubicBezTo>
                    <a:cubicBezTo>
                      <a:pt x="6" y="27"/>
                      <a:pt x="9" y="29"/>
                      <a:pt x="11" y="32"/>
                    </a:cubicBezTo>
                    <a:close/>
                  </a:path>
                </a:pathLst>
              </a:cu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8" name="Freeform 177">
                <a:extLst>
                  <a:ext uri="{FF2B5EF4-FFF2-40B4-BE49-F238E27FC236}">
                    <a16:creationId xmlns:a16="http://schemas.microsoft.com/office/drawing/2014/main" id="{100D01BD-A116-4941-AC21-A1FB43A73458}"/>
                  </a:ext>
                </a:extLst>
              </p:cNvPr>
              <p:cNvSpPr>
                <a:spLocks/>
              </p:cNvSpPr>
              <p:nvPr/>
            </p:nvSpPr>
            <p:spPr bwMode="auto">
              <a:xfrm>
                <a:off x="2203451" y="1985962"/>
                <a:ext cx="158750" cy="149225"/>
              </a:xfrm>
              <a:custGeom>
                <a:avLst/>
                <a:gdLst>
                  <a:gd name="T0" fmla="*/ 6 w 42"/>
                  <a:gd name="T1" fmla="*/ 30 h 40"/>
                  <a:gd name="T2" fmla="*/ 33 w 42"/>
                  <a:gd name="T3" fmla="*/ 34 h 40"/>
                  <a:gd name="T4" fmla="*/ 39 w 42"/>
                  <a:gd name="T5" fmla="*/ 13 h 40"/>
                  <a:gd name="T6" fmla="*/ 37 w 42"/>
                  <a:gd name="T7" fmla="*/ 8 h 40"/>
                  <a:gd name="T8" fmla="*/ 28 w 42"/>
                  <a:gd name="T9" fmla="*/ 2 h 40"/>
                  <a:gd name="T10" fmla="*/ 11 w 42"/>
                  <a:gd name="T11" fmla="*/ 5 h 40"/>
                  <a:gd name="T12" fmla="*/ 6 w 42"/>
                  <a:gd name="T13" fmla="*/ 30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6" y="30"/>
                    </a:moveTo>
                    <a:cubicBezTo>
                      <a:pt x="12" y="38"/>
                      <a:pt x="24" y="40"/>
                      <a:pt x="33" y="34"/>
                    </a:cubicBezTo>
                    <a:cubicBezTo>
                      <a:pt x="40" y="29"/>
                      <a:pt x="42" y="20"/>
                      <a:pt x="39" y="13"/>
                    </a:cubicBezTo>
                    <a:cubicBezTo>
                      <a:pt x="39" y="11"/>
                      <a:pt x="38" y="9"/>
                      <a:pt x="37" y="8"/>
                    </a:cubicBezTo>
                    <a:cubicBezTo>
                      <a:pt x="35" y="5"/>
                      <a:pt x="32" y="3"/>
                      <a:pt x="28" y="2"/>
                    </a:cubicBezTo>
                    <a:cubicBezTo>
                      <a:pt x="23" y="0"/>
                      <a:pt x="16" y="1"/>
                      <a:pt x="11" y="5"/>
                    </a:cubicBezTo>
                    <a:cubicBezTo>
                      <a:pt x="2" y="11"/>
                      <a:pt x="0" y="22"/>
                      <a:pt x="6" y="30"/>
                    </a:cubicBezTo>
                    <a:close/>
                  </a:path>
                </a:pathLst>
              </a:cu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9" name="Freeform 178">
                <a:extLst>
                  <a:ext uri="{FF2B5EF4-FFF2-40B4-BE49-F238E27FC236}">
                    <a16:creationId xmlns:a16="http://schemas.microsoft.com/office/drawing/2014/main" id="{5FB8AD70-EC61-42F2-9D6C-147D8918A51E}"/>
                  </a:ext>
                </a:extLst>
              </p:cNvPr>
              <p:cNvSpPr>
                <a:spLocks/>
              </p:cNvSpPr>
              <p:nvPr/>
            </p:nvSpPr>
            <p:spPr bwMode="auto">
              <a:xfrm>
                <a:off x="2293938" y="2192337"/>
                <a:ext cx="98425" cy="173038"/>
              </a:xfrm>
              <a:custGeom>
                <a:avLst/>
                <a:gdLst>
                  <a:gd name="T0" fmla="*/ 10 w 26"/>
                  <a:gd name="T1" fmla="*/ 40 h 46"/>
                  <a:gd name="T2" fmla="*/ 4 w 26"/>
                  <a:gd name="T3" fmla="*/ 38 h 46"/>
                  <a:gd name="T4" fmla="*/ 0 w 26"/>
                  <a:gd name="T5" fmla="*/ 37 h 46"/>
                  <a:gd name="T6" fmla="*/ 2 w 26"/>
                  <a:gd name="T7" fmla="*/ 31 h 46"/>
                  <a:gd name="T8" fmla="*/ 7 w 26"/>
                  <a:gd name="T9" fmla="*/ 33 h 46"/>
                  <a:gd name="T10" fmla="*/ 12 w 26"/>
                  <a:gd name="T11" fmla="*/ 33 h 46"/>
                  <a:gd name="T12" fmla="*/ 16 w 26"/>
                  <a:gd name="T13" fmla="*/ 33 h 46"/>
                  <a:gd name="T14" fmla="*/ 18 w 26"/>
                  <a:gd name="T15" fmla="*/ 30 h 46"/>
                  <a:gd name="T16" fmla="*/ 17 w 26"/>
                  <a:gd name="T17" fmla="*/ 28 h 46"/>
                  <a:gd name="T18" fmla="*/ 16 w 26"/>
                  <a:gd name="T19" fmla="*/ 27 h 46"/>
                  <a:gd name="T20" fmla="*/ 14 w 26"/>
                  <a:gd name="T21" fmla="*/ 26 h 46"/>
                  <a:gd name="T22" fmla="*/ 10 w 26"/>
                  <a:gd name="T23" fmla="*/ 25 h 46"/>
                  <a:gd name="T24" fmla="*/ 7 w 26"/>
                  <a:gd name="T25" fmla="*/ 24 h 46"/>
                  <a:gd name="T26" fmla="*/ 4 w 26"/>
                  <a:gd name="T27" fmla="*/ 22 h 46"/>
                  <a:gd name="T28" fmla="*/ 2 w 26"/>
                  <a:gd name="T29" fmla="*/ 19 h 46"/>
                  <a:gd name="T30" fmla="*/ 1 w 26"/>
                  <a:gd name="T31" fmla="*/ 15 h 46"/>
                  <a:gd name="T32" fmla="*/ 2 w 26"/>
                  <a:gd name="T33" fmla="*/ 12 h 46"/>
                  <a:gd name="T34" fmla="*/ 3 w 26"/>
                  <a:gd name="T35" fmla="*/ 9 h 46"/>
                  <a:gd name="T36" fmla="*/ 6 w 26"/>
                  <a:gd name="T37" fmla="*/ 7 h 46"/>
                  <a:gd name="T38" fmla="*/ 10 w 26"/>
                  <a:gd name="T39" fmla="*/ 6 h 46"/>
                  <a:gd name="T40" fmla="*/ 10 w 26"/>
                  <a:gd name="T41" fmla="*/ 0 h 46"/>
                  <a:gd name="T42" fmla="*/ 16 w 26"/>
                  <a:gd name="T43" fmla="*/ 0 h 46"/>
                  <a:gd name="T44" fmla="*/ 16 w 26"/>
                  <a:gd name="T45" fmla="*/ 5 h 46"/>
                  <a:gd name="T46" fmla="*/ 21 w 26"/>
                  <a:gd name="T47" fmla="*/ 6 h 46"/>
                  <a:gd name="T48" fmla="*/ 24 w 26"/>
                  <a:gd name="T49" fmla="*/ 7 h 46"/>
                  <a:gd name="T50" fmla="*/ 23 w 26"/>
                  <a:gd name="T51" fmla="*/ 13 h 46"/>
                  <a:gd name="T52" fmla="*/ 19 w 26"/>
                  <a:gd name="T53" fmla="*/ 12 h 46"/>
                  <a:gd name="T54" fmla="*/ 14 w 26"/>
                  <a:gd name="T55" fmla="*/ 12 h 46"/>
                  <a:gd name="T56" fmla="*/ 10 w 26"/>
                  <a:gd name="T57" fmla="*/ 12 h 46"/>
                  <a:gd name="T58" fmla="*/ 9 w 26"/>
                  <a:gd name="T59" fmla="*/ 15 h 46"/>
                  <a:gd name="T60" fmla="*/ 9 w 26"/>
                  <a:gd name="T61" fmla="*/ 16 h 46"/>
                  <a:gd name="T62" fmla="*/ 11 w 26"/>
                  <a:gd name="T63" fmla="*/ 17 h 46"/>
                  <a:gd name="T64" fmla="*/ 12 w 26"/>
                  <a:gd name="T65" fmla="*/ 18 h 46"/>
                  <a:gd name="T66" fmla="*/ 15 w 26"/>
                  <a:gd name="T67" fmla="*/ 19 h 46"/>
                  <a:gd name="T68" fmla="*/ 19 w 26"/>
                  <a:gd name="T69" fmla="*/ 21 h 46"/>
                  <a:gd name="T70" fmla="*/ 22 w 26"/>
                  <a:gd name="T71" fmla="*/ 23 h 46"/>
                  <a:gd name="T72" fmla="*/ 25 w 26"/>
                  <a:gd name="T73" fmla="*/ 26 h 46"/>
                  <a:gd name="T74" fmla="*/ 26 w 26"/>
                  <a:gd name="T75" fmla="*/ 30 h 46"/>
                  <a:gd name="T76" fmla="*/ 25 w 26"/>
                  <a:gd name="T77" fmla="*/ 33 h 46"/>
                  <a:gd name="T78" fmla="*/ 23 w 26"/>
                  <a:gd name="T79" fmla="*/ 36 h 46"/>
                  <a:gd name="T80" fmla="*/ 21 w 26"/>
                  <a:gd name="T81" fmla="*/ 38 h 46"/>
                  <a:gd name="T82" fmla="*/ 16 w 26"/>
                  <a:gd name="T83" fmla="*/ 39 h 46"/>
                  <a:gd name="T84" fmla="*/ 16 w 26"/>
                  <a:gd name="T85" fmla="*/ 46 h 46"/>
                  <a:gd name="T86" fmla="*/ 10 w 26"/>
                  <a:gd name="T87" fmla="*/ 46 h 46"/>
                  <a:gd name="T88" fmla="*/ 10 w 26"/>
                  <a:gd name="T89"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 h="46">
                    <a:moveTo>
                      <a:pt x="10" y="40"/>
                    </a:moveTo>
                    <a:cubicBezTo>
                      <a:pt x="7" y="39"/>
                      <a:pt x="5" y="39"/>
                      <a:pt x="4" y="38"/>
                    </a:cubicBezTo>
                    <a:cubicBezTo>
                      <a:pt x="2" y="38"/>
                      <a:pt x="1" y="37"/>
                      <a:pt x="0" y="37"/>
                    </a:cubicBezTo>
                    <a:cubicBezTo>
                      <a:pt x="2" y="31"/>
                      <a:pt x="2" y="31"/>
                      <a:pt x="2" y="31"/>
                    </a:cubicBezTo>
                    <a:cubicBezTo>
                      <a:pt x="4" y="32"/>
                      <a:pt x="5" y="32"/>
                      <a:pt x="7" y="33"/>
                    </a:cubicBezTo>
                    <a:cubicBezTo>
                      <a:pt x="8" y="33"/>
                      <a:pt x="10" y="33"/>
                      <a:pt x="12" y="33"/>
                    </a:cubicBezTo>
                    <a:cubicBezTo>
                      <a:pt x="14" y="33"/>
                      <a:pt x="16" y="33"/>
                      <a:pt x="16" y="33"/>
                    </a:cubicBezTo>
                    <a:cubicBezTo>
                      <a:pt x="17" y="32"/>
                      <a:pt x="18" y="31"/>
                      <a:pt x="18" y="30"/>
                    </a:cubicBezTo>
                    <a:cubicBezTo>
                      <a:pt x="18" y="29"/>
                      <a:pt x="17" y="29"/>
                      <a:pt x="17" y="28"/>
                    </a:cubicBezTo>
                    <a:cubicBezTo>
                      <a:pt x="17" y="28"/>
                      <a:pt x="16" y="28"/>
                      <a:pt x="16" y="27"/>
                    </a:cubicBezTo>
                    <a:cubicBezTo>
                      <a:pt x="15" y="27"/>
                      <a:pt x="14" y="26"/>
                      <a:pt x="14" y="26"/>
                    </a:cubicBezTo>
                    <a:cubicBezTo>
                      <a:pt x="13" y="26"/>
                      <a:pt x="12" y="25"/>
                      <a:pt x="10" y="25"/>
                    </a:cubicBezTo>
                    <a:cubicBezTo>
                      <a:pt x="9" y="24"/>
                      <a:pt x="8" y="24"/>
                      <a:pt x="7" y="24"/>
                    </a:cubicBezTo>
                    <a:cubicBezTo>
                      <a:pt x="6" y="23"/>
                      <a:pt x="5" y="22"/>
                      <a:pt x="4" y="22"/>
                    </a:cubicBezTo>
                    <a:cubicBezTo>
                      <a:pt x="3" y="21"/>
                      <a:pt x="3" y="20"/>
                      <a:pt x="2" y="19"/>
                    </a:cubicBezTo>
                    <a:cubicBezTo>
                      <a:pt x="1" y="18"/>
                      <a:pt x="1" y="17"/>
                      <a:pt x="1" y="15"/>
                    </a:cubicBezTo>
                    <a:cubicBezTo>
                      <a:pt x="1" y="14"/>
                      <a:pt x="1" y="13"/>
                      <a:pt x="2" y="12"/>
                    </a:cubicBezTo>
                    <a:cubicBezTo>
                      <a:pt x="2" y="11"/>
                      <a:pt x="3" y="10"/>
                      <a:pt x="3" y="9"/>
                    </a:cubicBezTo>
                    <a:cubicBezTo>
                      <a:pt x="4" y="8"/>
                      <a:pt x="5" y="7"/>
                      <a:pt x="6" y="7"/>
                    </a:cubicBezTo>
                    <a:cubicBezTo>
                      <a:pt x="7" y="6"/>
                      <a:pt x="8" y="6"/>
                      <a:pt x="10" y="6"/>
                    </a:cubicBezTo>
                    <a:cubicBezTo>
                      <a:pt x="10" y="0"/>
                      <a:pt x="10" y="0"/>
                      <a:pt x="10" y="0"/>
                    </a:cubicBezTo>
                    <a:cubicBezTo>
                      <a:pt x="16" y="0"/>
                      <a:pt x="16" y="0"/>
                      <a:pt x="16" y="0"/>
                    </a:cubicBezTo>
                    <a:cubicBezTo>
                      <a:pt x="16" y="5"/>
                      <a:pt x="16" y="5"/>
                      <a:pt x="16" y="5"/>
                    </a:cubicBezTo>
                    <a:cubicBezTo>
                      <a:pt x="18" y="5"/>
                      <a:pt x="20" y="6"/>
                      <a:pt x="21" y="6"/>
                    </a:cubicBezTo>
                    <a:cubicBezTo>
                      <a:pt x="22" y="6"/>
                      <a:pt x="23" y="7"/>
                      <a:pt x="24" y="7"/>
                    </a:cubicBezTo>
                    <a:cubicBezTo>
                      <a:pt x="23" y="13"/>
                      <a:pt x="23" y="13"/>
                      <a:pt x="23" y="13"/>
                    </a:cubicBezTo>
                    <a:cubicBezTo>
                      <a:pt x="21" y="13"/>
                      <a:pt x="20" y="12"/>
                      <a:pt x="19" y="12"/>
                    </a:cubicBezTo>
                    <a:cubicBezTo>
                      <a:pt x="17" y="12"/>
                      <a:pt x="15" y="12"/>
                      <a:pt x="14" y="12"/>
                    </a:cubicBezTo>
                    <a:cubicBezTo>
                      <a:pt x="12" y="12"/>
                      <a:pt x="11" y="12"/>
                      <a:pt x="10" y="12"/>
                    </a:cubicBezTo>
                    <a:cubicBezTo>
                      <a:pt x="10" y="13"/>
                      <a:pt x="9" y="14"/>
                      <a:pt x="9" y="15"/>
                    </a:cubicBezTo>
                    <a:cubicBezTo>
                      <a:pt x="9" y="15"/>
                      <a:pt x="9" y="16"/>
                      <a:pt x="9" y="16"/>
                    </a:cubicBezTo>
                    <a:cubicBezTo>
                      <a:pt x="10" y="16"/>
                      <a:pt x="10" y="17"/>
                      <a:pt x="11" y="17"/>
                    </a:cubicBezTo>
                    <a:cubicBezTo>
                      <a:pt x="11" y="17"/>
                      <a:pt x="12" y="18"/>
                      <a:pt x="12" y="18"/>
                    </a:cubicBezTo>
                    <a:cubicBezTo>
                      <a:pt x="13" y="18"/>
                      <a:pt x="14" y="19"/>
                      <a:pt x="15" y="19"/>
                    </a:cubicBezTo>
                    <a:cubicBezTo>
                      <a:pt x="16" y="19"/>
                      <a:pt x="18" y="20"/>
                      <a:pt x="19" y="21"/>
                    </a:cubicBezTo>
                    <a:cubicBezTo>
                      <a:pt x="20" y="21"/>
                      <a:pt x="22" y="22"/>
                      <a:pt x="22" y="23"/>
                    </a:cubicBezTo>
                    <a:cubicBezTo>
                      <a:pt x="23" y="24"/>
                      <a:pt x="24" y="25"/>
                      <a:pt x="25" y="26"/>
                    </a:cubicBezTo>
                    <a:cubicBezTo>
                      <a:pt x="25" y="27"/>
                      <a:pt x="26" y="28"/>
                      <a:pt x="26" y="30"/>
                    </a:cubicBezTo>
                    <a:cubicBezTo>
                      <a:pt x="26" y="31"/>
                      <a:pt x="25" y="32"/>
                      <a:pt x="25" y="33"/>
                    </a:cubicBezTo>
                    <a:cubicBezTo>
                      <a:pt x="25" y="34"/>
                      <a:pt x="24" y="35"/>
                      <a:pt x="23" y="36"/>
                    </a:cubicBezTo>
                    <a:cubicBezTo>
                      <a:pt x="23" y="37"/>
                      <a:pt x="22" y="37"/>
                      <a:pt x="21" y="38"/>
                    </a:cubicBezTo>
                    <a:cubicBezTo>
                      <a:pt x="20" y="39"/>
                      <a:pt x="18" y="39"/>
                      <a:pt x="16" y="39"/>
                    </a:cubicBezTo>
                    <a:cubicBezTo>
                      <a:pt x="16" y="46"/>
                      <a:pt x="16" y="46"/>
                      <a:pt x="16" y="46"/>
                    </a:cubicBezTo>
                    <a:cubicBezTo>
                      <a:pt x="10" y="46"/>
                      <a:pt x="10" y="46"/>
                      <a:pt x="10" y="46"/>
                    </a:cubicBezTo>
                    <a:lnTo>
                      <a:pt x="10" y="40"/>
                    </a:lnTo>
                    <a:close/>
                  </a:path>
                </a:pathLst>
              </a:cu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60" name="Freeform 179">
                <a:extLst>
                  <a:ext uri="{FF2B5EF4-FFF2-40B4-BE49-F238E27FC236}">
                    <a16:creationId xmlns:a16="http://schemas.microsoft.com/office/drawing/2014/main" id="{FE203251-B400-449C-AF32-A9823ED1FCB1}"/>
                  </a:ext>
                </a:extLst>
              </p:cNvPr>
              <p:cNvSpPr>
                <a:spLocks/>
              </p:cNvSpPr>
              <p:nvPr/>
            </p:nvSpPr>
            <p:spPr bwMode="auto">
              <a:xfrm>
                <a:off x="2271713" y="2030412"/>
                <a:ext cx="26987" cy="52388"/>
              </a:xfrm>
              <a:custGeom>
                <a:avLst/>
                <a:gdLst>
                  <a:gd name="T0" fmla="*/ 2 w 7"/>
                  <a:gd name="T1" fmla="*/ 12 h 14"/>
                  <a:gd name="T2" fmla="*/ 1 w 7"/>
                  <a:gd name="T3" fmla="*/ 12 h 14"/>
                  <a:gd name="T4" fmla="*/ 0 w 7"/>
                  <a:gd name="T5" fmla="*/ 11 h 14"/>
                  <a:gd name="T6" fmla="*/ 0 w 7"/>
                  <a:gd name="T7" fmla="*/ 10 h 14"/>
                  <a:gd name="T8" fmla="*/ 2 w 7"/>
                  <a:gd name="T9" fmla="*/ 10 h 14"/>
                  <a:gd name="T10" fmla="*/ 3 w 7"/>
                  <a:gd name="T11" fmla="*/ 10 h 14"/>
                  <a:gd name="T12" fmla="*/ 5 w 7"/>
                  <a:gd name="T13" fmla="*/ 10 h 14"/>
                  <a:gd name="T14" fmla="*/ 5 w 7"/>
                  <a:gd name="T15" fmla="*/ 9 h 14"/>
                  <a:gd name="T16" fmla="*/ 5 w 7"/>
                  <a:gd name="T17" fmla="*/ 9 h 14"/>
                  <a:gd name="T18" fmla="*/ 4 w 7"/>
                  <a:gd name="T19" fmla="*/ 8 h 14"/>
                  <a:gd name="T20" fmla="*/ 4 w 7"/>
                  <a:gd name="T21" fmla="*/ 8 h 14"/>
                  <a:gd name="T22" fmla="*/ 3 w 7"/>
                  <a:gd name="T23" fmla="*/ 8 h 14"/>
                  <a:gd name="T24" fmla="*/ 2 w 7"/>
                  <a:gd name="T25" fmla="*/ 7 h 14"/>
                  <a:gd name="T26" fmla="*/ 1 w 7"/>
                  <a:gd name="T27" fmla="*/ 7 h 14"/>
                  <a:gd name="T28" fmla="*/ 0 w 7"/>
                  <a:gd name="T29" fmla="*/ 6 h 14"/>
                  <a:gd name="T30" fmla="*/ 0 w 7"/>
                  <a:gd name="T31" fmla="*/ 5 h 14"/>
                  <a:gd name="T32" fmla="*/ 0 w 7"/>
                  <a:gd name="T33" fmla="*/ 4 h 14"/>
                  <a:gd name="T34" fmla="*/ 0 w 7"/>
                  <a:gd name="T35" fmla="*/ 3 h 14"/>
                  <a:gd name="T36" fmla="*/ 1 w 7"/>
                  <a:gd name="T37" fmla="*/ 2 h 14"/>
                  <a:gd name="T38" fmla="*/ 2 w 7"/>
                  <a:gd name="T39" fmla="*/ 2 h 14"/>
                  <a:gd name="T40" fmla="*/ 2 w 7"/>
                  <a:gd name="T41" fmla="*/ 0 h 14"/>
                  <a:gd name="T42" fmla="*/ 4 w 7"/>
                  <a:gd name="T43" fmla="*/ 0 h 14"/>
                  <a:gd name="T44" fmla="*/ 4 w 7"/>
                  <a:gd name="T45" fmla="*/ 2 h 14"/>
                  <a:gd name="T46" fmla="*/ 6 w 7"/>
                  <a:gd name="T47" fmla="*/ 2 h 14"/>
                  <a:gd name="T48" fmla="*/ 7 w 7"/>
                  <a:gd name="T49" fmla="*/ 2 h 14"/>
                  <a:gd name="T50" fmla="*/ 6 w 7"/>
                  <a:gd name="T51" fmla="*/ 4 h 14"/>
                  <a:gd name="T52" fmla="*/ 5 w 7"/>
                  <a:gd name="T53" fmla="*/ 4 h 14"/>
                  <a:gd name="T54" fmla="*/ 4 w 7"/>
                  <a:gd name="T55" fmla="*/ 4 h 14"/>
                  <a:gd name="T56" fmla="*/ 3 w 7"/>
                  <a:gd name="T57" fmla="*/ 4 h 14"/>
                  <a:gd name="T58" fmla="*/ 2 w 7"/>
                  <a:gd name="T59" fmla="*/ 4 h 14"/>
                  <a:gd name="T60" fmla="*/ 2 w 7"/>
                  <a:gd name="T61" fmla="*/ 5 h 14"/>
                  <a:gd name="T62" fmla="*/ 3 w 7"/>
                  <a:gd name="T63" fmla="*/ 5 h 14"/>
                  <a:gd name="T64" fmla="*/ 3 w 7"/>
                  <a:gd name="T65" fmla="*/ 6 h 14"/>
                  <a:gd name="T66" fmla="*/ 4 w 7"/>
                  <a:gd name="T67" fmla="*/ 6 h 14"/>
                  <a:gd name="T68" fmla="*/ 5 w 7"/>
                  <a:gd name="T69" fmla="*/ 6 h 14"/>
                  <a:gd name="T70" fmla="*/ 6 w 7"/>
                  <a:gd name="T71" fmla="*/ 7 h 14"/>
                  <a:gd name="T72" fmla="*/ 7 w 7"/>
                  <a:gd name="T73" fmla="*/ 8 h 14"/>
                  <a:gd name="T74" fmla="*/ 7 w 7"/>
                  <a:gd name="T75" fmla="*/ 9 h 14"/>
                  <a:gd name="T76" fmla="*/ 7 w 7"/>
                  <a:gd name="T77" fmla="*/ 10 h 14"/>
                  <a:gd name="T78" fmla="*/ 7 w 7"/>
                  <a:gd name="T79" fmla="*/ 11 h 14"/>
                  <a:gd name="T80" fmla="*/ 6 w 7"/>
                  <a:gd name="T81" fmla="*/ 12 h 14"/>
                  <a:gd name="T82" fmla="*/ 4 w 7"/>
                  <a:gd name="T83" fmla="*/ 12 h 14"/>
                  <a:gd name="T84" fmla="*/ 4 w 7"/>
                  <a:gd name="T85" fmla="*/ 14 h 14"/>
                  <a:gd name="T86" fmla="*/ 2 w 7"/>
                  <a:gd name="T87" fmla="*/ 14 h 14"/>
                  <a:gd name="T88" fmla="*/ 2 w 7"/>
                  <a:gd name="T8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14">
                    <a:moveTo>
                      <a:pt x="2" y="12"/>
                    </a:moveTo>
                    <a:cubicBezTo>
                      <a:pt x="2" y="12"/>
                      <a:pt x="1" y="12"/>
                      <a:pt x="1" y="12"/>
                    </a:cubicBezTo>
                    <a:cubicBezTo>
                      <a:pt x="0" y="12"/>
                      <a:pt x="0" y="12"/>
                      <a:pt x="0" y="11"/>
                    </a:cubicBezTo>
                    <a:cubicBezTo>
                      <a:pt x="0" y="10"/>
                      <a:pt x="0" y="10"/>
                      <a:pt x="0" y="10"/>
                    </a:cubicBezTo>
                    <a:cubicBezTo>
                      <a:pt x="1" y="10"/>
                      <a:pt x="1" y="10"/>
                      <a:pt x="2" y="10"/>
                    </a:cubicBezTo>
                    <a:cubicBezTo>
                      <a:pt x="2" y="10"/>
                      <a:pt x="3" y="10"/>
                      <a:pt x="3" y="10"/>
                    </a:cubicBezTo>
                    <a:cubicBezTo>
                      <a:pt x="4" y="10"/>
                      <a:pt x="4" y="10"/>
                      <a:pt x="5" y="10"/>
                    </a:cubicBezTo>
                    <a:cubicBezTo>
                      <a:pt x="5" y="10"/>
                      <a:pt x="5" y="10"/>
                      <a:pt x="5" y="9"/>
                    </a:cubicBezTo>
                    <a:cubicBezTo>
                      <a:pt x="5" y="9"/>
                      <a:pt x="5" y="9"/>
                      <a:pt x="5" y="9"/>
                    </a:cubicBezTo>
                    <a:cubicBezTo>
                      <a:pt x="5" y="9"/>
                      <a:pt x="4" y="8"/>
                      <a:pt x="4" y="8"/>
                    </a:cubicBezTo>
                    <a:cubicBezTo>
                      <a:pt x="4" y="8"/>
                      <a:pt x="4" y="8"/>
                      <a:pt x="4" y="8"/>
                    </a:cubicBezTo>
                    <a:cubicBezTo>
                      <a:pt x="3" y="8"/>
                      <a:pt x="3" y="8"/>
                      <a:pt x="3" y="8"/>
                    </a:cubicBezTo>
                    <a:cubicBezTo>
                      <a:pt x="2" y="8"/>
                      <a:pt x="2" y="7"/>
                      <a:pt x="2" y="7"/>
                    </a:cubicBezTo>
                    <a:cubicBezTo>
                      <a:pt x="1" y="7"/>
                      <a:pt x="1" y="7"/>
                      <a:pt x="1" y="7"/>
                    </a:cubicBezTo>
                    <a:cubicBezTo>
                      <a:pt x="0" y="6"/>
                      <a:pt x="0" y="6"/>
                      <a:pt x="0" y="6"/>
                    </a:cubicBezTo>
                    <a:cubicBezTo>
                      <a:pt x="0" y="6"/>
                      <a:pt x="0" y="5"/>
                      <a:pt x="0" y="5"/>
                    </a:cubicBezTo>
                    <a:cubicBezTo>
                      <a:pt x="0" y="4"/>
                      <a:pt x="0" y="4"/>
                      <a:pt x="0" y="4"/>
                    </a:cubicBezTo>
                    <a:cubicBezTo>
                      <a:pt x="0" y="3"/>
                      <a:pt x="0" y="3"/>
                      <a:pt x="0" y="3"/>
                    </a:cubicBezTo>
                    <a:cubicBezTo>
                      <a:pt x="1" y="3"/>
                      <a:pt x="1" y="2"/>
                      <a:pt x="1" y="2"/>
                    </a:cubicBezTo>
                    <a:cubicBezTo>
                      <a:pt x="2" y="2"/>
                      <a:pt x="2" y="2"/>
                      <a:pt x="2" y="2"/>
                    </a:cubicBezTo>
                    <a:cubicBezTo>
                      <a:pt x="2" y="0"/>
                      <a:pt x="2" y="0"/>
                      <a:pt x="2" y="0"/>
                    </a:cubicBezTo>
                    <a:cubicBezTo>
                      <a:pt x="4" y="0"/>
                      <a:pt x="4" y="0"/>
                      <a:pt x="4" y="0"/>
                    </a:cubicBezTo>
                    <a:cubicBezTo>
                      <a:pt x="4" y="2"/>
                      <a:pt x="4" y="2"/>
                      <a:pt x="4" y="2"/>
                    </a:cubicBezTo>
                    <a:cubicBezTo>
                      <a:pt x="5" y="2"/>
                      <a:pt x="6" y="2"/>
                      <a:pt x="6" y="2"/>
                    </a:cubicBezTo>
                    <a:cubicBezTo>
                      <a:pt x="6" y="2"/>
                      <a:pt x="7" y="2"/>
                      <a:pt x="7" y="2"/>
                    </a:cubicBezTo>
                    <a:cubicBezTo>
                      <a:pt x="6" y="4"/>
                      <a:pt x="6" y="4"/>
                      <a:pt x="6" y="4"/>
                    </a:cubicBezTo>
                    <a:cubicBezTo>
                      <a:pt x="6" y="4"/>
                      <a:pt x="6" y="4"/>
                      <a:pt x="5" y="4"/>
                    </a:cubicBezTo>
                    <a:cubicBezTo>
                      <a:pt x="5" y="4"/>
                      <a:pt x="4" y="4"/>
                      <a:pt x="4" y="4"/>
                    </a:cubicBezTo>
                    <a:cubicBezTo>
                      <a:pt x="3" y="4"/>
                      <a:pt x="3" y="4"/>
                      <a:pt x="3" y="4"/>
                    </a:cubicBezTo>
                    <a:cubicBezTo>
                      <a:pt x="2" y="4"/>
                      <a:pt x="2" y="4"/>
                      <a:pt x="2" y="4"/>
                    </a:cubicBezTo>
                    <a:cubicBezTo>
                      <a:pt x="2" y="5"/>
                      <a:pt x="2" y="5"/>
                      <a:pt x="2" y="5"/>
                    </a:cubicBezTo>
                    <a:cubicBezTo>
                      <a:pt x="2" y="5"/>
                      <a:pt x="3" y="5"/>
                      <a:pt x="3" y="5"/>
                    </a:cubicBezTo>
                    <a:cubicBezTo>
                      <a:pt x="3" y="5"/>
                      <a:pt x="3" y="5"/>
                      <a:pt x="3" y="6"/>
                    </a:cubicBezTo>
                    <a:cubicBezTo>
                      <a:pt x="3" y="6"/>
                      <a:pt x="4" y="6"/>
                      <a:pt x="4" y="6"/>
                    </a:cubicBezTo>
                    <a:cubicBezTo>
                      <a:pt x="4" y="6"/>
                      <a:pt x="5" y="6"/>
                      <a:pt x="5" y="6"/>
                    </a:cubicBezTo>
                    <a:cubicBezTo>
                      <a:pt x="6" y="7"/>
                      <a:pt x="6" y="7"/>
                      <a:pt x="6" y="7"/>
                    </a:cubicBezTo>
                    <a:cubicBezTo>
                      <a:pt x="7" y="7"/>
                      <a:pt x="7" y="8"/>
                      <a:pt x="7" y="8"/>
                    </a:cubicBezTo>
                    <a:cubicBezTo>
                      <a:pt x="7" y="8"/>
                      <a:pt x="7" y="9"/>
                      <a:pt x="7" y="9"/>
                    </a:cubicBezTo>
                    <a:cubicBezTo>
                      <a:pt x="7" y="10"/>
                      <a:pt x="7" y="10"/>
                      <a:pt x="7" y="10"/>
                    </a:cubicBezTo>
                    <a:cubicBezTo>
                      <a:pt x="7" y="10"/>
                      <a:pt x="7" y="11"/>
                      <a:pt x="7" y="11"/>
                    </a:cubicBezTo>
                    <a:cubicBezTo>
                      <a:pt x="6" y="11"/>
                      <a:pt x="6" y="12"/>
                      <a:pt x="6" y="12"/>
                    </a:cubicBezTo>
                    <a:cubicBezTo>
                      <a:pt x="5" y="12"/>
                      <a:pt x="5" y="12"/>
                      <a:pt x="4" y="12"/>
                    </a:cubicBezTo>
                    <a:cubicBezTo>
                      <a:pt x="4" y="14"/>
                      <a:pt x="4" y="14"/>
                      <a:pt x="4" y="14"/>
                    </a:cubicBezTo>
                    <a:cubicBezTo>
                      <a:pt x="2" y="14"/>
                      <a:pt x="2" y="14"/>
                      <a:pt x="2" y="14"/>
                    </a:cubicBezTo>
                    <a:lnTo>
                      <a:pt x="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61" name="Freeform 180">
                <a:extLst>
                  <a:ext uri="{FF2B5EF4-FFF2-40B4-BE49-F238E27FC236}">
                    <a16:creationId xmlns:a16="http://schemas.microsoft.com/office/drawing/2014/main" id="{7B5F7BA7-1821-4DB1-8BE5-1E0654039BF9}"/>
                  </a:ext>
                </a:extLst>
              </p:cNvPr>
              <p:cNvSpPr>
                <a:spLocks/>
              </p:cNvSpPr>
              <p:nvPr/>
            </p:nvSpPr>
            <p:spPr bwMode="auto">
              <a:xfrm>
                <a:off x="2376488" y="1936750"/>
                <a:ext cx="26987" cy="52388"/>
              </a:xfrm>
              <a:custGeom>
                <a:avLst/>
                <a:gdLst>
                  <a:gd name="T0" fmla="*/ 3 w 7"/>
                  <a:gd name="T1" fmla="*/ 12 h 14"/>
                  <a:gd name="T2" fmla="*/ 1 w 7"/>
                  <a:gd name="T3" fmla="*/ 12 h 14"/>
                  <a:gd name="T4" fmla="*/ 0 w 7"/>
                  <a:gd name="T5" fmla="*/ 12 h 14"/>
                  <a:gd name="T6" fmla="*/ 0 w 7"/>
                  <a:gd name="T7" fmla="*/ 10 h 14"/>
                  <a:gd name="T8" fmla="*/ 2 w 7"/>
                  <a:gd name="T9" fmla="*/ 10 h 14"/>
                  <a:gd name="T10" fmla="*/ 3 w 7"/>
                  <a:gd name="T11" fmla="*/ 11 h 14"/>
                  <a:gd name="T12" fmla="*/ 5 w 7"/>
                  <a:gd name="T13" fmla="*/ 10 h 14"/>
                  <a:gd name="T14" fmla="*/ 5 w 7"/>
                  <a:gd name="T15" fmla="*/ 10 h 14"/>
                  <a:gd name="T16" fmla="*/ 5 w 7"/>
                  <a:gd name="T17" fmla="*/ 9 h 14"/>
                  <a:gd name="T18" fmla="*/ 4 w 7"/>
                  <a:gd name="T19" fmla="*/ 9 h 14"/>
                  <a:gd name="T20" fmla="*/ 4 w 7"/>
                  <a:gd name="T21" fmla="*/ 8 h 14"/>
                  <a:gd name="T22" fmla="*/ 3 w 7"/>
                  <a:gd name="T23" fmla="*/ 8 h 14"/>
                  <a:gd name="T24" fmla="*/ 2 w 7"/>
                  <a:gd name="T25" fmla="*/ 8 h 14"/>
                  <a:gd name="T26" fmla="*/ 1 w 7"/>
                  <a:gd name="T27" fmla="*/ 7 h 14"/>
                  <a:gd name="T28" fmla="*/ 0 w 7"/>
                  <a:gd name="T29" fmla="*/ 6 h 14"/>
                  <a:gd name="T30" fmla="*/ 0 w 7"/>
                  <a:gd name="T31" fmla="*/ 5 h 14"/>
                  <a:gd name="T32" fmla="*/ 0 w 7"/>
                  <a:gd name="T33" fmla="*/ 4 h 14"/>
                  <a:gd name="T34" fmla="*/ 1 w 7"/>
                  <a:gd name="T35" fmla="*/ 3 h 14"/>
                  <a:gd name="T36" fmla="*/ 1 w 7"/>
                  <a:gd name="T37" fmla="*/ 2 h 14"/>
                  <a:gd name="T38" fmla="*/ 3 w 7"/>
                  <a:gd name="T39" fmla="*/ 2 h 14"/>
                  <a:gd name="T40" fmla="*/ 3 w 7"/>
                  <a:gd name="T41" fmla="*/ 0 h 14"/>
                  <a:gd name="T42" fmla="*/ 5 w 7"/>
                  <a:gd name="T43" fmla="*/ 0 h 14"/>
                  <a:gd name="T44" fmla="*/ 5 w 7"/>
                  <a:gd name="T45" fmla="*/ 2 h 14"/>
                  <a:gd name="T46" fmla="*/ 6 w 7"/>
                  <a:gd name="T47" fmla="*/ 2 h 14"/>
                  <a:gd name="T48" fmla="*/ 7 w 7"/>
                  <a:gd name="T49" fmla="*/ 2 h 14"/>
                  <a:gd name="T50" fmla="*/ 6 w 7"/>
                  <a:gd name="T51" fmla="*/ 4 h 14"/>
                  <a:gd name="T52" fmla="*/ 5 w 7"/>
                  <a:gd name="T53" fmla="*/ 4 h 14"/>
                  <a:gd name="T54" fmla="*/ 4 w 7"/>
                  <a:gd name="T55" fmla="*/ 4 h 14"/>
                  <a:gd name="T56" fmla="*/ 3 w 7"/>
                  <a:gd name="T57" fmla="*/ 4 h 14"/>
                  <a:gd name="T58" fmla="*/ 2 w 7"/>
                  <a:gd name="T59" fmla="*/ 5 h 14"/>
                  <a:gd name="T60" fmla="*/ 2 w 7"/>
                  <a:gd name="T61" fmla="*/ 5 h 14"/>
                  <a:gd name="T62" fmla="*/ 3 w 7"/>
                  <a:gd name="T63" fmla="*/ 6 h 14"/>
                  <a:gd name="T64" fmla="*/ 3 w 7"/>
                  <a:gd name="T65" fmla="*/ 6 h 14"/>
                  <a:gd name="T66" fmla="*/ 4 w 7"/>
                  <a:gd name="T67" fmla="*/ 6 h 14"/>
                  <a:gd name="T68" fmla="*/ 5 w 7"/>
                  <a:gd name="T69" fmla="*/ 7 h 14"/>
                  <a:gd name="T70" fmla="*/ 6 w 7"/>
                  <a:gd name="T71" fmla="*/ 7 h 14"/>
                  <a:gd name="T72" fmla="*/ 7 w 7"/>
                  <a:gd name="T73" fmla="*/ 8 h 14"/>
                  <a:gd name="T74" fmla="*/ 7 w 7"/>
                  <a:gd name="T75" fmla="*/ 10 h 14"/>
                  <a:gd name="T76" fmla="*/ 7 w 7"/>
                  <a:gd name="T77" fmla="*/ 10 h 14"/>
                  <a:gd name="T78" fmla="*/ 7 w 7"/>
                  <a:gd name="T79" fmla="*/ 11 h 14"/>
                  <a:gd name="T80" fmla="*/ 6 w 7"/>
                  <a:gd name="T81" fmla="*/ 12 h 14"/>
                  <a:gd name="T82" fmla="*/ 5 w 7"/>
                  <a:gd name="T83" fmla="*/ 12 h 14"/>
                  <a:gd name="T84" fmla="*/ 5 w 7"/>
                  <a:gd name="T85" fmla="*/ 14 h 14"/>
                  <a:gd name="T86" fmla="*/ 3 w 7"/>
                  <a:gd name="T87" fmla="*/ 14 h 14"/>
                  <a:gd name="T88" fmla="*/ 3 w 7"/>
                  <a:gd name="T8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14">
                    <a:moveTo>
                      <a:pt x="3" y="12"/>
                    </a:moveTo>
                    <a:cubicBezTo>
                      <a:pt x="2" y="12"/>
                      <a:pt x="1" y="12"/>
                      <a:pt x="1" y="12"/>
                    </a:cubicBezTo>
                    <a:cubicBezTo>
                      <a:pt x="0" y="12"/>
                      <a:pt x="0" y="12"/>
                      <a:pt x="0" y="12"/>
                    </a:cubicBezTo>
                    <a:cubicBezTo>
                      <a:pt x="0" y="10"/>
                      <a:pt x="0" y="10"/>
                      <a:pt x="0" y="10"/>
                    </a:cubicBezTo>
                    <a:cubicBezTo>
                      <a:pt x="1" y="10"/>
                      <a:pt x="1" y="10"/>
                      <a:pt x="2" y="10"/>
                    </a:cubicBezTo>
                    <a:cubicBezTo>
                      <a:pt x="2" y="10"/>
                      <a:pt x="3" y="11"/>
                      <a:pt x="3" y="11"/>
                    </a:cubicBezTo>
                    <a:cubicBezTo>
                      <a:pt x="4" y="11"/>
                      <a:pt x="4" y="10"/>
                      <a:pt x="5" y="10"/>
                    </a:cubicBezTo>
                    <a:cubicBezTo>
                      <a:pt x="5" y="10"/>
                      <a:pt x="5" y="10"/>
                      <a:pt x="5" y="10"/>
                    </a:cubicBezTo>
                    <a:cubicBezTo>
                      <a:pt x="5" y="9"/>
                      <a:pt x="5" y="9"/>
                      <a:pt x="5" y="9"/>
                    </a:cubicBezTo>
                    <a:cubicBezTo>
                      <a:pt x="5" y="9"/>
                      <a:pt x="5" y="9"/>
                      <a:pt x="4" y="9"/>
                    </a:cubicBezTo>
                    <a:cubicBezTo>
                      <a:pt x="4" y="9"/>
                      <a:pt x="4" y="8"/>
                      <a:pt x="4" y="8"/>
                    </a:cubicBezTo>
                    <a:cubicBezTo>
                      <a:pt x="3" y="8"/>
                      <a:pt x="3" y="8"/>
                      <a:pt x="3" y="8"/>
                    </a:cubicBezTo>
                    <a:cubicBezTo>
                      <a:pt x="2" y="8"/>
                      <a:pt x="2" y="8"/>
                      <a:pt x="2" y="8"/>
                    </a:cubicBezTo>
                    <a:cubicBezTo>
                      <a:pt x="1" y="7"/>
                      <a:pt x="1" y="7"/>
                      <a:pt x="1" y="7"/>
                    </a:cubicBezTo>
                    <a:cubicBezTo>
                      <a:pt x="1" y="7"/>
                      <a:pt x="0" y="6"/>
                      <a:pt x="0" y="6"/>
                    </a:cubicBezTo>
                    <a:cubicBezTo>
                      <a:pt x="0" y="6"/>
                      <a:pt x="0" y="5"/>
                      <a:pt x="0" y="5"/>
                    </a:cubicBezTo>
                    <a:cubicBezTo>
                      <a:pt x="0" y="5"/>
                      <a:pt x="0" y="4"/>
                      <a:pt x="0" y="4"/>
                    </a:cubicBezTo>
                    <a:cubicBezTo>
                      <a:pt x="0" y="4"/>
                      <a:pt x="0" y="3"/>
                      <a:pt x="1" y="3"/>
                    </a:cubicBezTo>
                    <a:cubicBezTo>
                      <a:pt x="1" y="3"/>
                      <a:pt x="1" y="3"/>
                      <a:pt x="1" y="2"/>
                    </a:cubicBezTo>
                    <a:cubicBezTo>
                      <a:pt x="2" y="2"/>
                      <a:pt x="2" y="2"/>
                      <a:pt x="3" y="2"/>
                    </a:cubicBezTo>
                    <a:cubicBezTo>
                      <a:pt x="3" y="0"/>
                      <a:pt x="3" y="0"/>
                      <a:pt x="3" y="0"/>
                    </a:cubicBezTo>
                    <a:cubicBezTo>
                      <a:pt x="5" y="0"/>
                      <a:pt x="5" y="0"/>
                      <a:pt x="5" y="0"/>
                    </a:cubicBezTo>
                    <a:cubicBezTo>
                      <a:pt x="5" y="2"/>
                      <a:pt x="5" y="2"/>
                      <a:pt x="5" y="2"/>
                    </a:cubicBezTo>
                    <a:cubicBezTo>
                      <a:pt x="5" y="2"/>
                      <a:pt x="6" y="2"/>
                      <a:pt x="6" y="2"/>
                    </a:cubicBezTo>
                    <a:cubicBezTo>
                      <a:pt x="6" y="2"/>
                      <a:pt x="7" y="2"/>
                      <a:pt x="7" y="2"/>
                    </a:cubicBezTo>
                    <a:cubicBezTo>
                      <a:pt x="6" y="4"/>
                      <a:pt x="6" y="4"/>
                      <a:pt x="6" y="4"/>
                    </a:cubicBezTo>
                    <a:cubicBezTo>
                      <a:pt x="6" y="4"/>
                      <a:pt x="6" y="4"/>
                      <a:pt x="5" y="4"/>
                    </a:cubicBezTo>
                    <a:cubicBezTo>
                      <a:pt x="5" y="4"/>
                      <a:pt x="4" y="4"/>
                      <a:pt x="4" y="4"/>
                    </a:cubicBezTo>
                    <a:cubicBezTo>
                      <a:pt x="3" y="4"/>
                      <a:pt x="3" y="4"/>
                      <a:pt x="3" y="4"/>
                    </a:cubicBezTo>
                    <a:cubicBezTo>
                      <a:pt x="2" y="4"/>
                      <a:pt x="2" y="5"/>
                      <a:pt x="2" y="5"/>
                    </a:cubicBezTo>
                    <a:cubicBezTo>
                      <a:pt x="2" y="5"/>
                      <a:pt x="2" y="5"/>
                      <a:pt x="2" y="5"/>
                    </a:cubicBezTo>
                    <a:cubicBezTo>
                      <a:pt x="3" y="5"/>
                      <a:pt x="3" y="5"/>
                      <a:pt x="3" y="6"/>
                    </a:cubicBezTo>
                    <a:cubicBezTo>
                      <a:pt x="3" y="6"/>
                      <a:pt x="3" y="6"/>
                      <a:pt x="3" y="6"/>
                    </a:cubicBezTo>
                    <a:cubicBezTo>
                      <a:pt x="4" y="6"/>
                      <a:pt x="4" y="6"/>
                      <a:pt x="4" y="6"/>
                    </a:cubicBezTo>
                    <a:cubicBezTo>
                      <a:pt x="5" y="6"/>
                      <a:pt x="5" y="6"/>
                      <a:pt x="5" y="7"/>
                    </a:cubicBezTo>
                    <a:cubicBezTo>
                      <a:pt x="6" y="7"/>
                      <a:pt x="6" y="7"/>
                      <a:pt x="6" y="7"/>
                    </a:cubicBezTo>
                    <a:cubicBezTo>
                      <a:pt x="7" y="8"/>
                      <a:pt x="7" y="8"/>
                      <a:pt x="7" y="8"/>
                    </a:cubicBezTo>
                    <a:cubicBezTo>
                      <a:pt x="7" y="9"/>
                      <a:pt x="7" y="9"/>
                      <a:pt x="7" y="10"/>
                    </a:cubicBezTo>
                    <a:cubicBezTo>
                      <a:pt x="7" y="10"/>
                      <a:pt x="7" y="10"/>
                      <a:pt x="7" y="10"/>
                    </a:cubicBezTo>
                    <a:cubicBezTo>
                      <a:pt x="7" y="11"/>
                      <a:pt x="7" y="11"/>
                      <a:pt x="7" y="11"/>
                    </a:cubicBezTo>
                    <a:cubicBezTo>
                      <a:pt x="7" y="12"/>
                      <a:pt x="6" y="12"/>
                      <a:pt x="6" y="12"/>
                    </a:cubicBezTo>
                    <a:cubicBezTo>
                      <a:pt x="6" y="12"/>
                      <a:pt x="5" y="12"/>
                      <a:pt x="5" y="12"/>
                    </a:cubicBezTo>
                    <a:cubicBezTo>
                      <a:pt x="5" y="14"/>
                      <a:pt x="5" y="14"/>
                      <a:pt x="5" y="14"/>
                    </a:cubicBezTo>
                    <a:cubicBezTo>
                      <a:pt x="3" y="14"/>
                      <a:pt x="3" y="14"/>
                      <a:pt x="3" y="14"/>
                    </a:cubicBezTo>
                    <a:lnTo>
                      <a:pt x="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grpSp>
        <p:nvGrpSpPr>
          <p:cNvPr id="162" name="Groupe 898">
            <a:extLst>
              <a:ext uri="{FF2B5EF4-FFF2-40B4-BE49-F238E27FC236}">
                <a16:creationId xmlns:a16="http://schemas.microsoft.com/office/drawing/2014/main" id="{2D5699EC-F94D-4AA0-9085-1E1F2413AF79}"/>
              </a:ext>
            </a:extLst>
          </p:cNvPr>
          <p:cNvGrpSpPr>
            <a:grpSpLocks noChangeAspect="1"/>
          </p:cNvGrpSpPr>
          <p:nvPr/>
        </p:nvGrpSpPr>
        <p:grpSpPr>
          <a:xfrm>
            <a:off x="8209279" y="3551872"/>
            <a:ext cx="330508" cy="310003"/>
            <a:chOff x="8035926" y="582613"/>
            <a:chExt cx="869950" cy="815975"/>
          </a:xfrm>
        </p:grpSpPr>
        <p:sp>
          <p:nvSpPr>
            <p:cNvPr id="163" name="Freeform 117">
              <a:extLst>
                <a:ext uri="{FF2B5EF4-FFF2-40B4-BE49-F238E27FC236}">
                  <a16:creationId xmlns:a16="http://schemas.microsoft.com/office/drawing/2014/main" id="{A820CAC4-BA2D-4088-B259-ABE60584DADF}"/>
                </a:ext>
              </a:extLst>
            </p:cNvPr>
            <p:cNvSpPr>
              <a:spLocks/>
            </p:cNvSpPr>
            <p:nvPr/>
          </p:nvSpPr>
          <p:spPr bwMode="auto">
            <a:xfrm>
              <a:off x="8035926" y="582613"/>
              <a:ext cx="869950" cy="815975"/>
            </a:xfrm>
            <a:custGeom>
              <a:avLst/>
              <a:gdLst>
                <a:gd name="T0" fmla="*/ 34 w 232"/>
                <a:gd name="T1" fmla="*/ 170 h 217"/>
                <a:gd name="T2" fmla="*/ 56 w 232"/>
                <a:gd name="T3" fmla="*/ 33 h 217"/>
                <a:gd name="T4" fmla="*/ 199 w 232"/>
                <a:gd name="T5" fmla="*/ 53 h 217"/>
                <a:gd name="T6" fmla="*/ 173 w 232"/>
                <a:gd name="T7" fmla="*/ 185 h 217"/>
                <a:gd name="T8" fmla="*/ 34 w 232"/>
                <a:gd name="T9" fmla="*/ 170 h 217"/>
              </a:gdLst>
              <a:ahLst/>
              <a:cxnLst>
                <a:cxn ang="0">
                  <a:pos x="T0" y="T1"/>
                </a:cxn>
                <a:cxn ang="0">
                  <a:pos x="T2" y="T3"/>
                </a:cxn>
                <a:cxn ang="0">
                  <a:pos x="T4" y="T5"/>
                </a:cxn>
                <a:cxn ang="0">
                  <a:pos x="T6" y="T7"/>
                </a:cxn>
                <a:cxn ang="0">
                  <a:pos x="T8" y="T9"/>
                </a:cxn>
              </a:cxnLst>
              <a:rect l="0" t="0" r="r" b="b"/>
              <a:pathLst>
                <a:path w="232" h="217">
                  <a:moveTo>
                    <a:pt x="34" y="170"/>
                  </a:moveTo>
                  <a:cubicBezTo>
                    <a:pt x="0" y="126"/>
                    <a:pt x="10" y="65"/>
                    <a:pt x="56" y="33"/>
                  </a:cubicBezTo>
                  <a:cubicBezTo>
                    <a:pt x="102" y="0"/>
                    <a:pt x="166" y="9"/>
                    <a:pt x="199" y="53"/>
                  </a:cubicBezTo>
                  <a:cubicBezTo>
                    <a:pt x="232" y="96"/>
                    <a:pt x="219" y="152"/>
                    <a:pt x="173" y="185"/>
                  </a:cubicBezTo>
                  <a:cubicBezTo>
                    <a:pt x="127" y="217"/>
                    <a:pt x="67" y="213"/>
                    <a:pt x="34" y="170"/>
                  </a:cubicBezTo>
                </a:path>
              </a:pathLst>
            </a:custGeom>
            <a:solidFill>
              <a:srgbClr val="007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grpSp>
          <p:nvGrpSpPr>
            <p:cNvPr id="164" name="Groupe 900">
              <a:extLst>
                <a:ext uri="{FF2B5EF4-FFF2-40B4-BE49-F238E27FC236}">
                  <a16:creationId xmlns:a16="http://schemas.microsoft.com/office/drawing/2014/main" id="{0827DFE4-30A6-4460-ACCE-E93F50AF69E3}"/>
                </a:ext>
              </a:extLst>
            </p:cNvPr>
            <p:cNvGrpSpPr/>
            <p:nvPr/>
          </p:nvGrpSpPr>
          <p:grpSpPr>
            <a:xfrm>
              <a:off x="8237538" y="722313"/>
              <a:ext cx="469900" cy="557212"/>
              <a:chOff x="8237538" y="722313"/>
              <a:chExt cx="469900" cy="557212"/>
            </a:xfrm>
          </p:grpSpPr>
          <p:sp>
            <p:nvSpPr>
              <p:cNvPr id="165" name="Freeform 118">
                <a:extLst>
                  <a:ext uri="{FF2B5EF4-FFF2-40B4-BE49-F238E27FC236}">
                    <a16:creationId xmlns:a16="http://schemas.microsoft.com/office/drawing/2014/main" id="{26013A8B-6B7E-4117-BF2D-C9D6A37D6593}"/>
                  </a:ext>
                </a:extLst>
              </p:cNvPr>
              <p:cNvSpPr>
                <a:spLocks noEditPoints="1"/>
              </p:cNvSpPr>
              <p:nvPr/>
            </p:nvSpPr>
            <p:spPr bwMode="auto">
              <a:xfrm>
                <a:off x="8237538" y="1054100"/>
                <a:ext cx="469900" cy="225425"/>
              </a:xfrm>
              <a:custGeom>
                <a:avLst/>
                <a:gdLst>
                  <a:gd name="T0" fmla="*/ 103 w 125"/>
                  <a:gd name="T1" fmla="*/ 4 h 60"/>
                  <a:gd name="T2" fmla="*/ 95 w 125"/>
                  <a:gd name="T3" fmla="*/ 3 h 60"/>
                  <a:gd name="T4" fmla="*/ 68 w 125"/>
                  <a:gd name="T5" fmla="*/ 16 h 60"/>
                  <a:gd name="T6" fmla="*/ 70 w 125"/>
                  <a:gd name="T7" fmla="*/ 23 h 60"/>
                  <a:gd name="T8" fmla="*/ 103 w 125"/>
                  <a:gd name="T9" fmla="*/ 4 h 60"/>
                  <a:gd name="T10" fmla="*/ 121 w 125"/>
                  <a:gd name="T11" fmla="*/ 5 h 60"/>
                  <a:gd name="T12" fmla="*/ 105 w 125"/>
                  <a:gd name="T13" fmla="*/ 6 h 60"/>
                  <a:gd name="T14" fmla="*/ 70 w 125"/>
                  <a:gd name="T15" fmla="*/ 26 h 60"/>
                  <a:gd name="T16" fmla="*/ 69 w 125"/>
                  <a:gd name="T17" fmla="*/ 28 h 60"/>
                  <a:gd name="T18" fmla="*/ 61 w 125"/>
                  <a:gd name="T19" fmla="*/ 35 h 60"/>
                  <a:gd name="T20" fmla="*/ 52 w 125"/>
                  <a:gd name="T21" fmla="*/ 34 h 60"/>
                  <a:gd name="T22" fmla="*/ 34 w 125"/>
                  <a:gd name="T23" fmla="*/ 25 h 60"/>
                  <a:gd name="T24" fmla="*/ 34 w 125"/>
                  <a:gd name="T25" fmla="*/ 22 h 60"/>
                  <a:gd name="T26" fmla="*/ 54 w 125"/>
                  <a:gd name="T27" fmla="*/ 32 h 60"/>
                  <a:gd name="T28" fmla="*/ 59 w 125"/>
                  <a:gd name="T29" fmla="*/ 32 h 60"/>
                  <a:gd name="T30" fmla="*/ 60 w 125"/>
                  <a:gd name="T31" fmla="*/ 32 h 60"/>
                  <a:gd name="T32" fmla="*/ 60 w 125"/>
                  <a:gd name="T33" fmla="*/ 32 h 60"/>
                  <a:gd name="T34" fmla="*/ 65 w 125"/>
                  <a:gd name="T35" fmla="*/ 29 h 60"/>
                  <a:gd name="T36" fmla="*/ 66 w 125"/>
                  <a:gd name="T37" fmla="*/ 27 h 60"/>
                  <a:gd name="T38" fmla="*/ 67 w 125"/>
                  <a:gd name="T39" fmla="*/ 24 h 60"/>
                  <a:gd name="T40" fmla="*/ 65 w 125"/>
                  <a:gd name="T41" fmla="*/ 17 h 60"/>
                  <a:gd name="T42" fmla="*/ 62 w 125"/>
                  <a:gd name="T43" fmla="*/ 14 h 60"/>
                  <a:gd name="T44" fmla="*/ 33 w 125"/>
                  <a:gd name="T45" fmla="*/ 1 h 60"/>
                  <a:gd name="T46" fmla="*/ 23 w 125"/>
                  <a:gd name="T47" fmla="*/ 1 h 60"/>
                  <a:gd name="T48" fmla="*/ 3 w 125"/>
                  <a:gd name="T49" fmla="*/ 5 h 60"/>
                  <a:gd name="T50" fmla="*/ 0 w 125"/>
                  <a:gd name="T51" fmla="*/ 39 h 60"/>
                  <a:gd name="T52" fmla="*/ 3 w 125"/>
                  <a:gd name="T53" fmla="*/ 44 h 60"/>
                  <a:gd name="T54" fmla="*/ 17 w 125"/>
                  <a:gd name="T55" fmla="*/ 44 h 60"/>
                  <a:gd name="T56" fmla="*/ 20 w 125"/>
                  <a:gd name="T57" fmla="*/ 44 h 60"/>
                  <a:gd name="T58" fmla="*/ 22 w 125"/>
                  <a:gd name="T59" fmla="*/ 45 h 60"/>
                  <a:gd name="T60" fmla="*/ 59 w 125"/>
                  <a:gd name="T61" fmla="*/ 59 h 60"/>
                  <a:gd name="T62" fmla="*/ 64 w 125"/>
                  <a:gd name="T63" fmla="*/ 59 h 60"/>
                  <a:gd name="T64" fmla="*/ 66 w 125"/>
                  <a:gd name="T65" fmla="*/ 58 h 60"/>
                  <a:gd name="T66" fmla="*/ 116 w 125"/>
                  <a:gd name="T67" fmla="*/ 21 h 60"/>
                  <a:gd name="T68" fmla="*/ 121 w 125"/>
                  <a:gd name="T6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5" h="60">
                    <a:moveTo>
                      <a:pt x="103" y="4"/>
                    </a:moveTo>
                    <a:cubicBezTo>
                      <a:pt x="100" y="2"/>
                      <a:pt x="97" y="1"/>
                      <a:pt x="95" y="3"/>
                    </a:cubicBezTo>
                    <a:cubicBezTo>
                      <a:pt x="68" y="16"/>
                      <a:pt x="68" y="16"/>
                      <a:pt x="68" y="16"/>
                    </a:cubicBezTo>
                    <a:cubicBezTo>
                      <a:pt x="69" y="18"/>
                      <a:pt x="70" y="20"/>
                      <a:pt x="70" y="23"/>
                    </a:cubicBezTo>
                    <a:lnTo>
                      <a:pt x="103" y="4"/>
                    </a:lnTo>
                    <a:close/>
                    <a:moveTo>
                      <a:pt x="121" y="5"/>
                    </a:moveTo>
                    <a:cubicBezTo>
                      <a:pt x="118" y="1"/>
                      <a:pt x="111" y="2"/>
                      <a:pt x="105" y="6"/>
                    </a:cubicBezTo>
                    <a:cubicBezTo>
                      <a:pt x="94" y="12"/>
                      <a:pt x="70" y="26"/>
                      <a:pt x="70" y="26"/>
                    </a:cubicBezTo>
                    <a:cubicBezTo>
                      <a:pt x="69" y="27"/>
                      <a:pt x="69" y="28"/>
                      <a:pt x="69" y="28"/>
                    </a:cubicBezTo>
                    <a:cubicBezTo>
                      <a:pt x="67" y="32"/>
                      <a:pt x="64" y="34"/>
                      <a:pt x="61" y="35"/>
                    </a:cubicBezTo>
                    <a:cubicBezTo>
                      <a:pt x="58" y="36"/>
                      <a:pt x="55" y="36"/>
                      <a:pt x="52" y="34"/>
                    </a:cubicBezTo>
                    <a:cubicBezTo>
                      <a:pt x="34" y="25"/>
                      <a:pt x="34" y="25"/>
                      <a:pt x="34" y="25"/>
                    </a:cubicBezTo>
                    <a:cubicBezTo>
                      <a:pt x="34" y="22"/>
                      <a:pt x="34" y="22"/>
                      <a:pt x="34" y="22"/>
                    </a:cubicBezTo>
                    <a:cubicBezTo>
                      <a:pt x="54" y="32"/>
                      <a:pt x="54" y="32"/>
                      <a:pt x="54" y="32"/>
                    </a:cubicBezTo>
                    <a:cubicBezTo>
                      <a:pt x="55" y="32"/>
                      <a:pt x="57" y="33"/>
                      <a:pt x="59" y="32"/>
                    </a:cubicBezTo>
                    <a:cubicBezTo>
                      <a:pt x="59" y="32"/>
                      <a:pt x="59" y="32"/>
                      <a:pt x="60" y="32"/>
                    </a:cubicBezTo>
                    <a:cubicBezTo>
                      <a:pt x="60" y="32"/>
                      <a:pt x="60" y="32"/>
                      <a:pt x="60" y="32"/>
                    </a:cubicBezTo>
                    <a:cubicBezTo>
                      <a:pt x="62" y="32"/>
                      <a:pt x="63" y="31"/>
                      <a:pt x="65" y="29"/>
                    </a:cubicBezTo>
                    <a:cubicBezTo>
                      <a:pt x="65" y="29"/>
                      <a:pt x="66" y="28"/>
                      <a:pt x="66" y="27"/>
                    </a:cubicBezTo>
                    <a:cubicBezTo>
                      <a:pt x="67" y="26"/>
                      <a:pt x="67" y="25"/>
                      <a:pt x="67" y="24"/>
                    </a:cubicBezTo>
                    <a:cubicBezTo>
                      <a:pt x="67" y="22"/>
                      <a:pt x="67" y="19"/>
                      <a:pt x="65" y="17"/>
                    </a:cubicBezTo>
                    <a:cubicBezTo>
                      <a:pt x="64" y="16"/>
                      <a:pt x="63" y="15"/>
                      <a:pt x="62" y="14"/>
                    </a:cubicBezTo>
                    <a:cubicBezTo>
                      <a:pt x="62" y="14"/>
                      <a:pt x="40" y="4"/>
                      <a:pt x="33" y="1"/>
                    </a:cubicBezTo>
                    <a:cubicBezTo>
                      <a:pt x="30" y="0"/>
                      <a:pt x="27" y="1"/>
                      <a:pt x="23" y="1"/>
                    </a:cubicBezTo>
                    <a:cubicBezTo>
                      <a:pt x="19" y="2"/>
                      <a:pt x="3" y="5"/>
                      <a:pt x="3" y="5"/>
                    </a:cubicBezTo>
                    <a:cubicBezTo>
                      <a:pt x="8" y="10"/>
                      <a:pt x="2" y="28"/>
                      <a:pt x="0" y="39"/>
                    </a:cubicBezTo>
                    <a:cubicBezTo>
                      <a:pt x="0" y="43"/>
                      <a:pt x="1" y="44"/>
                      <a:pt x="3" y="44"/>
                    </a:cubicBezTo>
                    <a:cubicBezTo>
                      <a:pt x="17" y="44"/>
                      <a:pt x="17" y="44"/>
                      <a:pt x="17" y="44"/>
                    </a:cubicBezTo>
                    <a:cubicBezTo>
                      <a:pt x="17" y="44"/>
                      <a:pt x="19" y="44"/>
                      <a:pt x="20" y="44"/>
                    </a:cubicBezTo>
                    <a:cubicBezTo>
                      <a:pt x="21" y="44"/>
                      <a:pt x="22" y="45"/>
                      <a:pt x="22" y="45"/>
                    </a:cubicBezTo>
                    <a:cubicBezTo>
                      <a:pt x="59" y="59"/>
                      <a:pt x="59" y="59"/>
                      <a:pt x="59" y="59"/>
                    </a:cubicBezTo>
                    <a:cubicBezTo>
                      <a:pt x="60" y="60"/>
                      <a:pt x="62" y="60"/>
                      <a:pt x="64" y="59"/>
                    </a:cubicBezTo>
                    <a:cubicBezTo>
                      <a:pt x="64" y="59"/>
                      <a:pt x="65" y="59"/>
                      <a:pt x="66" y="58"/>
                    </a:cubicBezTo>
                    <a:cubicBezTo>
                      <a:pt x="77" y="51"/>
                      <a:pt x="112" y="24"/>
                      <a:pt x="116" y="21"/>
                    </a:cubicBezTo>
                    <a:cubicBezTo>
                      <a:pt x="125" y="14"/>
                      <a:pt x="124" y="9"/>
                      <a:pt x="121" y="5"/>
                    </a:cubicBezTo>
                    <a:close/>
                  </a:path>
                </a:pathLst>
              </a:custGeom>
              <a:solidFill>
                <a:srgbClr val="FE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
            <p:nvSpPr>
              <p:cNvPr id="166" name="Freeform 119">
                <a:extLst>
                  <a:ext uri="{FF2B5EF4-FFF2-40B4-BE49-F238E27FC236}">
                    <a16:creationId xmlns:a16="http://schemas.microsoft.com/office/drawing/2014/main" id="{C59E29FB-2246-47AC-B0A3-ABCAE96F35FA}"/>
                  </a:ext>
                </a:extLst>
              </p:cNvPr>
              <p:cNvSpPr>
                <a:spLocks/>
              </p:cNvSpPr>
              <p:nvPr/>
            </p:nvSpPr>
            <p:spPr bwMode="auto">
              <a:xfrm>
                <a:off x="8347076" y="722313"/>
                <a:ext cx="250825" cy="247650"/>
              </a:xfrm>
              <a:custGeom>
                <a:avLst/>
                <a:gdLst>
                  <a:gd name="T0" fmla="*/ 66 w 67"/>
                  <a:gd name="T1" fmla="*/ 27 h 66"/>
                  <a:gd name="T2" fmla="*/ 65 w 67"/>
                  <a:gd name="T3" fmla="*/ 22 h 66"/>
                  <a:gd name="T4" fmla="*/ 61 w 67"/>
                  <a:gd name="T5" fmla="*/ 20 h 66"/>
                  <a:gd name="T6" fmla="*/ 61 w 67"/>
                  <a:gd name="T7" fmla="*/ 20 h 66"/>
                  <a:gd name="T8" fmla="*/ 57 w 67"/>
                  <a:gd name="T9" fmla="*/ 26 h 66"/>
                  <a:gd name="T10" fmla="*/ 58 w 67"/>
                  <a:gd name="T11" fmla="*/ 33 h 66"/>
                  <a:gd name="T12" fmla="*/ 33 w 67"/>
                  <a:gd name="T13" fmla="*/ 57 h 66"/>
                  <a:gd name="T14" fmla="*/ 9 w 67"/>
                  <a:gd name="T15" fmla="*/ 33 h 66"/>
                  <a:gd name="T16" fmla="*/ 33 w 67"/>
                  <a:gd name="T17" fmla="*/ 8 h 66"/>
                  <a:gd name="T18" fmla="*/ 47 w 67"/>
                  <a:gd name="T19" fmla="*/ 13 h 66"/>
                  <a:gd name="T20" fmla="*/ 51 w 67"/>
                  <a:gd name="T21" fmla="*/ 8 h 66"/>
                  <a:gd name="T22" fmla="*/ 46 w 67"/>
                  <a:gd name="T23" fmla="*/ 5 h 66"/>
                  <a:gd name="T24" fmla="*/ 44 w 67"/>
                  <a:gd name="T25" fmla="*/ 2 h 66"/>
                  <a:gd name="T26" fmla="*/ 40 w 67"/>
                  <a:gd name="T27" fmla="*/ 0 h 66"/>
                  <a:gd name="T28" fmla="*/ 36 w 67"/>
                  <a:gd name="T29" fmla="*/ 2 h 66"/>
                  <a:gd name="T30" fmla="*/ 30 w 67"/>
                  <a:gd name="T31" fmla="*/ 2 h 66"/>
                  <a:gd name="T32" fmla="*/ 27 w 67"/>
                  <a:gd name="T33" fmla="*/ 0 h 66"/>
                  <a:gd name="T34" fmla="*/ 23 w 67"/>
                  <a:gd name="T35" fmla="*/ 2 h 66"/>
                  <a:gd name="T36" fmla="*/ 20 w 67"/>
                  <a:gd name="T37" fmla="*/ 5 h 66"/>
                  <a:gd name="T38" fmla="*/ 16 w 67"/>
                  <a:gd name="T39" fmla="*/ 8 h 66"/>
                  <a:gd name="T40" fmla="*/ 12 w 67"/>
                  <a:gd name="T41" fmla="*/ 8 h 66"/>
                  <a:gd name="T42" fmla="*/ 8 w 67"/>
                  <a:gd name="T43" fmla="*/ 11 h 66"/>
                  <a:gd name="T44" fmla="*/ 8 w 67"/>
                  <a:gd name="T45" fmla="*/ 15 h 66"/>
                  <a:gd name="T46" fmla="*/ 5 w 67"/>
                  <a:gd name="T47" fmla="*/ 20 h 66"/>
                  <a:gd name="T48" fmla="*/ 2 w 67"/>
                  <a:gd name="T49" fmla="*/ 22 h 66"/>
                  <a:gd name="T50" fmla="*/ 1 w 67"/>
                  <a:gd name="T51" fmla="*/ 27 h 66"/>
                  <a:gd name="T52" fmla="*/ 3 w 67"/>
                  <a:gd name="T53" fmla="*/ 30 h 66"/>
                  <a:gd name="T54" fmla="*/ 3 w 67"/>
                  <a:gd name="T55" fmla="*/ 36 h 66"/>
                  <a:gd name="T56" fmla="*/ 1 w 67"/>
                  <a:gd name="T57" fmla="*/ 39 h 66"/>
                  <a:gd name="T58" fmla="*/ 2 w 67"/>
                  <a:gd name="T59" fmla="*/ 44 h 66"/>
                  <a:gd name="T60" fmla="*/ 5 w 67"/>
                  <a:gd name="T61" fmla="*/ 46 h 66"/>
                  <a:gd name="T62" fmla="*/ 8 w 67"/>
                  <a:gd name="T63" fmla="*/ 51 h 66"/>
                  <a:gd name="T64" fmla="*/ 8 w 67"/>
                  <a:gd name="T65" fmla="*/ 54 h 66"/>
                  <a:gd name="T66" fmla="*/ 12 w 67"/>
                  <a:gd name="T67" fmla="*/ 58 h 66"/>
                  <a:gd name="T68" fmla="*/ 16 w 67"/>
                  <a:gd name="T69" fmla="*/ 58 h 66"/>
                  <a:gd name="T70" fmla="*/ 20 w 67"/>
                  <a:gd name="T71" fmla="*/ 61 h 66"/>
                  <a:gd name="T72" fmla="*/ 23 w 67"/>
                  <a:gd name="T73" fmla="*/ 64 h 66"/>
                  <a:gd name="T74" fmla="*/ 27 w 67"/>
                  <a:gd name="T75" fmla="*/ 65 h 66"/>
                  <a:gd name="T76" fmla="*/ 30 w 67"/>
                  <a:gd name="T77" fmla="*/ 64 h 66"/>
                  <a:gd name="T78" fmla="*/ 36 w 67"/>
                  <a:gd name="T79" fmla="*/ 64 h 66"/>
                  <a:gd name="T80" fmla="*/ 40 w 67"/>
                  <a:gd name="T81" fmla="*/ 65 h 66"/>
                  <a:gd name="T82" fmla="*/ 44 w 67"/>
                  <a:gd name="T83" fmla="*/ 64 h 66"/>
                  <a:gd name="T84" fmla="*/ 46 w 67"/>
                  <a:gd name="T85" fmla="*/ 61 h 66"/>
                  <a:gd name="T86" fmla="*/ 51 w 67"/>
                  <a:gd name="T87" fmla="*/ 58 h 66"/>
                  <a:gd name="T88" fmla="*/ 55 w 67"/>
                  <a:gd name="T89" fmla="*/ 58 h 66"/>
                  <a:gd name="T90" fmla="*/ 58 w 67"/>
                  <a:gd name="T91" fmla="*/ 54 h 66"/>
                  <a:gd name="T92" fmla="*/ 59 w 67"/>
                  <a:gd name="T93" fmla="*/ 51 h 66"/>
                  <a:gd name="T94" fmla="*/ 61 w 67"/>
                  <a:gd name="T95" fmla="*/ 46 h 66"/>
                  <a:gd name="T96" fmla="*/ 65 w 67"/>
                  <a:gd name="T97" fmla="*/ 44 h 66"/>
                  <a:gd name="T98" fmla="*/ 66 w 67"/>
                  <a:gd name="T99" fmla="*/ 39 h 66"/>
                  <a:gd name="T100" fmla="*/ 64 w 67"/>
                  <a:gd name="T101" fmla="*/ 36 h 66"/>
                  <a:gd name="T102" fmla="*/ 64 w 67"/>
                  <a:gd name="T103" fmla="*/ 30 h 66"/>
                  <a:gd name="T104" fmla="*/ 66 w 67"/>
                  <a:gd name="T105"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 h="66">
                    <a:moveTo>
                      <a:pt x="66" y="27"/>
                    </a:moveTo>
                    <a:cubicBezTo>
                      <a:pt x="67" y="25"/>
                      <a:pt x="66" y="23"/>
                      <a:pt x="65" y="22"/>
                    </a:cubicBezTo>
                    <a:cubicBezTo>
                      <a:pt x="61" y="20"/>
                      <a:pt x="61" y="20"/>
                      <a:pt x="61" y="20"/>
                    </a:cubicBezTo>
                    <a:cubicBezTo>
                      <a:pt x="61" y="20"/>
                      <a:pt x="61" y="20"/>
                      <a:pt x="61" y="20"/>
                    </a:cubicBezTo>
                    <a:cubicBezTo>
                      <a:pt x="57" y="26"/>
                      <a:pt x="57" y="26"/>
                      <a:pt x="57" y="26"/>
                    </a:cubicBezTo>
                    <a:cubicBezTo>
                      <a:pt x="57" y="28"/>
                      <a:pt x="58" y="30"/>
                      <a:pt x="58" y="33"/>
                    </a:cubicBezTo>
                    <a:cubicBezTo>
                      <a:pt x="58" y="46"/>
                      <a:pt x="47" y="57"/>
                      <a:pt x="33" y="57"/>
                    </a:cubicBezTo>
                    <a:cubicBezTo>
                      <a:pt x="20" y="57"/>
                      <a:pt x="9" y="46"/>
                      <a:pt x="9" y="33"/>
                    </a:cubicBezTo>
                    <a:cubicBezTo>
                      <a:pt x="9" y="19"/>
                      <a:pt x="20" y="8"/>
                      <a:pt x="33" y="8"/>
                    </a:cubicBezTo>
                    <a:cubicBezTo>
                      <a:pt x="38" y="8"/>
                      <a:pt x="43" y="10"/>
                      <a:pt x="47" y="13"/>
                    </a:cubicBezTo>
                    <a:cubicBezTo>
                      <a:pt x="51" y="8"/>
                      <a:pt x="51" y="8"/>
                      <a:pt x="51" y="8"/>
                    </a:cubicBezTo>
                    <a:cubicBezTo>
                      <a:pt x="49" y="7"/>
                      <a:pt x="47" y="6"/>
                      <a:pt x="46" y="5"/>
                    </a:cubicBezTo>
                    <a:cubicBezTo>
                      <a:pt x="44" y="2"/>
                      <a:pt x="44" y="2"/>
                      <a:pt x="44" y="2"/>
                    </a:cubicBezTo>
                    <a:cubicBezTo>
                      <a:pt x="43" y="0"/>
                      <a:pt x="41" y="0"/>
                      <a:pt x="40" y="0"/>
                    </a:cubicBezTo>
                    <a:cubicBezTo>
                      <a:pt x="36" y="2"/>
                      <a:pt x="36" y="2"/>
                      <a:pt x="36" y="2"/>
                    </a:cubicBezTo>
                    <a:cubicBezTo>
                      <a:pt x="35" y="3"/>
                      <a:pt x="32" y="3"/>
                      <a:pt x="30" y="2"/>
                    </a:cubicBezTo>
                    <a:cubicBezTo>
                      <a:pt x="27" y="0"/>
                      <a:pt x="27" y="0"/>
                      <a:pt x="27" y="0"/>
                    </a:cubicBezTo>
                    <a:cubicBezTo>
                      <a:pt x="26" y="0"/>
                      <a:pt x="23" y="0"/>
                      <a:pt x="23" y="2"/>
                    </a:cubicBezTo>
                    <a:cubicBezTo>
                      <a:pt x="20" y="5"/>
                      <a:pt x="20" y="5"/>
                      <a:pt x="20" y="5"/>
                    </a:cubicBezTo>
                    <a:cubicBezTo>
                      <a:pt x="19" y="6"/>
                      <a:pt x="17" y="8"/>
                      <a:pt x="16" y="8"/>
                    </a:cubicBezTo>
                    <a:cubicBezTo>
                      <a:pt x="12" y="8"/>
                      <a:pt x="12" y="8"/>
                      <a:pt x="12" y="8"/>
                    </a:cubicBezTo>
                    <a:cubicBezTo>
                      <a:pt x="10" y="8"/>
                      <a:pt x="8" y="9"/>
                      <a:pt x="8" y="11"/>
                    </a:cubicBezTo>
                    <a:cubicBezTo>
                      <a:pt x="8" y="15"/>
                      <a:pt x="8" y="15"/>
                      <a:pt x="8" y="15"/>
                    </a:cubicBezTo>
                    <a:cubicBezTo>
                      <a:pt x="8" y="17"/>
                      <a:pt x="7" y="19"/>
                      <a:pt x="5" y="20"/>
                    </a:cubicBezTo>
                    <a:cubicBezTo>
                      <a:pt x="2" y="22"/>
                      <a:pt x="2" y="22"/>
                      <a:pt x="2" y="22"/>
                    </a:cubicBezTo>
                    <a:cubicBezTo>
                      <a:pt x="1" y="23"/>
                      <a:pt x="0" y="25"/>
                      <a:pt x="1" y="27"/>
                    </a:cubicBezTo>
                    <a:cubicBezTo>
                      <a:pt x="3" y="30"/>
                      <a:pt x="3" y="30"/>
                      <a:pt x="3" y="30"/>
                    </a:cubicBezTo>
                    <a:cubicBezTo>
                      <a:pt x="3" y="32"/>
                      <a:pt x="3" y="34"/>
                      <a:pt x="3" y="36"/>
                    </a:cubicBezTo>
                    <a:cubicBezTo>
                      <a:pt x="1" y="39"/>
                      <a:pt x="1" y="39"/>
                      <a:pt x="1" y="39"/>
                    </a:cubicBezTo>
                    <a:cubicBezTo>
                      <a:pt x="0" y="41"/>
                      <a:pt x="1" y="43"/>
                      <a:pt x="2" y="44"/>
                    </a:cubicBezTo>
                    <a:cubicBezTo>
                      <a:pt x="5" y="46"/>
                      <a:pt x="5" y="46"/>
                      <a:pt x="5" y="46"/>
                    </a:cubicBezTo>
                    <a:cubicBezTo>
                      <a:pt x="7" y="47"/>
                      <a:pt x="8" y="49"/>
                      <a:pt x="8" y="51"/>
                    </a:cubicBezTo>
                    <a:cubicBezTo>
                      <a:pt x="8" y="54"/>
                      <a:pt x="8" y="54"/>
                      <a:pt x="8" y="54"/>
                    </a:cubicBezTo>
                    <a:cubicBezTo>
                      <a:pt x="8" y="56"/>
                      <a:pt x="10" y="58"/>
                      <a:pt x="12" y="58"/>
                    </a:cubicBezTo>
                    <a:cubicBezTo>
                      <a:pt x="16" y="58"/>
                      <a:pt x="16" y="58"/>
                      <a:pt x="16" y="58"/>
                    </a:cubicBezTo>
                    <a:cubicBezTo>
                      <a:pt x="17" y="58"/>
                      <a:pt x="19" y="59"/>
                      <a:pt x="20" y="61"/>
                    </a:cubicBezTo>
                    <a:cubicBezTo>
                      <a:pt x="23" y="64"/>
                      <a:pt x="23" y="64"/>
                      <a:pt x="23" y="64"/>
                    </a:cubicBezTo>
                    <a:cubicBezTo>
                      <a:pt x="23" y="66"/>
                      <a:pt x="26" y="66"/>
                      <a:pt x="27" y="65"/>
                    </a:cubicBezTo>
                    <a:cubicBezTo>
                      <a:pt x="30" y="64"/>
                      <a:pt x="30" y="64"/>
                      <a:pt x="30" y="64"/>
                    </a:cubicBezTo>
                    <a:cubicBezTo>
                      <a:pt x="32" y="63"/>
                      <a:pt x="35" y="63"/>
                      <a:pt x="36" y="64"/>
                    </a:cubicBezTo>
                    <a:cubicBezTo>
                      <a:pt x="40" y="65"/>
                      <a:pt x="40" y="65"/>
                      <a:pt x="40" y="65"/>
                    </a:cubicBezTo>
                    <a:cubicBezTo>
                      <a:pt x="41" y="66"/>
                      <a:pt x="43" y="66"/>
                      <a:pt x="44" y="64"/>
                    </a:cubicBezTo>
                    <a:cubicBezTo>
                      <a:pt x="46" y="61"/>
                      <a:pt x="46" y="61"/>
                      <a:pt x="46" y="61"/>
                    </a:cubicBezTo>
                    <a:cubicBezTo>
                      <a:pt x="47" y="59"/>
                      <a:pt x="49" y="58"/>
                      <a:pt x="51" y="58"/>
                    </a:cubicBezTo>
                    <a:cubicBezTo>
                      <a:pt x="55" y="58"/>
                      <a:pt x="55" y="58"/>
                      <a:pt x="55" y="58"/>
                    </a:cubicBezTo>
                    <a:cubicBezTo>
                      <a:pt x="57" y="58"/>
                      <a:pt x="58" y="56"/>
                      <a:pt x="58" y="54"/>
                    </a:cubicBezTo>
                    <a:cubicBezTo>
                      <a:pt x="59" y="51"/>
                      <a:pt x="59" y="51"/>
                      <a:pt x="59" y="51"/>
                    </a:cubicBezTo>
                    <a:cubicBezTo>
                      <a:pt x="59" y="49"/>
                      <a:pt x="60" y="47"/>
                      <a:pt x="61" y="46"/>
                    </a:cubicBezTo>
                    <a:cubicBezTo>
                      <a:pt x="65" y="44"/>
                      <a:pt x="65" y="44"/>
                      <a:pt x="65" y="44"/>
                    </a:cubicBezTo>
                    <a:cubicBezTo>
                      <a:pt x="66" y="43"/>
                      <a:pt x="67" y="41"/>
                      <a:pt x="66" y="39"/>
                    </a:cubicBezTo>
                    <a:cubicBezTo>
                      <a:pt x="64" y="36"/>
                      <a:pt x="64" y="36"/>
                      <a:pt x="64" y="36"/>
                    </a:cubicBezTo>
                    <a:cubicBezTo>
                      <a:pt x="63" y="34"/>
                      <a:pt x="63" y="32"/>
                      <a:pt x="64" y="30"/>
                    </a:cubicBezTo>
                    <a:lnTo>
                      <a:pt x="66" y="27"/>
                    </a:lnTo>
                    <a:close/>
                  </a:path>
                </a:pathLst>
              </a:custGeom>
              <a:solidFill>
                <a:srgbClr val="FE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
            <p:nvSpPr>
              <p:cNvPr id="167" name="Freeform 120">
                <a:extLst>
                  <a:ext uri="{FF2B5EF4-FFF2-40B4-BE49-F238E27FC236}">
                    <a16:creationId xmlns:a16="http://schemas.microsoft.com/office/drawing/2014/main" id="{FEC8B2DE-10EA-499B-BD2D-BE7F10F8884E}"/>
                  </a:ext>
                </a:extLst>
              </p:cNvPr>
              <p:cNvSpPr>
                <a:spLocks/>
              </p:cNvSpPr>
              <p:nvPr/>
            </p:nvSpPr>
            <p:spPr bwMode="auto">
              <a:xfrm>
                <a:off x="8366126" y="947738"/>
                <a:ext cx="101600" cy="93662"/>
              </a:xfrm>
              <a:custGeom>
                <a:avLst/>
                <a:gdLst>
                  <a:gd name="T0" fmla="*/ 23 w 27"/>
                  <a:gd name="T1" fmla="*/ 7 h 25"/>
                  <a:gd name="T2" fmla="*/ 21 w 27"/>
                  <a:gd name="T3" fmla="*/ 7 h 25"/>
                  <a:gd name="T4" fmla="*/ 16 w 27"/>
                  <a:gd name="T5" fmla="*/ 5 h 25"/>
                  <a:gd name="T6" fmla="*/ 14 w 27"/>
                  <a:gd name="T7" fmla="*/ 1 h 25"/>
                  <a:gd name="T8" fmla="*/ 11 w 27"/>
                  <a:gd name="T9" fmla="*/ 0 h 25"/>
                  <a:gd name="T10" fmla="*/ 8 w 27"/>
                  <a:gd name="T11" fmla="*/ 0 h 25"/>
                  <a:gd name="T12" fmla="*/ 0 w 27"/>
                  <a:gd name="T13" fmla="*/ 18 h 25"/>
                  <a:gd name="T14" fmla="*/ 1 w 27"/>
                  <a:gd name="T15" fmla="*/ 18 h 25"/>
                  <a:gd name="T16" fmla="*/ 11 w 27"/>
                  <a:gd name="T17" fmla="*/ 18 h 25"/>
                  <a:gd name="T18" fmla="*/ 19 w 27"/>
                  <a:gd name="T19" fmla="*/ 25 h 25"/>
                  <a:gd name="T20" fmla="*/ 19 w 27"/>
                  <a:gd name="T21" fmla="*/ 25 h 25"/>
                  <a:gd name="T22" fmla="*/ 27 w 27"/>
                  <a:gd name="T23" fmla="*/ 5 h 25"/>
                  <a:gd name="T24" fmla="*/ 27 w 27"/>
                  <a:gd name="T25" fmla="*/ 5 h 25"/>
                  <a:gd name="T26" fmla="*/ 23 w 27"/>
                  <a:gd name="T2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5">
                    <a:moveTo>
                      <a:pt x="23" y="7"/>
                    </a:moveTo>
                    <a:cubicBezTo>
                      <a:pt x="23" y="7"/>
                      <a:pt x="22" y="7"/>
                      <a:pt x="21" y="7"/>
                    </a:cubicBezTo>
                    <a:cubicBezTo>
                      <a:pt x="19" y="7"/>
                      <a:pt x="17" y="6"/>
                      <a:pt x="16" y="5"/>
                    </a:cubicBezTo>
                    <a:cubicBezTo>
                      <a:pt x="14" y="1"/>
                      <a:pt x="14" y="1"/>
                      <a:pt x="14" y="1"/>
                    </a:cubicBezTo>
                    <a:cubicBezTo>
                      <a:pt x="13" y="1"/>
                      <a:pt x="12" y="0"/>
                      <a:pt x="11" y="0"/>
                    </a:cubicBezTo>
                    <a:cubicBezTo>
                      <a:pt x="8" y="0"/>
                      <a:pt x="8" y="0"/>
                      <a:pt x="8" y="0"/>
                    </a:cubicBezTo>
                    <a:cubicBezTo>
                      <a:pt x="0" y="18"/>
                      <a:pt x="0" y="18"/>
                      <a:pt x="0" y="18"/>
                    </a:cubicBezTo>
                    <a:cubicBezTo>
                      <a:pt x="1" y="18"/>
                      <a:pt x="1" y="18"/>
                      <a:pt x="1" y="18"/>
                    </a:cubicBezTo>
                    <a:cubicBezTo>
                      <a:pt x="11" y="18"/>
                      <a:pt x="11" y="18"/>
                      <a:pt x="11" y="18"/>
                    </a:cubicBezTo>
                    <a:cubicBezTo>
                      <a:pt x="19" y="25"/>
                      <a:pt x="19" y="25"/>
                      <a:pt x="19" y="25"/>
                    </a:cubicBezTo>
                    <a:cubicBezTo>
                      <a:pt x="19" y="25"/>
                      <a:pt x="19" y="25"/>
                      <a:pt x="19" y="25"/>
                    </a:cubicBezTo>
                    <a:cubicBezTo>
                      <a:pt x="27" y="5"/>
                      <a:pt x="27" y="5"/>
                      <a:pt x="27" y="5"/>
                    </a:cubicBezTo>
                    <a:cubicBezTo>
                      <a:pt x="27" y="5"/>
                      <a:pt x="27" y="5"/>
                      <a:pt x="27" y="5"/>
                    </a:cubicBezTo>
                    <a:lnTo>
                      <a:pt x="23" y="7"/>
                    </a:lnTo>
                    <a:close/>
                  </a:path>
                </a:pathLst>
              </a:custGeom>
              <a:solidFill>
                <a:srgbClr val="FE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
            <p:nvSpPr>
              <p:cNvPr id="168" name="Freeform 121">
                <a:extLst>
                  <a:ext uri="{FF2B5EF4-FFF2-40B4-BE49-F238E27FC236}">
                    <a16:creationId xmlns:a16="http://schemas.microsoft.com/office/drawing/2014/main" id="{E7038157-06A3-42D5-9688-3302C99BD412}"/>
                  </a:ext>
                </a:extLst>
              </p:cNvPr>
              <p:cNvSpPr>
                <a:spLocks/>
              </p:cNvSpPr>
              <p:nvPr/>
            </p:nvSpPr>
            <p:spPr bwMode="auto">
              <a:xfrm>
                <a:off x="8474076" y="947738"/>
                <a:ext cx="101600" cy="93662"/>
              </a:xfrm>
              <a:custGeom>
                <a:avLst/>
                <a:gdLst>
                  <a:gd name="T0" fmla="*/ 17 w 27"/>
                  <a:gd name="T1" fmla="*/ 0 h 25"/>
                  <a:gd name="T2" fmla="*/ 14 w 27"/>
                  <a:gd name="T3" fmla="*/ 1 h 25"/>
                  <a:gd name="T4" fmla="*/ 12 w 27"/>
                  <a:gd name="T5" fmla="*/ 5 h 25"/>
                  <a:gd name="T6" fmla="*/ 7 w 27"/>
                  <a:gd name="T7" fmla="*/ 7 h 25"/>
                  <a:gd name="T8" fmla="*/ 4 w 27"/>
                  <a:gd name="T9" fmla="*/ 7 h 25"/>
                  <a:gd name="T10" fmla="*/ 1 w 27"/>
                  <a:gd name="T11" fmla="*/ 5 h 25"/>
                  <a:gd name="T12" fmla="*/ 0 w 27"/>
                  <a:gd name="T13" fmla="*/ 5 h 25"/>
                  <a:gd name="T14" fmla="*/ 9 w 27"/>
                  <a:gd name="T15" fmla="*/ 25 h 25"/>
                  <a:gd name="T16" fmla="*/ 9 w 27"/>
                  <a:gd name="T17" fmla="*/ 25 h 25"/>
                  <a:gd name="T18" fmla="*/ 16 w 27"/>
                  <a:gd name="T19" fmla="*/ 18 h 25"/>
                  <a:gd name="T20" fmla="*/ 27 w 27"/>
                  <a:gd name="T21" fmla="*/ 18 h 25"/>
                  <a:gd name="T22" fmla="*/ 27 w 27"/>
                  <a:gd name="T23" fmla="*/ 18 h 25"/>
                  <a:gd name="T24" fmla="*/ 20 w 27"/>
                  <a:gd name="T25" fmla="*/ 0 h 25"/>
                  <a:gd name="T26" fmla="*/ 17 w 27"/>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5">
                    <a:moveTo>
                      <a:pt x="17" y="0"/>
                    </a:moveTo>
                    <a:cubicBezTo>
                      <a:pt x="16" y="0"/>
                      <a:pt x="15" y="1"/>
                      <a:pt x="14" y="1"/>
                    </a:cubicBezTo>
                    <a:cubicBezTo>
                      <a:pt x="12" y="5"/>
                      <a:pt x="12" y="5"/>
                      <a:pt x="12" y="5"/>
                    </a:cubicBezTo>
                    <a:cubicBezTo>
                      <a:pt x="11" y="6"/>
                      <a:pt x="9" y="7"/>
                      <a:pt x="7" y="7"/>
                    </a:cubicBezTo>
                    <a:cubicBezTo>
                      <a:pt x="6" y="7"/>
                      <a:pt x="5" y="7"/>
                      <a:pt x="4" y="7"/>
                    </a:cubicBezTo>
                    <a:cubicBezTo>
                      <a:pt x="1" y="5"/>
                      <a:pt x="1" y="5"/>
                      <a:pt x="1" y="5"/>
                    </a:cubicBezTo>
                    <a:cubicBezTo>
                      <a:pt x="1" y="5"/>
                      <a:pt x="1" y="5"/>
                      <a:pt x="0" y="5"/>
                    </a:cubicBezTo>
                    <a:cubicBezTo>
                      <a:pt x="9" y="25"/>
                      <a:pt x="9" y="25"/>
                      <a:pt x="9" y="25"/>
                    </a:cubicBezTo>
                    <a:cubicBezTo>
                      <a:pt x="9" y="25"/>
                      <a:pt x="9" y="25"/>
                      <a:pt x="9" y="25"/>
                    </a:cubicBezTo>
                    <a:cubicBezTo>
                      <a:pt x="16" y="18"/>
                      <a:pt x="16" y="18"/>
                      <a:pt x="16" y="18"/>
                    </a:cubicBezTo>
                    <a:cubicBezTo>
                      <a:pt x="27" y="18"/>
                      <a:pt x="27" y="18"/>
                      <a:pt x="27" y="18"/>
                    </a:cubicBezTo>
                    <a:cubicBezTo>
                      <a:pt x="27" y="18"/>
                      <a:pt x="27" y="18"/>
                      <a:pt x="27" y="18"/>
                    </a:cubicBezTo>
                    <a:cubicBezTo>
                      <a:pt x="20" y="0"/>
                      <a:pt x="20" y="0"/>
                      <a:pt x="20" y="0"/>
                    </a:cubicBezTo>
                    <a:lnTo>
                      <a:pt x="17" y="0"/>
                    </a:lnTo>
                    <a:close/>
                  </a:path>
                </a:pathLst>
              </a:custGeom>
              <a:solidFill>
                <a:srgbClr val="FE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
            <p:nvSpPr>
              <p:cNvPr id="169" name="Freeform 122">
                <a:extLst>
                  <a:ext uri="{FF2B5EF4-FFF2-40B4-BE49-F238E27FC236}">
                    <a16:creationId xmlns:a16="http://schemas.microsoft.com/office/drawing/2014/main" id="{6AFD2F24-BFF3-4AE9-B24F-086AE4A98FFD}"/>
                  </a:ext>
                </a:extLst>
              </p:cNvPr>
              <p:cNvSpPr>
                <a:spLocks/>
              </p:cNvSpPr>
              <p:nvPr/>
            </p:nvSpPr>
            <p:spPr bwMode="auto">
              <a:xfrm>
                <a:off x="8410576" y="749300"/>
                <a:ext cx="169863" cy="153987"/>
              </a:xfrm>
              <a:custGeom>
                <a:avLst/>
                <a:gdLst>
                  <a:gd name="T0" fmla="*/ 16 w 45"/>
                  <a:gd name="T1" fmla="*/ 29 h 41"/>
                  <a:gd name="T2" fmla="*/ 9 w 45"/>
                  <a:gd name="T3" fmla="*/ 20 h 41"/>
                  <a:gd name="T4" fmla="*/ 3 w 45"/>
                  <a:gd name="T5" fmla="*/ 20 h 41"/>
                  <a:gd name="T6" fmla="*/ 2 w 45"/>
                  <a:gd name="T7" fmla="*/ 26 h 41"/>
                  <a:gd name="T8" fmla="*/ 13 w 45"/>
                  <a:gd name="T9" fmla="*/ 39 h 41"/>
                  <a:gd name="T10" fmla="*/ 16 w 45"/>
                  <a:gd name="T11" fmla="*/ 41 h 41"/>
                  <a:gd name="T12" fmla="*/ 16 w 45"/>
                  <a:gd name="T13" fmla="*/ 41 h 41"/>
                  <a:gd name="T14" fmla="*/ 20 w 45"/>
                  <a:gd name="T15" fmla="*/ 39 h 41"/>
                  <a:gd name="T16" fmla="*/ 36 w 45"/>
                  <a:gd name="T17" fmla="*/ 18 h 41"/>
                  <a:gd name="T18" fmla="*/ 38 w 45"/>
                  <a:gd name="T19" fmla="*/ 15 h 41"/>
                  <a:gd name="T20" fmla="*/ 40 w 45"/>
                  <a:gd name="T21" fmla="*/ 13 h 41"/>
                  <a:gd name="T22" fmla="*/ 42 w 45"/>
                  <a:gd name="T23" fmla="*/ 10 h 41"/>
                  <a:gd name="T24" fmla="*/ 44 w 45"/>
                  <a:gd name="T25" fmla="*/ 8 h 41"/>
                  <a:gd name="T26" fmla="*/ 43 w 45"/>
                  <a:gd name="T27" fmla="*/ 1 h 41"/>
                  <a:gd name="T28" fmla="*/ 38 w 45"/>
                  <a:gd name="T29" fmla="*/ 1 h 41"/>
                  <a:gd name="T30" fmla="*/ 36 w 45"/>
                  <a:gd name="T31" fmla="*/ 2 h 41"/>
                  <a:gd name="T32" fmla="*/ 34 w 45"/>
                  <a:gd name="T33" fmla="*/ 5 h 41"/>
                  <a:gd name="T34" fmla="*/ 32 w 45"/>
                  <a:gd name="T35" fmla="*/ 7 h 41"/>
                  <a:gd name="T36" fmla="*/ 30 w 45"/>
                  <a:gd name="T37" fmla="*/ 10 h 41"/>
                  <a:gd name="T38" fmla="*/ 16 w 45"/>
                  <a:gd name="T39"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41">
                    <a:moveTo>
                      <a:pt x="16" y="29"/>
                    </a:moveTo>
                    <a:cubicBezTo>
                      <a:pt x="9" y="20"/>
                      <a:pt x="9" y="20"/>
                      <a:pt x="9" y="20"/>
                    </a:cubicBezTo>
                    <a:cubicBezTo>
                      <a:pt x="8" y="18"/>
                      <a:pt x="5" y="18"/>
                      <a:pt x="3" y="20"/>
                    </a:cubicBezTo>
                    <a:cubicBezTo>
                      <a:pt x="1" y="21"/>
                      <a:pt x="0" y="24"/>
                      <a:pt x="2" y="26"/>
                    </a:cubicBezTo>
                    <a:cubicBezTo>
                      <a:pt x="13" y="39"/>
                      <a:pt x="13" y="39"/>
                      <a:pt x="13" y="39"/>
                    </a:cubicBezTo>
                    <a:cubicBezTo>
                      <a:pt x="14" y="40"/>
                      <a:pt x="15" y="41"/>
                      <a:pt x="16" y="41"/>
                    </a:cubicBezTo>
                    <a:cubicBezTo>
                      <a:pt x="16" y="41"/>
                      <a:pt x="16" y="41"/>
                      <a:pt x="16" y="41"/>
                    </a:cubicBezTo>
                    <a:cubicBezTo>
                      <a:pt x="18" y="41"/>
                      <a:pt x="19" y="40"/>
                      <a:pt x="20" y="39"/>
                    </a:cubicBezTo>
                    <a:cubicBezTo>
                      <a:pt x="36" y="18"/>
                      <a:pt x="36" y="18"/>
                      <a:pt x="36" y="18"/>
                    </a:cubicBezTo>
                    <a:cubicBezTo>
                      <a:pt x="38" y="15"/>
                      <a:pt x="38" y="15"/>
                      <a:pt x="38" y="15"/>
                    </a:cubicBezTo>
                    <a:cubicBezTo>
                      <a:pt x="40" y="13"/>
                      <a:pt x="40" y="13"/>
                      <a:pt x="40" y="13"/>
                    </a:cubicBezTo>
                    <a:cubicBezTo>
                      <a:pt x="42" y="10"/>
                      <a:pt x="42" y="10"/>
                      <a:pt x="42" y="10"/>
                    </a:cubicBezTo>
                    <a:cubicBezTo>
                      <a:pt x="44" y="8"/>
                      <a:pt x="44" y="8"/>
                      <a:pt x="44" y="8"/>
                    </a:cubicBezTo>
                    <a:cubicBezTo>
                      <a:pt x="45" y="6"/>
                      <a:pt x="45" y="3"/>
                      <a:pt x="43" y="1"/>
                    </a:cubicBezTo>
                    <a:cubicBezTo>
                      <a:pt x="42" y="0"/>
                      <a:pt x="40" y="0"/>
                      <a:pt x="38" y="1"/>
                    </a:cubicBezTo>
                    <a:cubicBezTo>
                      <a:pt x="38" y="1"/>
                      <a:pt x="37" y="2"/>
                      <a:pt x="36" y="2"/>
                    </a:cubicBezTo>
                    <a:cubicBezTo>
                      <a:pt x="34" y="5"/>
                      <a:pt x="34" y="5"/>
                      <a:pt x="34" y="5"/>
                    </a:cubicBezTo>
                    <a:cubicBezTo>
                      <a:pt x="32" y="7"/>
                      <a:pt x="32" y="7"/>
                      <a:pt x="32" y="7"/>
                    </a:cubicBezTo>
                    <a:cubicBezTo>
                      <a:pt x="30" y="10"/>
                      <a:pt x="30" y="10"/>
                      <a:pt x="30" y="10"/>
                    </a:cubicBezTo>
                    <a:lnTo>
                      <a:pt x="16" y="29"/>
                    </a:lnTo>
                    <a:close/>
                  </a:path>
                </a:pathLst>
              </a:custGeom>
              <a:solidFill>
                <a:srgbClr val="97B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grpSp>
      </p:grpSp>
      <p:grpSp>
        <p:nvGrpSpPr>
          <p:cNvPr id="170" name="Group 169"/>
          <p:cNvGrpSpPr>
            <a:grpSpLocks noChangeAspect="1"/>
          </p:cNvGrpSpPr>
          <p:nvPr/>
        </p:nvGrpSpPr>
        <p:grpSpPr>
          <a:xfrm>
            <a:off x="8213937" y="4097376"/>
            <a:ext cx="321192" cy="300780"/>
            <a:chOff x="8839199" y="5692775"/>
            <a:chExt cx="849312" cy="795338"/>
          </a:xfrm>
        </p:grpSpPr>
        <p:sp>
          <p:nvSpPr>
            <p:cNvPr id="171" name="Freeform 251"/>
            <p:cNvSpPr>
              <a:spLocks/>
            </p:cNvSpPr>
            <p:nvPr/>
          </p:nvSpPr>
          <p:spPr bwMode="auto">
            <a:xfrm>
              <a:off x="8839199" y="5692775"/>
              <a:ext cx="849312" cy="795338"/>
            </a:xfrm>
            <a:custGeom>
              <a:avLst/>
              <a:gdLst>
                <a:gd name="T0" fmla="*/ 51 w 441"/>
                <a:gd name="T1" fmla="*/ 298 h 411"/>
                <a:gd name="T2" fmla="*/ 128 w 441"/>
                <a:gd name="T3" fmla="*/ 48 h 411"/>
                <a:gd name="T4" fmla="*/ 390 w 441"/>
                <a:gd name="T5" fmla="*/ 123 h 411"/>
                <a:gd name="T6" fmla="*/ 307 w 441"/>
                <a:gd name="T7" fmla="*/ 362 h 411"/>
                <a:gd name="T8" fmla="*/ 51 w 441"/>
                <a:gd name="T9" fmla="*/ 298 h 411"/>
              </a:gdLst>
              <a:ahLst/>
              <a:cxnLst>
                <a:cxn ang="0">
                  <a:pos x="T0" y="T1"/>
                </a:cxn>
                <a:cxn ang="0">
                  <a:pos x="T2" y="T3"/>
                </a:cxn>
                <a:cxn ang="0">
                  <a:pos x="T4" y="T5"/>
                </a:cxn>
                <a:cxn ang="0">
                  <a:pos x="T6" y="T7"/>
                </a:cxn>
                <a:cxn ang="0">
                  <a:pos x="T8" y="T9"/>
                </a:cxn>
              </a:cxnLst>
              <a:rect l="0" t="0" r="r" b="b"/>
              <a:pathLst>
                <a:path w="441" h="411">
                  <a:moveTo>
                    <a:pt x="51" y="298"/>
                  </a:moveTo>
                  <a:cubicBezTo>
                    <a:pt x="0" y="209"/>
                    <a:pt x="35" y="97"/>
                    <a:pt x="128" y="48"/>
                  </a:cubicBezTo>
                  <a:cubicBezTo>
                    <a:pt x="221" y="0"/>
                    <a:pt x="339" y="33"/>
                    <a:pt x="390" y="123"/>
                  </a:cubicBezTo>
                  <a:cubicBezTo>
                    <a:pt x="441" y="212"/>
                    <a:pt x="401" y="313"/>
                    <a:pt x="307" y="362"/>
                  </a:cubicBezTo>
                  <a:cubicBezTo>
                    <a:pt x="214" y="411"/>
                    <a:pt x="102" y="388"/>
                    <a:pt x="51" y="298"/>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72" name="Freeform 252"/>
            <p:cNvSpPr>
              <a:spLocks/>
            </p:cNvSpPr>
            <p:nvPr/>
          </p:nvSpPr>
          <p:spPr bwMode="auto">
            <a:xfrm>
              <a:off x="8988424" y="5827713"/>
              <a:ext cx="250825" cy="254000"/>
            </a:xfrm>
            <a:custGeom>
              <a:avLst/>
              <a:gdLst>
                <a:gd name="T0" fmla="*/ 36 w 131"/>
                <a:gd name="T1" fmla="*/ 126 h 131"/>
                <a:gd name="T2" fmla="*/ 126 w 131"/>
                <a:gd name="T3" fmla="*/ 36 h 131"/>
                <a:gd name="T4" fmla="*/ 131 w 131"/>
                <a:gd name="T5" fmla="*/ 31 h 131"/>
                <a:gd name="T6" fmla="*/ 131 w 131"/>
                <a:gd name="T7" fmla="*/ 6 h 131"/>
                <a:gd name="T8" fmla="*/ 125 w 131"/>
                <a:gd name="T9" fmla="*/ 1 h 131"/>
                <a:gd name="T10" fmla="*/ 1 w 131"/>
                <a:gd name="T11" fmla="*/ 125 h 131"/>
                <a:gd name="T12" fmla="*/ 6 w 131"/>
                <a:gd name="T13" fmla="*/ 131 h 131"/>
                <a:gd name="T14" fmla="*/ 31 w 131"/>
                <a:gd name="T15" fmla="*/ 131 h 131"/>
                <a:gd name="T16" fmla="*/ 36 w 131"/>
                <a:gd name="T17" fmla="*/ 12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31">
                  <a:moveTo>
                    <a:pt x="36" y="126"/>
                  </a:moveTo>
                  <a:cubicBezTo>
                    <a:pt x="41" y="79"/>
                    <a:pt x="79" y="41"/>
                    <a:pt x="126" y="36"/>
                  </a:cubicBezTo>
                  <a:cubicBezTo>
                    <a:pt x="129" y="36"/>
                    <a:pt x="131" y="34"/>
                    <a:pt x="131" y="31"/>
                  </a:cubicBezTo>
                  <a:cubicBezTo>
                    <a:pt x="131" y="6"/>
                    <a:pt x="131" y="6"/>
                    <a:pt x="131" y="6"/>
                  </a:cubicBezTo>
                  <a:cubicBezTo>
                    <a:pt x="131" y="3"/>
                    <a:pt x="128" y="0"/>
                    <a:pt x="125" y="1"/>
                  </a:cubicBezTo>
                  <a:cubicBezTo>
                    <a:pt x="59" y="6"/>
                    <a:pt x="6" y="59"/>
                    <a:pt x="1" y="125"/>
                  </a:cubicBezTo>
                  <a:cubicBezTo>
                    <a:pt x="0" y="128"/>
                    <a:pt x="3" y="131"/>
                    <a:pt x="6" y="131"/>
                  </a:cubicBezTo>
                  <a:cubicBezTo>
                    <a:pt x="31" y="131"/>
                    <a:pt x="31" y="131"/>
                    <a:pt x="31" y="131"/>
                  </a:cubicBezTo>
                  <a:cubicBezTo>
                    <a:pt x="34" y="131"/>
                    <a:pt x="36" y="129"/>
                    <a:pt x="36" y="126"/>
                  </a:cubicBezTo>
                  <a:close/>
                </a:path>
              </a:pathLst>
            </a:custGeom>
            <a:solidFill>
              <a:srgbClr val="88D5E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73" name="Freeform 253"/>
            <p:cNvSpPr>
              <a:spLocks/>
            </p:cNvSpPr>
            <p:nvPr/>
          </p:nvSpPr>
          <p:spPr bwMode="auto">
            <a:xfrm>
              <a:off x="9261474" y="5827713"/>
              <a:ext cx="249237" cy="254000"/>
            </a:xfrm>
            <a:custGeom>
              <a:avLst/>
              <a:gdLst>
                <a:gd name="T0" fmla="*/ 6 w 130"/>
                <a:gd name="T1" fmla="*/ 36 h 131"/>
                <a:gd name="T2" fmla="*/ 95 w 130"/>
                <a:gd name="T3" fmla="*/ 125 h 131"/>
                <a:gd name="T4" fmla="*/ 101 w 130"/>
                <a:gd name="T5" fmla="*/ 131 h 131"/>
                <a:gd name="T6" fmla="*/ 124 w 130"/>
                <a:gd name="T7" fmla="*/ 131 h 131"/>
                <a:gd name="T8" fmla="*/ 130 w 130"/>
                <a:gd name="T9" fmla="*/ 124 h 131"/>
                <a:gd name="T10" fmla="*/ 7 w 130"/>
                <a:gd name="T11" fmla="*/ 1 h 131"/>
                <a:gd name="T12" fmla="*/ 0 w 130"/>
                <a:gd name="T13" fmla="*/ 7 h 131"/>
                <a:gd name="T14" fmla="*/ 0 w 130"/>
                <a:gd name="T15" fmla="*/ 30 h 131"/>
                <a:gd name="T16" fmla="*/ 6 w 130"/>
                <a:gd name="T17" fmla="*/ 3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31">
                  <a:moveTo>
                    <a:pt x="6" y="36"/>
                  </a:moveTo>
                  <a:cubicBezTo>
                    <a:pt x="52" y="41"/>
                    <a:pt x="89" y="79"/>
                    <a:pt x="95" y="125"/>
                  </a:cubicBezTo>
                  <a:cubicBezTo>
                    <a:pt x="95" y="129"/>
                    <a:pt x="98" y="131"/>
                    <a:pt x="101" y="131"/>
                  </a:cubicBezTo>
                  <a:cubicBezTo>
                    <a:pt x="124" y="131"/>
                    <a:pt x="124" y="131"/>
                    <a:pt x="124" y="131"/>
                  </a:cubicBezTo>
                  <a:cubicBezTo>
                    <a:pt x="127" y="131"/>
                    <a:pt x="130" y="128"/>
                    <a:pt x="130" y="124"/>
                  </a:cubicBezTo>
                  <a:cubicBezTo>
                    <a:pt x="124" y="59"/>
                    <a:pt x="72" y="7"/>
                    <a:pt x="7" y="1"/>
                  </a:cubicBezTo>
                  <a:cubicBezTo>
                    <a:pt x="3" y="0"/>
                    <a:pt x="0" y="3"/>
                    <a:pt x="0" y="7"/>
                  </a:cubicBezTo>
                  <a:cubicBezTo>
                    <a:pt x="0" y="30"/>
                    <a:pt x="0" y="30"/>
                    <a:pt x="0" y="30"/>
                  </a:cubicBezTo>
                  <a:cubicBezTo>
                    <a:pt x="0" y="33"/>
                    <a:pt x="2" y="36"/>
                    <a:pt x="6" y="3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74" name="Freeform 254"/>
            <p:cNvSpPr>
              <a:spLocks/>
            </p:cNvSpPr>
            <p:nvPr/>
          </p:nvSpPr>
          <p:spPr bwMode="auto">
            <a:xfrm>
              <a:off x="9261474" y="6103938"/>
              <a:ext cx="249237" cy="250825"/>
            </a:xfrm>
            <a:custGeom>
              <a:avLst/>
              <a:gdLst>
                <a:gd name="T0" fmla="*/ 95 w 130"/>
                <a:gd name="T1" fmla="*/ 5 h 130"/>
                <a:gd name="T2" fmla="*/ 5 w 130"/>
                <a:gd name="T3" fmla="*/ 95 h 130"/>
                <a:gd name="T4" fmla="*/ 0 w 130"/>
                <a:gd name="T5" fmla="*/ 100 h 130"/>
                <a:gd name="T6" fmla="*/ 0 w 130"/>
                <a:gd name="T7" fmla="*/ 125 h 130"/>
                <a:gd name="T8" fmla="*/ 5 w 130"/>
                <a:gd name="T9" fmla="*/ 130 h 130"/>
                <a:gd name="T10" fmla="*/ 130 w 130"/>
                <a:gd name="T11" fmla="*/ 6 h 130"/>
                <a:gd name="T12" fmla="*/ 125 w 130"/>
                <a:gd name="T13" fmla="*/ 0 h 130"/>
                <a:gd name="T14" fmla="*/ 100 w 130"/>
                <a:gd name="T15" fmla="*/ 0 h 130"/>
                <a:gd name="T16" fmla="*/ 95 w 130"/>
                <a:gd name="T17" fmla="*/ 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30">
                  <a:moveTo>
                    <a:pt x="95" y="5"/>
                  </a:moveTo>
                  <a:cubicBezTo>
                    <a:pt x="90" y="52"/>
                    <a:pt x="52" y="90"/>
                    <a:pt x="5" y="95"/>
                  </a:cubicBezTo>
                  <a:cubicBezTo>
                    <a:pt x="2" y="95"/>
                    <a:pt x="0" y="97"/>
                    <a:pt x="0" y="100"/>
                  </a:cubicBezTo>
                  <a:cubicBezTo>
                    <a:pt x="0" y="125"/>
                    <a:pt x="0" y="125"/>
                    <a:pt x="0" y="125"/>
                  </a:cubicBezTo>
                  <a:cubicBezTo>
                    <a:pt x="0" y="128"/>
                    <a:pt x="2" y="130"/>
                    <a:pt x="5" y="130"/>
                  </a:cubicBezTo>
                  <a:cubicBezTo>
                    <a:pt x="72" y="125"/>
                    <a:pt x="125" y="72"/>
                    <a:pt x="130" y="6"/>
                  </a:cubicBezTo>
                  <a:cubicBezTo>
                    <a:pt x="130" y="3"/>
                    <a:pt x="128" y="0"/>
                    <a:pt x="125" y="0"/>
                  </a:cubicBezTo>
                  <a:cubicBezTo>
                    <a:pt x="100" y="0"/>
                    <a:pt x="100" y="0"/>
                    <a:pt x="100" y="0"/>
                  </a:cubicBezTo>
                  <a:cubicBezTo>
                    <a:pt x="97" y="0"/>
                    <a:pt x="95" y="2"/>
                    <a:pt x="95" y="5"/>
                  </a:cubicBezTo>
                  <a:close/>
                </a:path>
              </a:pathLst>
            </a:custGeom>
            <a:solidFill>
              <a:srgbClr val="88D5E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75" name="Freeform 255"/>
            <p:cNvSpPr>
              <a:spLocks/>
            </p:cNvSpPr>
            <p:nvPr/>
          </p:nvSpPr>
          <p:spPr bwMode="auto">
            <a:xfrm>
              <a:off x="8988424" y="6103938"/>
              <a:ext cx="250825" cy="250825"/>
            </a:xfrm>
            <a:custGeom>
              <a:avLst/>
              <a:gdLst>
                <a:gd name="T0" fmla="*/ 126 w 131"/>
                <a:gd name="T1" fmla="*/ 95 h 130"/>
                <a:gd name="T2" fmla="*/ 36 w 131"/>
                <a:gd name="T3" fmla="*/ 5 h 130"/>
                <a:gd name="T4" fmla="*/ 31 w 131"/>
                <a:gd name="T5" fmla="*/ 0 h 130"/>
                <a:gd name="T6" fmla="*/ 6 w 131"/>
                <a:gd name="T7" fmla="*/ 0 h 130"/>
                <a:gd name="T8" fmla="*/ 1 w 131"/>
                <a:gd name="T9" fmla="*/ 6 h 130"/>
                <a:gd name="T10" fmla="*/ 125 w 131"/>
                <a:gd name="T11" fmla="*/ 130 h 130"/>
                <a:gd name="T12" fmla="*/ 131 w 131"/>
                <a:gd name="T13" fmla="*/ 125 h 130"/>
                <a:gd name="T14" fmla="*/ 131 w 131"/>
                <a:gd name="T15" fmla="*/ 100 h 130"/>
                <a:gd name="T16" fmla="*/ 126 w 131"/>
                <a:gd name="T17" fmla="*/ 9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30">
                  <a:moveTo>
                    <a:pt x="126" y="95"/>
                  </a:moveTo>
                  <a:cubicBezTo>
                    <a:pt x="79" y="90"/>
                    <a:pt x="41" y="52"/>
                    <a:pt x="36" y="5"/>
                  </a:cubicBezTo>
                  <a:cubicBezTo>
                    <a:pt x="36" y="2"/>
                    <a:pt x="34" y="0"/>
                    <a:pt x="31" y="0"/>
                  </a:cubicBezTo>
                  <a:cubicBezTo>
                    <a:pt x="6" y="0"/>
                    <a:pt x="6" y="0"/>
                    <a:pt x="6" y="0"/>
                  </a:cubicBezTo>
                  <a:cubicBezTo>
                    <a:pt x="3" y="0"/>
                    <a:pt x="0" y="3"/>
                    <a:pt x="1" y="6"/>
                  </a:cubicBezTo>
                  <a:cubicBezTo>
                    <a:pt x="6" y="72"/>
                    <a:pt x="59" y="125"/>
                    <a:pt x="125" y="130"/>
                  </a:cubicBezTo>
                  <a:cubicBezTo>
                    <a:pt x="128" y="130"/>
                    <a:pt x="131" y="128"/>
                    <a:pt x="131" y="125"/>
                  </a:cubicBezTo>
                  <a:cubicBezTo>
                    <a:pt x="131" y="100"/>
                    <a:pt x="131" y="100"/>
                    <a:pt x="131" y="100"/>
                  </a:cubicBezTo>
                  <a:cubicBezTo>
                    <a:pt x="131" y="97"/>
                    <a:pt x="129" y="95"/>
                    <a:pt x="126" y="95"/>
                  </a:cubicBezTo>
                  <a:close/>
                </a:path>
              </a:pathLst>
            </a:custGeom>
            <a:solidFill>
              <a:srgbClr val="CD2A8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76" name="Freeform 256"/>
            <p:cNvSpPr>
              <a:spLocks/>
            </p:cNvSpPr>
            <p:nvPr/>
          </p:nvSpPr>
          <p:spPr bwMode="auto">
            <a:xfrm>
              <a:off x="9101137" y="5942013"/>
              <a:ext cx="142875" cy="139700"/>
            </a:xfrm>
            <a:custGeom>
              <a:avLst/>
              <a:gdLst>
                <a:gd name="T0" fmla="*/ 6 w 74"/>
                <a:gd name="T1" fmla="*/ 72 h 72"/>
                <a:gd name="T2" fmla="*/ 16 w 74"/>
                <a:gd name="T3" fmla="*/ 72 h 72"/>
                <a:gd name="T4" fmla="*/ 21 w 74"/>
                <a:gd name="T5" fmla="*/ 68 h 72"/>
                <a:gd name="T6" fmla="*/ 70 w 74"/>
                <a:gd name="T7" fmla="*/ 21 h 72"/>
                <a:gd name="T8" fmla="*/ 74 w 74"/>
                <a:gd name="T9" fmla="*/ 15 h 72"/>
                <a:gd name="T10" fmla="*/ 74 w 74"/>
                <a:gd name="T11" fmla="*/ 6 h 72"/>
                <a:gd name="T12" fmla="*/ 68 w 74"/>
                <a:gd name="T13" fmla="*/ 0 h 72"/>
                <a:gd name="T14" fmla="*/ 1 w 74"/>
                <a:gd name="T15" fmla="*/ 66 h 72"/>
                <a:gd name="T16" fmla="*/ 6 w 74"/>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72">
                  <a:moveTo>
                    <a:pt x="6" y="72"/>
                  </a:moveTo>
                  <a:cubicBezTo>
                    <a:pt x="16" y="72"/>
                    <a:pt x="16" y="72"/>
                    <a:pt x="16" y="72"/>
                  </a:cubicBezTo>
                  <a:cubicBezTo>
                    <a:pt x="18" y="72"/>
                    <a:pt x="20" y="70"/>
                    <a:pt x="21" y="68"/>
                  </a:cubicBezTo>
                  <a:cubicBezTo>
                    <a:pt x="25" y="43"/>
                    <a:pt x="45" y="24"/>
                    <a:pt x="70" y="21"/>
                  </a:cubicBezTo>
                  <a:cubicBezTo>
                    <a:pt x="72" y="20"/>
                    <a:pt x="74" y="18"/>
                    <a:pt x="74" y="15"/>
                  </a:cubicBezTo>
                  <a:cubicBezTo>
                    <a:pt x="74" y="6"/>
                    <a:pt x="74" y="6"/>
                    <a:pt x="74" y="6"/>
                  </a:cubicBezTo>
                  <a:cubicBezTo>
                    <a:pt x="74" y="2"/>
                    <a:pt x="71" y="0"/>
                    <a:pt x="68" y="0"/>
                  </a:cubicBezTo>
                  <a:cubicBezTo>
                    <a:pt x="34" y="4"/>
                    <a:pt x="6" y="31"/>
                    <a:pt x="1" y="66"/>
                  </a:cubicBezTo>
                  <a:cubicBezTo>
                    <a:pt x="0" y="69"/>
                    <a:pt x="3" y="72"/>
                    <a:pt x="6" y="72"/>
                  </a:cubicBezTo>
                  <a:close/>
                </a:path>
              </a:pathLst>
            </a:custGeom>
            <a:solidFill>
              <a:srgbClr val="88D5E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77" name="Freeform 257"/>
            <p:cNvSpPr>
              <a:spLocks/>
            </p:cNvSpPr>
            <p:nvPr/>
          </p:nvSpPr>
          <p:spPr bwMode="auto">
            <a:xfrm>
              <a:off x="9101137" y="6103938"/>
              <a:ext cx="138112" cy="138113"/>
            </a:xfrm>
            <a:custGeom>
              <a:avLst/>
              <a:gdLst>
                <a:gd name="T0" fmla="*/ 68 w 72"/>
                <a:gd name="T1" fmla="*/ 51 h 72"/>
                <a:gd name="T2" fmla="*/ 21 w 72"/>
                <a:gd name="T3" fmla="*/ 4 h 72"/>
                <a:gd name="T4" fmla="*/ 16 w 72"/>
                <a:gd name="T5" fmla="*/ 0 h 72"/>
                <a:gd name="T6" fmla="*/ 6 w 72"/>
                <a:gd name="T7" fmla="*/ 0 h 72"/>
                <a:gd name="T8" fmla="*/ 1 w 72"/>
                <a:gd name="T9" fmla="*/ 6 h 72"/>
                <a:gd name="T10" fmla="*/ 66 w 72"/>
                <a:gd name="T11" fmla="*/ 71 h 72"/>
                <a:gd name="T12" fmla="*/ 72 w 72"/>
                <a:gd name="T13" fmla="*/ 66 h 72"/>
                <a:gd name="T14" fmla="*/ 72 w 72"/>
                <a:gd name="T15" fmla="*/ 56 h 72"/>
                <a:gd name="T16" fmla="*/ 68 w 72"/>
                <a:gd name="T17" fmla="*/ 5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2">
                  <a:moveTo>
                    <a:pt x="68" y="51"/>
                  </a:moveTo>
                  <a:cubicBezTo>
                    <a:pt x="44" y="47"/>
                    <a:pt x="25" y="28"/>
                    <a:pt x="21" y="4"/>
                  </a:cubicBezTo>
                  <a:cubicBezTo>
                    <a:pt x="20" y="2"/>
                    <a:pt x="18" y="0"/>
                    <a:pt x="16" y="0"/>
                  </a:cubicBezTo>
                  <a:cubicBezTo>
                    <a:pt x="6" y="0"/>
                    <a:pt x="6" y="0"/>
                    <a:pt x="6" y="0"/>
                  </a:cubicBezTo>
                  <a:cubicBezTo>
                    <a:pt x="3" y="0"/>
                    <a:pt x="0" y="3"/>
                    <a:pt x="1" y="6"/>
                  </a:cubicBezTo>
                  <a:cubicBezTo>
                    <a:pt x="6" y="40"/>
                    <a:pt x="32" y="66"/>
                    <a:pt x="66" y="71"/>
                  </a:cubicBezTo>
                  <a:cubicBezTo>
                    <a:pt x="69" y="72"/>
                    <a:pt x="72" y="69"/>
                    <a:pt x="72" y="66"/>
                  </a:cubicBezTo>
                  <a:cubicBezTo>
                    <a:pt x="72" y="56"/>
                    <a:pt x="72" y="56"/>
                    <a:pt x="72" y="56"/>
                  </a:cubicBezTo>
                  <a:cubicBezTo>
                    <a:pt x="72" y="54"/>
                    <a:pt x="70" y="51"/>
                    <a:pt x="68" y="5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78" name="Freeform 258"/>
            <p:cNvSpPr>
              <a:spLocks/>
            </p:cNvSpPr>
            <p:nvPr/>
          </p:nvSpPr>
          <p:spPr bwMode="auto">
            <a:xfrm>
              <a:off x="9261474" y="6099175"/>
              <a:ext cx="138112" cy="142875"/>
            </a:xfrm>
            <a:custGeom>
              <a:avLst/>
              <a:gdLst>
                <a:gd name="T0" fmla="*/ 51 w 72"/>
                <a:gd name="T1" fmla="*/ 4 h 74"/>
                <a:gd name="T2" fmla="*/ 4 w 72"/>
                <a:gd name="T3" fmla="*/ 53 h 74"/>
                <a:gd name="T4" fmla="*/ 0 w 72"/>
                <a:gd name="T5" fmla="*/ 58 h 74"/>
                <a:gd name="T6" fmla="*/ 0 w 72"/>
                <a:gd name="T7" fmla="*/ 68 h 74"/>
                <a:gd name="T8" fmla="*/ 6 w 72"/>
                <a:gd name="T9" fmla="*/ 73 h 74"/>
                <a:gd name="T10" fmla="*/ 71 w 72"/>
                <a:gd name="T11" fmla="*/ 6 h 74"/>
                <a:gd name="T12" fmla="*/ 66 w 72"/>
                <a:gd name="T13" fmla="*/ 0 h 74"/>
                <a:gd name="T14" fmla="*/ 57 w 72"/>
                <a:gd name="T15" fmla="*/ 0 h 74"/>
                <a:gd name="T16" fmla="*/ 51 w 72"/>
                <a:gd name="T17"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4">
                  <a:moveTo>
                    <a:pt x="51" y="4"/>
                  </a:moveTo>
                  <a:cubicBezTo>
                    <a:pt x="48" y="29"/>
                    <a:pt x="29" y="49"/>
                    <a:pt x="4" y="53"/>
                  </a:cubicBezTo>
                  <a:cubicBezTo>
                    <a:pt x="2" y="54"/>
                    <a:pt x="0" y="56"/>
                    <a:pt x="0" y="58"/>
                  </a:cubicBezTo>
                  <a:cubicBezTo>
                    <a:pt x="0" y="68"/>
                    <a:pt x="0" y="68"/>
                    <a:pt x="0" y="68"/>
                  </a:cubicBezTo>
                  <a:cubicBezTo>
                    <a:pt x="0" y="71"/>
                    <a:pt x="3" y="74"/>
                    <a:pt x="6" y="73"/>
                  </a:cubicBezTo>
                  <a:cubicBezTo>
                    <a:pt x="40" y="68"/>
                    <a:pt x="67" y="40"/>
                    <a:pt x="71" y="6"/>
                  </a:cubicBezTo>
                  <a:cubicBezTo>
                    <a:pt x="72" y="2"/>
                    <a:pt x="69" y="0"/>
                    <a:pt x="66" y="0"/>
                  </a:cubicBezTo>
                  <a:cubicBezTo>
                    <a:pt x="57" y="0"/>
                    <a:pt x="57" y="0"/>
                    <a:pt x="57" y="0"/>
                  </a:cubicBezTo>
                  <a:cubicBezTo>
                    <a:pt x="54" y="0"/>
                    <a:pt x="52" y="2"/>
                    <a:pt x="51" y="4"/>
                  </a:cubicBezTo>
                  <a:close/>
                </a:path>
              </a:pathLst>
            </a:custGeom>
            <a:solidFill>
              <a:srgbClr val="88D5E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79" name="Freeform 259"/>
            <p:cNvSpPr>
              <a:spLocks/>
            </p:cNvSpPr>
            <p:nvPr/>
          </p:nvSpPr>
          <p:spPr bwMode="auto">
            <a:xfrm>
              <a:off x="9156699" y="5892800"/>
              <a:ext cx="269875" cy="263525"/>
            </a:xfrm>
            <a:custGeom>
              <a:avLst/>
              <a:gdLst>
                <a:gd name="T0" fmla="*/ 1 w 140"/>
                <a:gd name="T1" fmla="*/ 70 h 136"/>
                <a:gd name="T2" fmla="*/ 48 w 140"/>
                <a:gd name="T3" fmla="*/ 136 h 136"/>
                <a:gd name="T4" fmla="*/ 140 w 140"/>
                <a:gd name="T5" fmla="*/ 0 h 136"/>
                <a:gd name="T6" fmla="*/ 51 w 140"/>
                <a:gd name="T7" fmla="*/ 98 h 136"/>
                <a:gd name="T8" fmla="*/ 4 w 140"/>
                <a:gd name="T9" fmla="*/ 67 h 136"/>
                <a:gd name="T10" fmla="*/ 1 w 140"/>
                <a:gd name="T11" fmla="*/ 70 h 136"/>
              </a:gdLst>
              <a:ahLst/>
              <a:cxnLst>
                <a:cxn ang="0">
                  <a:pos x="T0" y="T1"/>
                </a:cxn>
                <a:cxn ang="0">
                  <a:pos x="T2" y="T3"/>
                </a:cxn>
                <a:cxn ang="0">
                  <a:pos x="T4" y="T5"/>
                </a:cxn>
                <a:cxn ang="0">
                  <a:pos x="T6" y="T7"/>
                </a:cxn>
                <a:cxn ang="0">
                  <a:pos x="T8" y="T9"/>
                </a:cxn>
                <a:cxn ang="0">
                  <a:pos x="T10" y="T11"/>
                </a:cxn>
              </a:cxnLst>
              <a:rect l="0" t="0" r="r" b="b"/>
              <a:pathLst>
                <a:path w="140" h="136">
                  <a:moveTo>
                    <a:pt x="1" y="70"/>
                  </a:moveTo>
                  <a:cubicBezTo>
                    <a:pt x="48" y="136"/>
                    <a:pt x="48" y="136"/>
                    <a:pt x="48" y="136"/>
                  </a:cubicBezTo>
                  <a:cubicBezTo>
                    <a:pt x="140" y="0"/>
                    <a:pt x="140" y="0"/>
                    <a:pt x="140" y="0"/>
                  </a:cubicBezTo>
                  <a:cubicBezTo>
                    <a:pt x="51" y="98"/>
                    <a:pt x="51" y="98"/>
                    <a:pt x="51" y="98"/>
                  </a:cubicBezTo>
                  <a:cubicBezTo>
                    <a:pt x="4" y="67"/>
                    <a:pt x="4" y="67"/>
                    <a:pt x="4" y="67"/>
                  </a:cubicBezTo>
                  <a:cubicBezTo>
                    <a:pt x="2" y="66"/>
                    <a:pt x="0" y="68"/>
                    <a:pt x="1" y="7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Tree>
    <p:extLst>
      <p:ext uri="{BB962C8B-B14F-4D97-AF65-F5344CB8AC3E}">
        <p14:creationId xmlns:p14="http://schemas.microsoft.com/office/powerpoint/2010/main" val="3968034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B3F74DF-5D77-4A27-8B20-DC68271B539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3" name="Object 2" hidden="1">
                        <a:extLst>
                          <a:ext uri="{FF2B5EF4-FFF2-40B4-BE49-F238E27FC236}">
                            <a16:creationId xmlns:a16="http://schemas.microsoft.com/office/drawing/2014/main" id="{DB3F74DF-5D77-4A27-8B20-DC68271B53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6" name="TextBox 175">
            <a:extLst>
              <a:ext uri="{FF2B5EF4-FFF2-40B4-BE49-F238E27FC236}">
                <a16:creationId xmlns:a16="http://schemas.microsoft.com/office/drawing/2014/main" id="{F5BDE4F6-BFA9-4DC2-B745-73D447E880E3}"/>
              </a:ext>
            </a:extLst>
          </p:cNvPr>
          <p:cNvSpPr txBox="1"/>
          <p:nvPr/>
        </p:nvSpPr>
        <p:spPr>
          <a:xfrm>
            <a:off x="1940159" y="2172978"/>
            <a:ext cx="1991626" cy="1354217"/>
          </a:xfrm>
          <a:prstGeom prst="rect">
            <a:avLst/>
          </a:prstGeom>
          <a:noFill/>
        </p:spPr>
        <p:txBody>
          <a:bodyPr wrap="square" lIns="0" tIns="0" rIns="0" bIns="0" rtlCol="0">
            <a:spAutoFit/>
          </a:bodyPr>
          <a:lstStyle>
            <a:defPPr>
              <a:defRPr lang="pt-PT"/>
            </a:defPPr>
            <a:lvl1pPr algn="ctr">
              <a:defRPr sz="4000" b="1">
                <a:solidFill>
                  <a:srgbClr val="FF0000"/>
                </a:solidFill>
                <a:latin typeface="Ubuntu" panose="020B05040306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2ABDB"/>
                </a:solidFill>
                <a:effectLst/>
                <a:uLnTx/>
                <a:uFillTx/>
                <a:latin typeface="Verdana" panose="020B0604030504040204" pitchFamily="34" charset="0"/>
                <a:ea typeface="Verdana" panose="020B0604030504040204" pitchFamily="34" charset="0"/>
                <a:cs typeface="+mn-cs"/>
              </a:rPr>
              <a:t>73%</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br>
            <a:r>
              <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Reduction in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Handling time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(15 to 4 mins)</a:t>
            </a:r>
          </a:p>
        </p:txBody>
      </p:sp>
      <p:sp>
        <p:nvSpPr>
          <p:cNvPr id="177" name="TextBox 176">
            <a:extLst>
              <a:ext uri="{FF2B5EF4-FFF2-40B4-BE49-F238E27FC236}">
                <a16:creationId xmlns:a16="http://schemas.microsoft.com/office/drawing/2014/main" id="{D495CD04-02F5-4F4F-A842-9C7DF758BD48}"/>
              </a:ext>
            </a:extLst>
          </p:cNvPr>
          <p:cNvSpPr txBox="1"/>
          <p:nvPr/>
        </p:nvSpPr>
        <p:spPr>
          <a:xfrm>
            <a:off x="4357769" y="2207497"/>
            <a:ext cx="2421240" cy="135421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2ABDB"/>
                </a:solidFill>
                <a:effectLst/>
                <a:uLnTx/>
                <a:uFillTx/>
                <a:latin typeface="Verdana" panose="020B0604030504040204" pitchFamily="34" charset="0"/>
                <a:ea typeface="Verdana" panose="020B0604030504040204" pitchFamily="34" charset="0"/>
                <a:cs typeface="+mn-cs"/>
              </a:rPr>
              <a:t>99.3%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Process quality maintained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for 3+ years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cxnSp>
        <p:nvCxnSpPr>
          <p:cNvPr id="179" name="Straight Connector 178">
            <a:extLst>
              <a:ext uri="{FF2B5EF4-FFF2-40B4-BE49-F238E27FC236}">
                <a16:creationId xmlns:a16="http://schemas.microsoft.com/office/drawing/2014/main" id="{0ADA6A57-6353-4506-95FF-DDA089FE6C15}"/>
              </a:ext>
            </a:extLst>
          </p:cNvPr>
          <p:cNvCxnSpPr>
            <a:cxnSpLocks/>
          </p:cNvCxnSpPr>
          <p:nvPr/>
        </p:nvCxnSpPr>
        <p:spPr>
          <a:xfrm>
            <a:off x="2105911" y="2778998"/>
            <a:ext cx="14584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2E3614ED-5A71-4312-986B-12A66B662E69}"/>
              </a:ext>
            </a:extLst>
          </p:cNvPr>
          <p:cNvCxnSpPr>
            <a:cxnSpLocks/>
          </p:cNvCxnSpPr>
          <p:nvPr/>
        </p:nvCxnSpPr>
        <p:spPr>
          <a:xfrm>
            <a:off x="4758312" y="2776883"/>
            <a:ext cx="14584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64240FC-5EF6-4DEA-BC53-E0CD8CC0C317}"/>
              </a:ext>
            </a:extLst>
          </p:cNvPr>
          <p:cNvSpPr txBox="1"/>
          <p:nvPr/>
        </p:nvSpPr>
        <p:spPr>
          <a:xfrm>
            <a:off x="6495957" y="2151575"/>
            <a:ext cx="4558585" cy="20621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2ABDB"/>
                </a:solidFill>
                <a:effectLst/>
                <a:uLnTx/>
                <a:uFillTx/>
                <a:latin typeface="Verdana" panose="020B0604030504040204" pitchFamily="34" charset="0"/>
                <a:ea typeface="Verdana" panose="020B0604030504040204" pitchFamily="34" charset="0"/>
                <a:cs typeface="+mn-cs"/>
              </a:rPr>
              <a:t>Underwriting Data </a:t>
            </a:r>
            <a:br>
              <a:rPr kumimoji="0" lang="en-US" sz="1800" b="1" i="0" u="none" strike="noStrike" kern="1200" cap="none" spc="0" normalizeH="0" baseline="0" noProof="0">
                <a:ln>
                  <a:noFill/>
                </a:ln>
                <a:solidFill>
                  <a:srgbClr val="12ABDB"/>
                </a:solidFill>
                <a:effectLst/>
                <a:uLnTx/>
                <a:uFillTx/>
                <a:latin typeface="Verdana" panose="020B0604030504040204" pitchFamily="34" charset="0"/>
                <a:ea typeface="Verdana" panose="020B0604030504040204" pitchFamily="34" charset="0"/>
                <a:cs typeface="+mn-cs"/>
              </a:rPr>
            </a:br>
            <a:r>
              <a:rPr kumimoji="0" lang="en-US" sz="1800" b="1" i="0" u="none" strike="noStrike" kern="1200" cap="none" spc="0" normalizeH="0" baseline="0" noProof="0">
                <a:ln>
                  <a:noFill/>
                </a:ln>
                <a:solidFill>
                  <a:srgbClr val="12ABDB"/>
                </a:solidFill>
                <a:effectLst/>
                <a:uLnTx/>
                <a:uFillTx/>
                <a:latin typeface="Verdana" panose="020B0604030504040204" pitchFamily="34" charset="0"/>
                <a:ea typeface="Verdana" panose="020B0604030504040204" pitchFamily="34" charset="0"/>
                <a:cs typeface="+mn-cs"/>
              </a:rPr>
              <a:t>Validation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Bot creates and sends renewal letters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for Core Life Term 10-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5-Year Renewable Life Insurance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and updates workflow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system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0" name="TextBox 19">
            <a:extLst>
              <a:ext uri="{FF2B5EF4-FFF2-40B4-BE49-F238E27FC236}">
                <a16:creationId xmlns:a16="http://schemas.microsoft.com/office/drawing/2014/main" id="{E87BA8A1-B4EC-4BAB-9E7B-E147313CCB5C}"/>
              </a:ext>
            </a:extLst>
          </p:cNvPr>
          <p:cNvSpPr txBox="1"/>
          <p:nvPr/>
        </p:nvSpPr>
        <p:spPr>
          <a:xfrm>
            <a:off x="1623408" y="4560161"/>
            <a:ext cx="4085041" cy="144142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2ABDB"/>
                </a:solidFill>
                <a:effectLst/>
                <a:uLnTx/>
                <a:uFillTx/>
                <a:latin typeface="Verdana" panose="020B0604030504040204" pitchFamily="34" charset="0"/>
                <a:ea typeface="Verdana" panose="020B0604030504040204" pitchFamily="34" charset="0"/>
                <a:cs typeface="+mn-cs"/>
              </a:rPr>
              <a:t>Workforce Augmentation</a:t>
            </a:r>
            <a:br>
              <a:rPr kumimoji="0" lang="en-US" sz="1800" b="1" i="0" u="none" strike="noStrike" kern="1200" cap="none" spc="0" normalizeH="0" baseline="0" noProof="0">
                <a:ln>
                  <a:noFill/>
                </a:ln>
                <a:solidFill>
                  <a:srgbClr val="12ABDB"/>
                </a:solidFill>
                <a:effectLst/>
                <a:uLnTx/>
                <a:uFillTx/>
                <a:latin typeface="Verdana" panose="020B0604030504040204" pitchFamily="34" charset="0"/>
                <a:ea typeface="Verdana" panose="020B0604030504040204" pitchFamily="34" charset="0"/>
                <a:cs typeface="+mn-cs"/>
              </a:rPr>
            </a:br>
            <a:r>
              <a:rPr kumimoji="0" lang="en-US" sz="1800" b="1" i="0" u="none" strike="noStrike" kern="1200" cap="none" spc="0" normalizeH="0" baseline="0" noProof="0">
                <a:ln>
                  <a:noFill/>
                </a:ln>
                <a:solidFill>
                  <a:srgbClr val="12ABDB"/>
                </a:solidFill>
                <a:effectLst/>
                <a:uLnTx/>
                <a:uFillTx/>
                <a:latin typeface="Verdana" panose="020B0604030504040204" pitchFamily="34" charset="0"/>
                <a:ea typeface="Verdana" panose="020B0604030504040204" pitchFamily="34" charset="0"/>
                <a:cs typeface="+mn-cs"/>
              </a:rPr>
              <a:t>Humans &amp; Automation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2ABDB"/>
              </a:solidFill>
              <a:effectLst/>
              <a:uLnTx/>
              <a:uFillTx/>
              <a:latin typeface="Verdana" panose="020B0604030504040204" pitchFamily="34" charset="0"/>
              <a:ea typeface="Verdana" panose="020B0604030504040204" pitchFamily="34" charset="0"/>
              <a:cs typeface="+mn-cs"/>
            </a:endParaRPr>
          </a:p>
          <a:p>
            <a:pPr marL="0" marR="0" lvl="2" indent="0" algn="ctr" defTabSz="685800" rtl="0" eaLnBrk="1" fontAlgn="base" latinLnBrk="0" hangingPunct="1">
              <a:lnSpc>
                <a:spcPct val="100000"/>
              </a:lnSpc>
              <a:spcBef>
                <a:spcPts val="150"/>
              </a:spcBef>
              <a:spcAft>
                <a:spcPct val="0"/>
              </a:spcAft>
              <a:buClr>
                <a:srgbClr val="56161B"/>
              </a:buClr>
              <a:buSzTx/>
              <a:buFontTx/>
              <a:buNone/>
              <a:tabLst/>
              <a:defRPr/>
            </a:pPr>
            <a:r>
              <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Instead of reducing FTEs, the automation augmented human workers by leveraging attended bots, as well as unattended bots</a:t>
            </a:r>
            <a:endParaRPr kumimoji="0" lang="en-US" sz="1400" b="0" i="0" u="none" strike="noStrike" kern="1200" cap="none" spc="0" normalizeH="0" baseline="0" noProof="0">
              <a:ln>
                <a:noFill/>
              </a:ln>
              <a:solidFill>
                <a:prstClr val="black"/>
              </a:solidFill>
              <a:effectLst/>
              <a:uLnTx/>
              <a:uFillTx/>
              <a:latin typeface="Verdana"/>
              <a:ea typeface="+mn-ea"/>
              <a:cs typeface="Arial" panose="020B0604020202020204" pitchFamily="34" charset="0"/>
            </a:endParaRPr>
          </a:p>
        </p:txBody>
      </p:sp>
      <p:cxnSp>
        <p:nvCxnSpPr>
          <p:cNvPr id="21" name="Straight Connector 20">
            <a:extLst>
              <a:ext uri="{FF2B5EF4-FFF2-40B4-BE49-F238E27FC236}">
                <a16:creationId xmlns:a16="http://schemas.microsoft.com/office/drawing/2014/main" id="{5F81DA37-5F48-4832-A554-9EBF27EE7D8F}"/>
              </a:ext>
            </a:extLst>
          </p:cNvPr>
          <p:cNvCxnSpPr>
            <a:cxnSpLocks/>
          </p:cNvCxnSpPr>
          <p:nvPr/>
        </p:nvCxnSpPr>
        <p:spPr>
          <a:xfrm>
            <a:off x="2891416" y="5196930"/>
            <a:ext cx="14584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6E5E6AE-F847-4C4E-8076-B0E2FEB4E927}"/>
              </a:ext>
            </a:extLst>
          </p:cNvPr>
          <p:cNvCxnSpPr>
            <a:cxnSpLocks/>
          </p:cNvCxnSpPr>
          <p:nvPr/>
        </p:nvCxnSpPr>
        <p:spPr>
          <a:xfrm>
            <a:off x="8046007" y="2776883"/>
            <a:ext cx="14584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8467920-D43B-41E1-B5C4-8FC6F1D41295}"/>
              </a:ext>
            </a:extLst>
          </p:cNvPr>
          <p:cNvSpPr txBox="1"/>
          <p:nvPr/>
        </p:nvSpPr>
        <p:spPr>
          <a:xfrm>
            <a:off x="5741809" y="4487892"/>
            <a:ext cx="4085041" cy="11387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2ABDB"/>
                </a:solidFill>
                <a:effectLst/>
                <a:uLnTx/>
                <a:uFillTx/>
                <a:latin typeface="Verdana" panose="020B0604030504040204" pitchFamily="34" charset="0"/>
                <a:ea typeface="Verdana" panose="020B0604030504040204" pitchFamily="34" charset="0"/>
                <a:cs typeface="+mn-cs"/>
              </a:rPr>
              <a:t>Image Recognition</a:t>
            </a:r>
            <a:endParaRPr kumimoji="0" lang="en-US"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Process performed in Citrix; thus, a </a:t>
            </a:r>
            <a:r>
              <a:rPr kumimoji="0" lang="en-US" sz="1400" b="0" i="0" u="none" strike="noStrike" kern="1200" cap="none" spc="0" normalizeH="0" baseline="0" noProof="0">
                <a:ln>
                  <a:noFill/>
                </a:ln>
                <a:solidFill>
                  <a:prstClr val="black"/>
                </a:solidFill>
                <a:effectLst/>
                <a:uLnTx/>
                <a:uFillTx/>
                <a:latin typeface="Verdana"/>
                <a:ea typeface="+mn-ea"/>
                <a:cs typeface="Arial" pitchFamily="34" charset="0"/>
              </a:rPr>
              <a:t>powerful image recognition engine was leveraged that would not be possible with RPA alone</a:t>
            </a:r>
            <a:endPar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cxnSp>
        <p:nvCxnSpPr>
          <p:cNvPr id="24" name="Straight Connector 23">
            <a:extLst>
              <a:ext uri="{FF2B5EF4-FFF2-40B4-BE49-F238E27FC236}">
                <a16:creationId xmlns:a16="http://schemas.microsoft.com/office/drawing/2014/main" id="{FFA59B25-EE5C-4AB7-9682-C4749E804349}"/>
              </a:ext>
            </a:extLst>
          </p:cNvPr>
          <p:cNvCxnSpPr>
            <a:cxnSpLocks/>
          </p:cNvCxnSpPr>
          <p:nvPr/>
        </p:nvCxnSpPr>
        <p:spPr>
          <a:xfrm>
            <a:off x="7024155" y="4907280"/>
            <a:ext cx="14584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object 4">
            <a:extLst>
              <a:ext uri="{FF2B5EF4-FFF2-40B4-BE49-F238E27FC236}">
                <a16:creationId xmlns:a16="http://schemas.microsoft.com/office/drawing/2014/main" id="{0C18A30A-4E95-4E95-9B20-546F850346D5}"/>
              </a:ext>
            </a:extLst>
          </p:cNvPr>
          <p:cNvSpPr txBox="1"/>
          <p:nvPr/>
        </p:nvSpPr>
        <p:spPr>
          <a:xfrm>
            <a:off x="227012" y="1030859"/>
            <a:ext cx="11547065" cy="557261"/>
          </a:xfrm>
          <a:prstGeom prst="rect">
            <a:avLst/>
          </a:prstGeom>
        </p:spPr>
        <p:txBody>
          <a:bodyPr vert="horz" wrap="square" lIns="0" tIns="125152" rIns="0" bIns="0" rtlCol="0">
            <a:spAutoFit/>
          </a:bodyPr>
          <a:lstStyle/>
          <a:p>
            <a:pPr marL="18000" marR="6765" lvl="0" indent="15221" algn="l" defTabSz="1217706" rtl="0" eaLnBrk="1" fontAlgn="auto" latinLnBrk="0" hangingPunct="0">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Verdana"/>
                <a:ea typeface="Verdana" panose="020B0604030504040204" pitchFamily="34" charset="0"/>
                <a:cs typeface="Verdana" panose="020B0604030504040204" pitchFamily="34" charset="0"/>
              </a:rPr>
              <a:t>The client is a leading Insurance Company in Canada. Reports are generated from Application Report Explorer 2 months in advance with the renewal letters sent for each policy. Numerous process steps are involved.</a:t>
            </a:r>
          </a:p>
        </p:txBody>
      </p:sp>
      <p:sp>
        <p:nvSpPr>
          <p:cNvPr id="4" name="Title 3"/>
          <p:cNvSpPr>
            <a:spLocks noGrp="1"/>
          </p:cNvSpPr>
          <p:nvPr>
            <p:ph type="title"/>
          </p:nvPr>
        </p:nvSpPr>
        <p:spPr>
          <a:xfrm>
            <a:off x="106770" y="177041"/>
            <a:ext cx="10947772" cy="716711"/>
          </a:xfrm>
        </p:spPr>
        <p:txBody>
          <a:bodyPr/>
          <a:lstStyle/>
          <a:p>
            <a:r>
              <a:rPr lang="en-US"/>
              <a:t>Renewal Letters Process Automation for a </a:t>
            </a:r>
            <a:br>
              <a:rPr lang="en-US"/>
            </a:br>
            <a:r>
              <a:rPr lang="en-US"/>
              <a:t>Leading Insurance Company in Canada</a:t>
            </a:r>
            <a:endParaRPr lang="en-IN"/>
          </a:p>
        </p:txBody>
      </p:sp>
    </p:spTree>
    <p:extLst>
      <p:ext uri="{BB962C8B-B14F-4D97-AF65-F5344CB8AC3E}">
        <p14:creationId xmlns:p14="http://schemas.microsoft.com/office/powerpoint/2010/main" val="4167232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p:cNvSpPr>
            <a:spLocks noGrp="1"/>
          </p:cNvSpPr>
          <p:nvPr>
            <p:ph type="title"/>
          </p:nvPr>
        </p:nvSpPr>
        <p:spPr>
          <a:xfrm>
            <a:off x="227012" y="0"/>
            <a:ext cx="11125573" cy="1104900"/>
          </a:xfrm>
        </p:spPr>
        <p:txBody>
          <a:bodyPr/>
          <a:lstStyle/>
          <a:p>
            <a:r>
              <a:rPr lang="en-US"/>
              <a:t>Claim Center Automation for a Large </a:t>
            </a:r>
            <a:r>
              <a:rPr lang="en-US" err="1"/>
              <a:t>P&amp;C</a:t>
            </a:r>
            <a:r>
              <a:rPr lang="en-US"/>
              <a:t> </a:t>
            </a:r>
            <a:br>
              <a:rPr lang="en-US"/>
            </a:br>
            <a:r>
              <a:rPr lang="en-US"/>
              <a:t>Insurance Company based in the United States </a:t>
            </a:r>
          </a:p>
        </p:txBody>
      </p:sp>
      <p:grpSp>
        <p:nvGrpSpPr>
          <p:cNvPr id="72" name="Group 71"/>
          <p:cNvGrpSpPr/>
          <p:nvPr/>
        </p:nvGrpSpPr>
        <p:grpSpPr>
          <a:xfrm>
            <a:off x="227013" y="1241911"/>
            <a:ext cx="11688762" cy="680918"/>
            <a:chOff x="133350" y="933449"/>
            <a:chExt cx="11895041" cy="877063"/>
          </a:xfrm>
        </p:grpSpPr>
        <p:sp>
          <p:nvSpPr>
            <p:cNvPr id="73" name="Round Diagonal Corner Rectangle 72"/>
            <p:cNvSpPr/>
            <p:nvPr/>
          </p:nvSpPr>
          <p:spPr>
            <a:xfrm>
              <a:off x="133350" y="933449"/>
              <a:ext cx="11895041" cy="876301"/>
            </a:xfrm>
            <a:prstGeom prst="round2DiagRect">
              <a:avLst/>
            </a:prstGeom>
            <a:solidFill>
              <a:schemeClr val="bg1">
                <a:lumMod val="95000"/>
              </a:schemeClr>
            </a:solidFill>
            <a:ln w="19050">
              <a:noFill/>
            </a:ln>
          </p:spPr>
          <p:txBody>
            <a:bodyPr wrap="square" lIns="1004155" tIns="34274" rIns="68546" bIns="34274" numCol="1" spcCol="137093" anchor="ctr">
              <a:noAutofit/>
            </a:bodyPr>
            <a:lstStyle/>
            <a:p>
              <a:pPr marL="180975" marR="0" lvl="0" indent="0" algn="just"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a:p>
              <a:pPr marL="180975"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The client was a large P&amp;C insurance company based in the United States having multiple lines of business. The client wanted to implement IPA to automate their Claim Center operation to save on FTEs and drive overall operational excellence.</a:t>
              </a:r>
            </a:p>
            <a:p>
              <a:pPr marL="180975" marR="0" lvl="0" indent="0" algn="just"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p:txBody>
        </p:sp>
        <p:sp>
          <p:nvSpPr>
            <p:cNvPr id="74" name="Round Diagonal Corner Rectangle 73"/>
            <p:cNvSpPr/>
            <p:nvPr/>
          </p:nvSpPr>
          <p:spPr>
            <a:xfrm>
              <a:off x="140412" y="934793"/>
              <a:ext cx="1089452" cy="875719"/>
            </a:xfrm>
            <a:prstGeom prst="round2DiagRect">
              <a:avLst/>
            </a:prstGeom>
            <a:solidFill>
              <a:schemeClr val="accent2"/>
            </a:solidFill>
            <a:ln>
              <a:noFill/>
              <a:headEnd type="none" w="med" len="med"/>
              <a:tailEnd type="none" w="med" len="med"/>
            </a:ln>
            <a:effectLst/>
            <a:scene3d>
              <a:camera prst="orthographicFront"/>
              <a:lightRig rig="threePt" dir="t">
                <a:rot lat="0" lon="0" rev="1200000"/>
              </a:lightRig>
            </a:scene3d>
            <a:sp3d/>
          </p:spPr>
          <p:txBody>
            <a:bodyPr vert="horz" wrap="square" lIns="89848" tIns="46721" rIns="89848" bIns="46721" numCol="1" rtlCol="0" anchor="ctr" anchorCtr="0" compatLnSpc="1">
              <a:prstTxWarp prst="textNoShape">
                <a:avLst/>
              </a:prstTxWarp>
            </a:bodyPr>
            <a:lstStyle/>
            <a:p>
              <a:pPr marL="0" marR="0" lvl="0" indent="0" algn="ctr" defTabSz="912899" rtl="0"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a:ln>
                    <a:noFill/>
                  </a:ln>
                  <a:solidFill>
                    <a:prstClr val="white"/>
                  </a:solidFill>
                  <a:effectLst/>
                  <a:uLnTx/>
                  <a:uFillTx/>
                  <a:latin typeface="Verdana"/>
                  <a:ea typeface="+mn-ea"/>
                  <a:cs typeface="+mn-cs"/>
                </a:rPr>
                <a:t>Overview</a:t>
              </a:r>
            </a:p>
          </p:txBody>
        </p:sp>
      </p:grpSp>
      <p:cxnSp>
        <p:nvCxnSpPr>
          <p:cNvPr id="75" name="Straight Connector 74">
            <a:extLst>
              <a:ext uri="{FF2B5EF4-FFF2-40B4-BE49-F238E27FC236}">
                <a16:creationId xmlns:a16="http://schemas.microsoft.com/office/drawing/2014/main" id="{0FF5023A-0693-40EF-A144-6A5D8AD8789F}"/>
              </a:ext>
            </a:extLst>
          </p:cNvPr>
          <p:cNvCxnSpPr>
            <a:cxnSpLocks/>
          </p:cNvCxnSpPr>
          <p:nvPr/>
        </p:nvCxnSpPr>
        <p:spPr>
          <a:xfrm>
            <a:off x="227013" y="2526779"/>
            <a:ext cx="11688762" cy="0"/>
          </a:xfrm>
          <a:prstGeom prst="line">
            <a:avLst/>
          </a:prstGeom>
          <a:solidFill>
            <a:schemeClr val="tx1"/>
          </a:solidFill>
          <a:ln w="47625" cap="flat">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197638" y="1991962"/>
            <a:ext cx="2527470" cy="503653"/>
            <a:chOff x="416602" y="919793"/>
            <a:chExt cx="2297699" cy="457866"/>
          </a:xfrm>
        </p:grpSpPr>
        <p:grpSp>
          <p:nvGrpSpPr>
            <p:cNvPr id="77" name="Group 30">
              <a:extLst>
                <a:ext uri="{FF2B5EF4-FFF2-40B4-BE49-F238E27FC236}">
                  <a16:creationId xmlns:a16="http://schemas.microsoft.com/office/drawing/2014/main" id="{2450D3E4-236D-4FB2-A7B0-FA7B6A48CF6E}"/>
                </a:ext>
              </a:extLst>
            </p:cNvPr>
            <p:cNvGrpSpPr>
              <a:grpSpLocks noChangeAspect="1"/>
            </p:cNvGrpSpPr>
            <p:nvPr/>
          </p:nvGrpSpPr>
          <p:grpSpPr bwMode="auto">
            <a:xfrm>
              <a:off x="416602" y="919793"/>
              <a:ext cx="478872" cy="457866"/>
              <a:chOff x="-223" y="-210"/>
              <a:chExt cx="3852" cy="3601"/>
            </a:xfrm>
          </p:grpSpPr>
          <p:sp>
            <p:nvSpPr>
              <p:cNvPr id="79" name="Freeform 31">
                <a:extLst>
                  <a:ext uri="{FF2B5EF4-FFF2-40B4-BE49-F238E27FC236}">
                    <a16:creationId xmlns:a16="http://schemas.microsoft.com/office/drawing/2014/main" id="{3C2F6D0A-03AE-4E73-9FEB-1BFE4000FEEE}"/>
                  </a:ext>
                </a:extLst>
              </p:cNvPr>
              <p:cNvSpPr>
                <a:spLocks/>
              </p:cNvSpPr>
              <p:nvPr/>
            </p:nvSpPr>
            <p:spPr bwMode="auto">
              <a:xfrm>
                <a:off x="-223" y="-210"/>
                <a:ext cx="3852" cy="3601"/>
              </a:xfrm>
              <a:custGeom>
                <a:avLst/>
                <a:gdLst>
                  <a:gd name="T0" fmla="*/ 207 w 1442"/>
                  <a:gd name="T1" fmla="*/ 1053 h 1347"/>
                  <a:gd name="T2" fmla="*/ 346 w 1442"/>
                  <a:gd name="T3" fmla="*/ 201 h 1347"/>
                  <a:gd name="T4" fmla="*/ 1235 w 1442"/>
                  <a:gd name="T5" fmla="*/ 326 h 1347"/>
                  <a:gd name="T6" fmla="*/ 1073 w 1442"/>
                  <a:gd name="T7" fmla="*/ 1147 h 1347"/>
                  <a:gd name="T8" fmla="*/ 207 w 1442"/>
                  <a:gd name="T9" fmla="*/ 1053 h 1347"/>
                </a:gdLst>
                <a:ahLst/>
                <a:cxnLst>
                  <a:cxn ang="0">
                    <a:pos x="T0" y="T1"/>
                  </a:cxn>
                  <a:cxn ang="0">
                    <a:pos x="T2" y="T3"/>
                  </a:cxn>
                  <a:cxn ang="0">
                    <a:pos x="T4" y="T5"/>
                  </a:cxn>
                  <a:cxn ang="0">
                    <a:pos x="T6" y="T7"/>
                  </a:cxn>
                  <a:cxn ang="0">
                    <a:pos x="T8" y="T9"/>
                  </a:cxn>
                </a:cxnLst>
                <a:rect l="0" t="0" r="r" b="b"/>
                <a:pathLst>
                  <a:path w="1442" h="1347">
                    <a:moveTo>
                      <a:pt x="207" y="1053"/>
                    </a:moveTo>
                    <a:cubicBezTo>
                      <a:pt x="0" y="783"/>
                      <a:pt x="62" y="401"/>
                      <a:pt x="346" y="201"/>
                    </a:cubicBezTo>
                    <a:cubicBezTo>
                      <a:pt x="629" y="0"/>
                      <a:pt x="1028" y="56"/>
                      <a:pt x="1235" y="326"/>
                    </a:cubicBezTo>
                    <a:cubicBezTo>
                      <a:pt x="1442" y="596"/>
                      <a:pt x="1357" y="946"/>
                      <a:pt x="1073" y="1147"/>
                    </a:cubicBezTo>
                    <a:cubicBezTo>
                      <a:pt x="790" y="1347"/>
                      <a:pt x="415" y="1324"/>
                      <a:pt x="207" y="1053"/>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80" name="Freeform 32">
                <a:extLst>
                  <a:ext uri="{FF2B5EF4-FFF2-40B4-BE49-F238E27FC236}">
                    <a16:creationId xmlns:a16="http://schemas.microsoft.com/office/drawing/2014/main" id="{1FC3183B-3D37-4918-B988-587DB0818954}"/>
                  </a:ext>
                </a:extLst>
              </p:cNvPr>
              <p:cNvSpPr>
                <a:spLocks/>
              </p:cNvSpPr>
              <p:nvPr/>
            </p:nvSpPr>
            <p:spPr bwMode="auto">
              <a:xfrm>
                <a:off x="1284" y="672"/>
                <a:ext cx="870" cy="1045"/>
              </a:xfrm>
              <a:custGeom>
                <a:avLst/>
                <a:gdLst>
                  <a:gd name="T0" fmla="*/ 71 w 326"/>
                  <a:gd name="T1" fmla="*/ 391 h 391"/>
                  <a:gd name="T2" fmla="*/ 1 w 326"/>
                  <a:gd name="T3" fmla="*/ 390 h 391"/>
                  <a:gd name="T4" fmla="*/ 0 w 326"/>
                  <a:gd name="T5" fmla="*/ 172 h 391"/>
                  <a:gd name="T6" fmla="*/ 95 w 326"/>
                  <a:gd name="T7" fmla="*/ 13 h 391"/>
                  <a:gd name="T8" fmla="*/ 223 w 326"/>
                  <a:gd name="T9" fmla="*/ 8 h 391"/>
                  <a:gd name="T10" fmla="*/ 326 w 326"/>
                  <a:gd name="T11" fmla="*/ 164 h 391"/>
                  <a:gd name="T12" fmla="*/ 326 w 326"/>
                  <a:gd name="T13" fmla="*/ 385 h 391"/>
                  <a:gd name="T14" fmla="*/ 263 w 326"/>
                  <a:gd name="T15" fmla="*/ 385 h 391"/>
                  <a:gd name="T16" fmla="*/ 263 w 326"/>
                  <a:gd name="T17" fmla="*/ 164 h 391"/>
                  <a:gd name="T18" fmla="*/ 210 w 326"/>
                  <a:gd name="T19" fmla="*/ 78 h 391"/>
                  <a:gd name="T20" fmla="*/ 117 w 326"/>
                  <a:gd name="T21" fmla="*/ 80 h 391"/>
                  <a:gd name="T22" fmla="*/ 71 w 326"/>
                  <a:gd name="T23" fmla="*/ 172 h 391"/>
                  <a:gd name="T24" fmla="*/ 71 w 326"/>
                  <a:gd name="T25"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91">
                    <a:moveTo>
                      <a:pt x="71" y="391"/>
                    </a:moveTo>
                    <a:cubicBezTo>
                      <a:pt x="1" y="390"/>
                      <a:pt x="1" y="390"/>
                      <a:pt x="1" y="390"/>
                    </a:cubicBezTo>
                    <a:cubicBezTo>
                      <a:pt x="2" y="324"/>
                      <a:pt x="0" y="174"/>
                      <a:pt x="0" y="172"/>
                    </a:cubicBezTo>
                    <a:cubicBezTo>
                      <a:pt x="0" y="140"/>
                      <a:pt x="0" y="43"/>
                      <a:pt x="95" y="13"/>
                    </a:cubicBezTo>
                    <a:cubicBezTo>
                      <a:pt x="132" y="1"/>
                      <a:pt x="176" y="0"/>
                      <a:pt x="223" y="8"/>
                    </a:cubicBezTo>
                    <a:cubicBezTo>
                      <a:pt x="289" y="20"/>
                      <a:pt x="326" y="77"/>
                      <a:pt x="326" y="164"/>
                    </a:cubicBezTo>
                    <a:cubicBezTo>
                      <a:pt x="326" y="385"/>
                      <a:pt x="326" y="385"/>
                      <a:pt x="326" y="385"/>
                    </a:cubicBezTo>
                    <a:cubicBezTo>
                      <a:pt x="263" y="385"/>
                      <a:pt x="263" y="385"/>
                      <a:pt x="263" y="385"/>
                    </a:cubicBezTo>
                    <a:cubicBezTo>
                      <a:pt x="263" y="164"/>
                      <a:pt x="263" y="164"/>
                      <a:pt x="263" y="164"/>
                    </a:cubicBezTo>
                    <a:cubicBezTo>
                      <a:pt x="263" y="112"/>
                      <a:pt x="240" y="86"/>
                      <a:pt x="210" y="78"/>
                    </a:cubicBezTo>
                    <a:cubicBezTo>
                      <a:pt x="176" y="69"/>
                      <a:pt x="142" y="73"/>
                      <a:pt x="117" y="80"/>
                    </a:cubicBezTo>
                    <a:cubicBezTo>
                      <a:pt x="89" y="89"/>
                      <a:pt x="71" y="108"/>
                      <a:pt x="71" y="172"/>
                    </a:cubicBezTo>
                    <a:cubicBezTo>
                      <a:pt x="71" y="178"/>
                      <a:pt x="73" y="325"/>
                      <a:pt x="71" y="391"/>
                    </a:cubicBezTo>
                  </a:path>
                </a:pathLst>
              </a:custGeom>
              <a:solidFill>
                <a:srgbClr val="12A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81" name="Freeform 33">
                <a:extLst>
                  <a:ext uri="{FF2B5EF4-FFF2-40B4-BE49-F238E27FC236}">
                    <a16:creationId xmlns:a16="http://schemas.microsoft.com/office/drawing/2014/main" id="{60B2EC65-C3A7-4817-8A23-98C56EE0B35E}"/>
                  </a:ext>
                </a:extLst>
              </p:cNvPr>
              <p:cNvSpPr>
                <a:spLocks/>
              </p:cNvSpPr>
              <p:nvPr/>
            </p:nvSpPr>
            <p:spPr bwMode="auto">
              <a:xfrm>
                <a:off x="992" y="1429"/>
                <a:ext cx="1408" cy="927"/>
              </a:xfrm>
              <a:custGeom>
                <a:avLst/>
                <a:gdLst>
                  <a:gd name="T0" fmla="*/ 98 w 527"/>
                  <a:gd name="T1" fmla="*/ 344 h 347"/>
                  <a:gd name="T2" fmla="*/ 433 w 527"/>
                  <a:gd name="T3" fmla="*/ 344 h 347"/>
                  <a:gd name="T4" fmla="*/ 524 w 527"/>
                  <a:gd name="T5" fmla="*/ 231 h 347"/>
                  <a:gd name="T6" fmla="*/ 524 w 527"/>
                  <a:gd name="T7" fmla="*/ 12 h 347"/>
                  <a:gd name="T8" fmla="*/ 97 w 527"/>
                  <a:gd name="T9" fmla="*/ 7 h 347"/>
                  <a:gd name="T10" fmla="*/ 0 w 527"/>
                  <a:gd name="T11" fmla="*/ 121 h 347"/>
                  <a:gd name="T12" fmla="*/ 1 w 527"/>
                  <a:gd name="T13" fmla="*/ 258 h 347"/>
                  <a:gd name="T14" fmla="*/ 98 w 527"/>
                  <a:gd name="T15" fmla="*/ 344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347">
                    <a:moveTo>
                      <a:pt x="98" y="344"/>
                    </a:moveTo>
                    <a:cubicBezTo>
                      <a:pt x="154" y="347"/>
                      <a:pt x="392" y="347"/>
                      <a:pt x="433" y="344"/>
                    </a:cubicBezTo>
                    <a:cubicBezTo>
                      <a:pt x="507" y="337"/>
                      <a:pt x="527" y="325"/>
                      <a:pt x="524" y="231"/>
                    </a:cubicBezTo>
                    <a:cubicBezTo>
                      <a:pt x="524" y="231"/>
                      <a:pt x="524" y="98"/>
                      <a:pt x="524" y="12"/>
                    </a:cubicBezTo>
                    <a:cubicBezTo>
                      <a:pt x="399" y="5"/>
                      <a:pt x="172" y="0"/>
                      <a:pt x="97" y="7"/>
                    </a:cubicBezTo>
                    <a:cubicBezTo>
                      <a:pt x="29" y="13"/>
                      <a:pt x="0" y="31"/>
                      <a:pt x="0" y="121"/>
                    </a:cubicBezTo>
                    <a:cubicBezTo>
                      <a:pt x="1" y="258"/>
                      <a:pt x="1" y="258"/>
                      <a:pt x="1" y="258"/>
                    </a:cubicBezTo>
                    <a:cubicBezTo>
                      <a:pt x="1" y="326"/>
                      <a:pt x="23" y="341"/>
                      <a:pt x="98" y="3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82" name="Freeform 34">
                <a:extLst>
                  <a:ext uri="{FF2B5EF4-FFF2-40B4-BE49-F238E27FC236}">
                    <a16:creationId xmlns:a16="http://schemas.microsoft.com/office/drawing/2014/main" id="{F5647D5F-1624-45A6-9026-45C58507452A}"/>
                  </a:ext>
                </a:extLst>
              </p:cNvPr>
              <p:cNvSpPr>
                <a:spLocks/>
              </p:cNvSpPr>
              <p:nvPr/>
            </p:nvSpPr>
            <p:spPr bwMode="auto">
              <a:xfrm>
                <a:off x="1599" y="1621"/>
                <a:ext cx="270" cy="292"/>
              </a:xfrm>
              <a:custGeom>
                <a:avLst/>
                <a:gdLst>
                  <a:gd name="T0" fmla="*/ 54 w 101"/>
                  <a:gd name="T1" fmla="*/ 107 h 109"/>
                  <a:gd name="T2" fmla="*/ 101 w 101"/>
                  <a:gd name="T3" fmla="*/ 51 h 109"/>
                  <a:gd name="T4" fmla="*/ 51 w 101"/>
                  <a:gd name="T5" fmla="*/ 2 h 109"/>
                  <a:gd name="T6" fmla="*/ 1 w 101"/>
                  <a:gd name="T7" fmla="*/ 58 h 109"/>
                  <a:gd name="T8" fmla="*/ 54 w 101"/>
                  <a:gd name="T9" fmla="*/ 107 h 109"/>
                </a:gdLst>
                <a:ahLst/>
                <a:cxnLst>
                  <a:cxn ang="0">
                    <a:pos x="T0" y="T1"/>
                  </a:cxn>
                  <a:cxn ang="0">
                    <a:pos x="T2" y="T3"/>
                  </a:cxn>
                  <a:cxn ang="0">
                    <a:pos x="T4" y="T5"/>
                  </a:cxn>
                  <a:cxn ang="0">
                    <a:pos x="T6" y="T7"/>
                  </a:cxn>
                  <a:cxn ang="0">
                    <a:pos x="T8" y="T9"/>
                  </a:cxn>
                </a:cxnLst>
                <a:rect l="0" t="0" r="r" b="b"/>
                <a:pathLst>
                  <a:path w="101" h="109">
                    <a:moveTo>
                      <a:pt x="54" y="107"/>
                    </a:moveTo>
                    <a:cubicBezTo>
                      <a:pt x="82" y="105"/>
                      <a:pt x="101" y="80"/>
                      <a:pt x="101" y="51"/>
                    </a:cubicBezTo>
                    <a:cubicBezTo>
                      <a:pt x="100" y="22"/>
                      <a:pt x="79" y="0"/>
                      <a:pt x="51" y="2"/>
                    </a:cubicBezTo>
                    <a:cubicBezTo>
                      <a:pt x="22" y="3"/>
                      <a:pt x="0" y="29"/>
                      <a:pt x="1" y="58"/>
                    </a:cubicBezTo>
                    <a:cubicBezTo>
                      <a:pt x="2" y="87"/>
                      <a:pt x="25" y="109"/>
                      <a:pt x="54" y="107"/>
                    </a:cubicBezTo>
                  </a:path>
                </a:pathLst>
              </a:custGeom>
              <a:solidFill>
                <a:srgbClr val="95E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83" name="Freeform 35">
                <a:extLst>
                  <a:ext uri="{FF2B5EF4-FFF2-40B4-BE49-F238E27FC236}">
                    <a16:creationId xmlns:a16="http://schemas.microsoft.com/office/drawing/2014/main" id="{D9B26BBE-192F-4737-BE52-038A7B32D8D5}"/>
                  </a:ext>
                </a:extLst>
              </p:cNvPr>
              <p:cNvSpPr>
                <a:spLocks/>
              </p:cNvSpPr>
              <p:nvPr/>
            </p:nvSpPr>
            <p:spPr bwMode="auto">
              <a:xfrm>
                <a:off x="1615" y="1878"/>
                <a:ext cx="238" cy="273"/>
              </a:xfrm>
              <a:custGeom>
                <a:avLst/>
                <a:gdLst>
                  <a:gd name="T0" fmla="*/ 67 w 238"/>
                  <a:gd name="T1" fmla="*/ 0 h 273"/>
                  <a:gd name="T2" fmla="*/ 0 w 238"/>
                  <a:gd name="T3" fmla="*/ 273 h 273"/>
                  <a:gd name="T4" fmla="*/ 238 w 238"/>
                  <a:gd name="T5" fmla="*/ 273 h 273"/>
                  <a:gd name="T6" fmla="*/ 165 w 238"/>
                  <a:gd name="T7" fmla="*/ 0 h 273"/>
                  <a:gd name="T8" fmla="*/ 67 w 238"/>
                  <a:gd name="T9" fmla="*/ 0 h 273"/>
                </a:gdLst>
                <a:ahLst/>
                <a:cxnLst>
                  <a:cxn ang="0">
                    <a:pos x="T0" y="T1"/>
                  </a:cxn>
                  <a:cxn ang="0">
                    <a:pos x="T2" y="T3"/>
                  </a:cxn>
                  <a:cxn ang="0">
                    <a:pos x="T4" y="T5"/>
                  </a:cxn>
                  <a:cxn ang="0">
                    <a:pos x="T6" y="T7"/>
                  </a:cxn>
                  <a:cxn ang="0">
                    <a:pos x="T8" y="T9"/>
                  </a:cxn>
                </a:cxnLst>
                <a:rect l="0" t="0" r="r" b="b"/>
                <a:pathLst>
                  <a:path w="238" h="273">
                    <a:moveTo>
                      <a:pt x="67" y="0"/>
                    </a:moveTo>
                    <a:lnTo>
                      <a:pt x="0" y="273"/>
                    </a:lnTo>
                    <a:lnTo>
                      <a:pt x="238" y="273"/>
                    </a:lnTo>
                    <a:lnTo>
                      <a:pt x="165" y="0"/>
                    </a:lnTo>
                    <a:lnTo>
                      <a:pt x="67" y="0"/>
                    </a:lnTo>
                    <a:close/>
                  </a:path>
                </a:pathLst>
              </a:custGeom>
              <a:solidFill>
                <a:srgbClr val="95E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grpSp>
        <p:sp>
          <p:nvSpPr>
            <p:cNvPr id="78" name="Text Placeholder 6">
              <a:extLst>
                <a:ext uri="{FF2B5EF4-FFF2-40B4-BE49-F238E27FC236}">
                  <a16:creationId xmlns:a16="http://schemas.microsoft.com/office/drawing/2014/main" id="{D107E07E-C7C9-4491-AF70-80EA99ECE59D}"/>
                </a:ext>
              </a:extLst>
            </p:cNvPr>
            <p:cNvSpPr txBox="1">
              <a:spLocks/>
            </p:cNvSpPr>
            <p:nvPr/>
          </p:nvSpPr>
          <p:spPr>
            <a:xfrm>
              <a:off x="958285" y="1060591"/>
              <a:ext cx="1756016" cy="176272"/>
            </a:xfrm>
            <a:prstGeom prst="rect">
              <a:avLst/>
            </a:prstGeom>
          </p:spPr>
          <p:txBody>
            <a:bodyPr vert="horz" wrap="non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0908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0" normalizeH="0" baseline="0" noProof="0">
                  <a:ln>
                    <a:noFill/>
                  </a:ln>
                  <a:solidFill>
                    <a:srgbClr val="2B143D"/>
                  </a:solidFill>
                  <a:effectLst/>
                  <a:uLnTx/>
                  <a:uFillTx/>
                  <a:latin typeface="Verdana"/>
                  <a:ea typeface="+mn-ea"/>
                  <a:cs typeface="Arial"/>
                </a:rPr>
                <a:t>Business Scenarios</a:t>
              </a:r>
            </a:p>
          </p:txBody>
        </p:sp>
      </p:grpSp>
      <p:sp>
        <p:nvSpPr>
          <p:cNvPr id="84" name="Text Placeholder 7">
            <a:extLst>
              <a:ext uri="{FF2B5EF4-FFF2-40B4-BE49-F238E27FC236}">
                <a16:creationId xmlns:a16="http://schemas.microsoft.com/office/drawing/2014/main" id="{F440DD2A-0430-4C5E-B3E9-A7668FCC65F3}"/>
              </a:ext>
            </a:extLst>
          </p:cNvPr>
          <p:cNvSpPr txBox="1">
            <a:spLocks/>
          </p:cNvSpPr>
          <p:nvPr/>
        </p:nvSpPr>
        <p:spPr>
          <a:xfrm>
            <a:off x="227012" y="2656309"/>
            <a:ext cx="3681434" cy="3693319"/>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000000"/>
                </a:solidFill>
                <a:effectLst/>
                <a:uLnTx/>
                <a:uFillTx/>
                <a:latin typeface="Verdana"/>
                <a:ea typeface="+mn-ea"/>
                <a:cs typeface="Arial" panose="020B0604020202020204" pitchFamily="34" charset="0"/>
              </a:rPr>
              <a:t>Business Process Overview</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Arial" panose="020B0604020202020204" pitchFamily="34" charset="0"/>
              </a:rPr>
              <a:t>The customer was looking to leverage Intelligent Process Automation (IPA) to reduce the number of human claim processors required to process Auto and Property claims. Claim payment processes are similar between lines of business but not exactly the same.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Arial" panose="020B0604020202020204" pitchFamily="34" charset="0"/>
              </a:rPr>
              <a:t>The high-level claim processing steps are: </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Receives 270,000 claim via phone call, email, Website, fax, or mail annually.</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A first notice of loss (FNOL) department initiates the claim in claim center and assigns the claim to the appropriate claim processor.</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The claim processor contact (if necessary) the claimant or policy holder to gather more information.</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The claim processor researches the claim to determine if a payment is appropriate and the amount of the payment.</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The claim can be re-assigned based on research.</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The claim can be paid and closed based on the research.</a:t>
            </a:r>
          </a:p>
        </p:txBody>
      </p:sp>
      <p:grpSp>
        <p:nvGrpSpPr>
          <p:cNvPr id="85" name="Group 84"/>
          <p:cNvGrpSpPr/>
          <p:nvPr/>
        </p:nvGrpSpPr>
        <p:grpSpPr>
          <a:xfrm>
            <a:off x="4151784" y="1991962"/>
            <a:ext cx="2836064" cy="503653"/>
            <a:chOff x="418774" y="1701000"/>
            <a:chExt cx="2578240" cy="457866"/>
          </a:xfrm>
        </p:grpSpPr>
        <p:grpSp>
          <p:nvGrpSpPr>
            <p:cNvPr id="86" name="Group 85"/>
            <p:cNvGrpSpPr>
              <a:grpSpLocks noChangeAspect="1"/>
            </p:cNvGrpSpPr>
            <p:nvPr/>
          </p:nvGrpSpPr>
          <p:grpSpPr>
            <a:xfrm>
              <a:off x="418774" y="1701000"/>
              <a:ext cx="476700" cy="457866"/>
              <a:chOff x="1471103" y="2673545"/>
              <a:chExt cx="927689" cy="866908"/>
            </a:xfrm>
          </p:grpSpPr>
          <p:sp>
            <p:nvSpPr>
              <p:cNvPr id="88" name="Freeform 5">
                <a:extLst>
                  <a:ext uri="{FF2B5EF4-FFF2-40B4-BE49-F238E27FC236}">
                    <a16:creationId xmlns:a16="http://schemas.microsoft.com/office/drawing/2014/main" id="{C00D10BF-495F-4321-9BCA-1A6DC376E34A}"/>
                  </a:ext>
                </a:extLst>
              </p:cNvPr>
              <p:cNvSpPr>
                <a:spLocks/>
              </p:cNvSpPr>
              <p:nvPr/>
            </p:nvSpPr>
            <p:spPr bwMode="auto">
              <a:xfrm>
                <a:off x="1471103" y="2673545"/>
                <a:ext cx="927689" cy="866908"/>
              </a:xfrm>
              <a:custGeom>
                <a:avLst/>
                <a:gdLst>
                  <a:gd name="T0" fmla="*/ 153 w 1067"/>
                  <a:gd name="T1" fmla="*/ 780 h 997"/>
                  <a:gd name="T2" fmla="*/ 256 w 1067"/>
                  <a:gd name="T3" fmla="*/ 149 h 997"/>
                  <a:gd name="T4" fmla="*/ 914 w 1067"/>
                  <a:gd name="T5" fmla="*/ 241 h 997"/>
                  <a:gd name="T6" fmla="*/ 794 w 1067"/>
                  <a:gd name="T7" fmla="*/ 848 h 997"/>
                  <a:gd name="T8" fmla="*/ 153 w 1067"/>
                  <a:gd name="T9" fmla="*/ 780 h 997"/>
                </a:gdLst>
                <a:ahLst/>
                <a:cxnLst>
                  <a:cxn ang="0">
                    <a:pos x="T0" y="T1"/>
                  </a:cxn>
                  <a:cxn ang="0">
                    <a:pos x="T2" y="T3"/>
                  </a:cxn>
                  <a:cxn ang="0">
                    <a:pos x="T4" y="T5"/>
                  </a:cxn>
                  <a:cxn ang="0">
                    <a:pos x="T6" y="T7"/>
                  </a:cxn>
                  <a:cxn ang="0">
                    <a:pos x="T8" y="T9"/>
                  </a:cxn>
                </a:cxnLst>
                <a:rect l="0" t="0" r="r" b="b"/>
                <a:pathLst>
                  <a:path w="1067" h="997">
                    <a:moveTo>
                      <a:pt x="153" y="780"/>
                    </a:moveTo>
                    <a:cubicBezTo>
                      <a:pt x="0" y="580"/>
                      <a:pt x="46" y="297"/>
                      <a:pt x="256" y="149"/>
                    </a:cubicBezTo>
                    <a:cubicBezTo>
                      <a:pt x="466" y="0"/>
                      <a:pt x="760" y="42"/>
                      <a:pt x="914" y="241"/>
                    </a:cubicBezTo>
                    <a:cubicBezTo>
                      <a:pt x="1067" y="441"/>
                      <a:pt x="1004" y="700"/>
                      <a:pt x="794" y="848"/>
                    </a:cubicBezTo>
                    <a:cubicBezTo>
                      <a:pt x="584" y="997"/>
                      <a:pt x="307" y="979"/>
                      <a:pt x="153" y="780"/>
                    </a:cubicBezTo>
                  </a:path>
                </a:pathLst>
              </a:custGeom>
              <a:solidFill>
                <a:srgbClr val="00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pic>
            <p:nvPicPr>
              <p:cNvPr id="89" name="Picture 8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6570" y="2825826"/>
                <a:ext cx="235174" cy="563071"/>
              </a:xfrm>
              <a:prstGeom prst="rect">
                <a:avLst/>
              </a:prstGeom>
            </p:spPr>
          </p:pic>
        </p:grpSp>
        <p:sp>
          <p:nvSpPr>
            <p:cNvPr id="87" name="Text Placeholder 6">
              <a:extLst>
                <a:ext uri="{FF2B5EF4-FFF2-40B4-BE49-F238E27FC236}">
                  <a16:creationId xmlns:a16="http://schemas.microsoft.com/office/drawing/2014/main" id="{D107E07E-C7C9-4491-AF70-80EA99ECE59D}"/>
                </a:ext>
              </a:extLst>
            </p:cNvPr>
            <p:cNvSpPr txBox="1">
              <a:spLocks/>
            </p:cNvSpPr>
            <p:nvPr/>
          </p:nvSpPr>
          <p:spPr>
            <a:xfrm>
              <a:off x="958285" y="1841798"/>
              <a:ext cx="2038729" cy="176272"/>
            </a:xfrm>
            <a:prstGeom prst="rect">
              <a:avLst/>
            </a:prstGeom>
          </p:spPr>
          <p:txBody>
            <a:bodyPr vert="horz" wrap="non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0908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0" normalizeH="0" baseline="0" noProof="0">
                  <a:ln>
                    <a:noFill/>
                  </a:ln>
                  <a:solidFill>
                    <a:srgbClr val="0070AD"/>
                  </a:solidFill>
                  <a:effectLst/>
                  <a:uLnTx/>
                  <a:uFillTx/>
                  <a:latin typeface="Verdana"/>
                  <a:ea typeface="+mn-ea"/>
                  <a:cs typeface="Arial"/>
                </a:rPr>
                <a:t>Capgemini’s Approach</a:t>
              </a:r>
            </a:p>
          </p:txBody>
        </p:sp>
      </p:grpSp>
      <p:sp>
        <p:nvSpPr>
          <p:cNvPr id="90" name="Text Placeholder 7">
            <a:extLst>
              <a:ext uri="{FF2B5EF4-FFF2-40B4-BE49-F238E27FC236}">
                <a16:creationId xmlns:a16="http://schemas.microsoft.com/office/drawing/2014/main" id="{F440DD2A-0430-4C5E-B3E9-A7668FCC65F3}"/>
              </a:ext>
            </a:extLst>
          </p:cNvPr>
          <p:cNvSpPr txBox="1">
            <a:spLocks/>
          </p:cNvSpPr>
          <p:nvPr/>
        </p:nvSpPr>
        <p:spPr>
          <a:xfrm>
            <a:off x="4230676" y="2656309"/>
            <a:ext cx="3681434" cy="2923877"/>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base" latinLnBrk="0" hangingPunct="1">
              <a:lnSpc>
                <a:spcPct val="100000"/>
              </a:lnSpc>
              <a:spcBef>
                <a:spcPts val="0"/>
              </a:spcBef>
              <a:spcAft>
                <a:spcPts val="600"/>
              </a:spcAft>
              <a:buClr>
                <a:srgbClr val="0070AD"/>
              </a:buClr>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Capgemini spent 6 weeks identifying and prioritizing IPA opportunities with the P&amp;C claims processing area.</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Identified 42 IPA opportunities:</a:t>
            </a:r>
          </a:p>
          <a:p>
            <a:pPr marL="288925" marR="0" lvl="2" indent="-171450" algn="l" defTabSz="914400" rtl="0" eaLnBrk="1" fontAlgn="base" latinLnBrk="0" hangingPunct="1">
              <a:lnSpc>
                <a:spcPct val="100000"/>
              </a:lnSpc>
              <a:spcBef>
                <a:spcPts val="0"/>
              </a:spcBef>
              <a:spcAft>
                <a:spcPts val="600"/>
              </a:spcAft>
              <a:buClr>
                <a:srgbClr val="0070AD"/>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Each opportunities save between 2 and 12 FTEs</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Selected 8 processes, or sets of tasks, for the first round of automation:</a:t>
            </a:r>
          </a:p>
          <a:p>
            <a:pPr marL="288925" marR="0" lvl="2" indent="-171450" algn="l" defTabSz="914400" rtl="0" eaLnBrk="1" fontAlgn="base" latinLnBrk="0" hangingPunct="1">
              <a:lnSpc>
                <a:spcPct val="100000"/>
              </a:lnSpc>
              <a:spcBef>
                <a:spcPts val="0"/>
              </a:spcBef>
              <a:spcAft>
                <a:spcPts val="600"/>
              </a:spcAft>
              <a:buClr>
                <a:srgbClr val="0070AD"/>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8 selected automation saves a total of 35 FTEs</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A schedule was created to deliver the 8 bots using a factory model in 24 weeks:</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Created an IPA delivery team with 3 Onshore and 8 Offshore resources</a:t>
            </a:r>
          </a:p>
          <a:p>
            <a:pPr marL="0" marR="0" lvl="2" indent="0" algn="l" defTabSz="914400" rtl="0" eaLnBrk="1" fontAlgn="base" latinLnBrk="0" hangingPunct="1">
              <a:lnSpc>
                <a:spcPct val="100000"/>
              </a:lnSpc>
              <a:spcBef>
                <a:spcPts val="0"/>
              </a:spcBef>
              <a:spcAft>
                <a:spcPts val="600"/>
              </a:spcAft>
              <a:buClr>
                <a:srgbClr val="0070AD"/>
              </a:buClr>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Capgemini also met with the IT team to plan the infrastructure requirements for IPA solution.</a:t>
            </a:r>
          </a:p>
          <a:p>
            <a:pPr marL="0" marR="0" lvl="2" indent="0" algn="l" defTabSz="914400" rtl="0" eaLnBrk="1" fontAlgn="base" latinLnBrk="0" hangingPunct="1">
              <a:lnSpc>
                <a:spcPct val="100000"/>
              </a:lnSpc>
              <a:spcBef>
                <a:spcPts val="0"/>
              </a:spcBef>
              <a:spcAft>
                <a:spcPts val="600"/>
              </a:spcAft>
              <a:buClr>
                <a:srgbClr val="0070AD"/>
              </a:buClr>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Capgemini assisted the client to set up an IPA CoE, support structure, and ongoing IPA identification process</a:t>
            </a:r>
          </a:p>
        </p:txBody>
      </p:sp>
      <p:grpSp>
        <p:nvGrpSpPr>
          <p:cNvPr id="91" name="Group 90"/>
          <p:cNvGrpSpPr/>
          <p:nvPr/>
        </p:nvGrpSpPr>
        <p:grpSpPr>
          <a:xfrm>
            <a:off x="8184232" y="1991962"/>
            <a:ext cx="1420083" cy="503653"/>
            <a:chOff x="417798" y="2681440"/>
            <a:chExt cx="1290984" cy="457866"/>
          </a:xfrm>
        </p:grpSpPr>
        <p:grpSp>
          <p:nvGrpSpPr>
            <p:cNvPr id="92" name="Group 91"/>
            <p:cNvGrpSpPr>
              <a:grpSpLocks noChangeAspect="1"/>
            </p:cNvGrpSpPr>
            <p:nvPr/>
          </p:nvGrpSpPr>
          <p:grpSpPr>
            <a:xfrm>
              <a:off x="417798" y="2681440"/>
              <a:ext cx="477676" cy="457866"/>
              <a:chOff x="1485227" y="3946591"/>
              <a:chExt cx="899440" cy="841008"/>
            </a:xfrm>
          </p:grpSpPr>
          <p:sp>
            <p:nvSpPr>
              <p:cNvPr id="94" name="Freeform 20">
                <a:extLst>
                  <a:ext uri="{FF2B5EF4-FFF2-40B4-BE49-F238E27FC236}">
                    <a16:creationId xmlns:a16="http://schemas.microsoft.com/office/drawing/2014/main" id="{9A854B9E-9E9F-4DD9-8AD2-398E59A8EB92}"/>
                  </a:ext>
                </a:extLst>
              </p:cNvPr>
              <p:cNvSpPr>
                <a:spLocks/>
              </p:cNvSpPr>
              <p:nvPr/>
            </p:nvSpPr>
            <p:spPr bwMode="auto">
              <a:xfrm>
                <a:off x="1485227" y="3946591"/>
                <a:ext cx="899440" cy="841008"/>
              </a:xfrm>
              <a:custGeom>
                <a:avLst/>
                <a:gdLst>
                  <a:gd name="T0" fmla="*/ 101 w 701"/>
                  <a:gd name="T1" fmla="*/ 513 h 655"/>
                  <a:gd name="T2" fmla="*/ 168 w 701"/>
                  <a:gd name="T3" fmla="*/ 98 h 655"/>
                  <a:gd name="T4" fmla="*/ 600 w 701"/>
                  <a:gd name="T5" fmla="*/ 159 h 655"/>
                  <a:gd name="T6" fmla="*/ 522 w 701"/>
                  <a:gd name="T7" fmla="*/ 558 h 655"/>
                  <a:gd name="T8" fmla="*/ 101 w 701"/>
                  <a:gd name="T9" fmla="*/ 513 h 655"/>
                </a:gdLst>
                <a:ahLst/>
                <a:cxnLst>
                  <a:cxn ang="0">
                    <a:pos x="T0" y="T1"/>
                  </a:cxn>
                  <a:cxn ang="0">
                    <a:pos x="T2" y="T3"/>
                  </a:cxn>
                  <a:cxn ang="0">
                    <a:pos x="T4" y="T5"/>
                  </a:cxn>
                  <a:cxn ang="0">
                    <a:pos x="T6" y="T7"/>
                  </a:cxn>
                  <a:cxn ang="0">
                    <a:pos x="T8" y="T9"/>
                  </a:cxn>
                </a:cxnLst>
                <a:rect l="0" t="0" r="r" b="b"/>
                <a:pathLst>
                  <a:path w="701" h="655">
                    <a:moveTo>
                      <a:pt x="101" y="513"/>
                    </a:moveTo>
                    <a:cubicBezTo>
                      <a:pt x="0" y="381"/>
                      <a:pt x="30" y="196"/>
                      <a:pt x="168" y="98"/>
                    </a:cubicBezTo>
                    <a:cubicBezTo>
                      <a:pt x="306" y="0"/>
                      <a:pt x="500" y="28"/>
                      <a:pt x="600" y="159"/>
                    </a:cubicBezTo>
                    <a:cubicBezTo>
                      <a:pt x="701" y="290"/>
                      <a:pt x="660" y="460"/>
                      <a:pt x="522" y="558"/>
                    </a:cubicBezTo>
                    <a:cubicBezTo>
                      <a:pt x="384" y="655"/>
                      <a:pt x="202" y="644"/>
                      <a:pt x="101" y="51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95" name="Freeform 21">
                <a:extLst>
                  <a:ext uri="{FF2B5EF4-FFF2-40B4-BE49-F238E27FC236}">
                    <a16:creationId xmlns:a16="http://schemas.microsoft.com/office/drawing/2014/main" id="{27ED1AE6-BABB-476C-8134-75605A6B8C90}"/>
                  </a:ext>
                </a:extLst>
              </p:cNvPr>
              <p:cNvSpPr>
                <a:spLocks/>
              </p:cNvSpPr>
              <p:nvPr/>
            </p:nvSpPr>
            <p:spPr bwMode="auto">
              <a:xfrm>
                <a:off x="1717511" y="4190369"/>
                <a:ext cx="416673" cy="377879"/>
              </a:xfrm>
              <a:custGeom>
                <a:avLst/>
                <a:gdLst>
                  <a:gd name="T0" fmla="*/ 45 w 325"/>
                  <a:gd name="T1" fmla="*/ 61 h 294"/>
                  <a:gd name="T2" fmla="*/ 183 w 325"/>
                  <a:gd name="T3" fmla="*/ 3 h 294"/>
                  <a:gd name="T4" fmla="*/ 308 w 325"/>
                  <a:gd name="T5" fmla="*/ 75 h 294"/>
                  <a:gd name="T6" fmla="*/ 178 w 325"/>
                  <a:gd name="T7" fmla="*/ 294 h 294"/>
                  <a:gd name="T8" fmla="*/ 45 w 325"/>
                  <a:gd name="T9" fmla="*/ 61 h 294"/>
                </a:gdLst>
                <a:ahLst/>
                <a:cxnLst>
                  <a:cxn ang="0">
                    <a:pos x="T0" y="T1"/>
                  </a:cxn>
                  <a:cxn ang="0">
                    <a:pos x="T2" y="T3"/>
                  </a:cxn>
                  <a:cxn ang="0">
                    <a:pos x="T4" y="T5"/>
                  </a:cxn>
                  <a:cxn ang="0">
                    <a:pos x="T6" y="T7"/>
                  </a:cxn>
                  <a:cxn ang="0">
                    <a:pos x="T8" y="T9"/>
                  </a:cxn>
                </a:cxnLst>
                <a:rect l="0" t="0" r="r" b="b"/>
                <a:pathLst>
                  <a:path w="325" h="294">
                    <a:moveTo>
                      <a:pt x="45" y="61"/>
                    </a:moveTo>
                    <a:cubicBezTo>
                      <a:pt x="103" y="0"/>
                      <a:pt x="183" y="3"/>
                      <a:pt x="183" y="3"/>
                    </a:cubicBezTo>
                    <a:cubicBezTo>
                      <a:pt x="205" y="25"/>
                      <a:pt x="294" y="20"/>
                      <a:pt x="308" y="75"/>
                    </a:cubicBezTo>
                    <a:cubicBezTo>
                      <a:pt x="325" y="148"/>
                      <a:pt x="284" y="281"/>
                      <a:pt x="178" y="294"/>
                    </a:cubicBezTo>
                    <a:cubicBezTo>
                      <a:pt x="0" y="265"/>
                      <a:pt x="45" y="61"/>
                      <a:pt x="45" y="6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96" name="Freeform 22">
                <a:extLst>
                  <a:ext uri="{FF2B5EF4-FFF2-40B4-BE49-F238E27FC236}">
                    <a16:creationId xmlns:a16="http://schemas.microsoft.com/office/drawing/2014/main" id="{72D39EFF-4A9E-492A-AE77-5861A88BAAB7}"/>
                  </a:ext>
                </a:extLst>
              </p:cNvPr>
              <p:cNvSpPr>
                <a:spLocks/>
              </p:cNvSpPr>
              <p:nvPr/>
            </p:nvSpPr>
            <p:spPr bwMode="auto">
              <a:xfrm>
                <a:off x="1774025" y="4242524"/>
                <a:ext cx="204985" cy="279698"/>
              </a:xfrm>
              <a:custGeom>
                <a:avLst/>
                <a:gdLst>
                  <a:gd name="T0" fmla="*/ 137 w 160"/>
                  <a:gd name="T1" fmla="*/ 40 h 218"/>
                  <a:gd name="T2" fmla="*/ 137 w 160"/>
                  <a:gd name="T3" fmla="*/ 38 h 218"/>
                  <a:gd name="T4" fmla="*/ 137 w 160"/>
                  <a:gd name="T5" fmla="*/ 37 h 218"/>
                  <a:gd name="T6" fmla="*/ 135 w 160"/>
                  <a:gd name="T7" fmla="*/ 0 h 218"/>
                  <a:gd name="T8" fmla="*/ 33 w 160"/>
                  <a:gd name="T9" fmla="*/ 43 h 218"/>
                  <a:gd name="T10" fmla="*/ 133 w 160"/>
                  <a:gd name="T11" fmla="*/ 218 h 218"/>
                  <a:gd name="T12" fmla="*/ 137 w 160"/>
                  <a:gd name="T13" fmla="*/ 40 h 218"/>
                </a:gdLst>
                <a:ahLst/>
                <a:cxnLst>
                  <a:cxn ang="0">
                    <a:pos x="T0" y="T1"/>
                  </a:cxn>
                  <a:cxn ang="0">
                    <a:pos x="T2" y="T3"/>
                  </a:cxn>
                  <a:cxn ang="0">
                    <a:pos x="T4" y="T5"/>
                  </a:cxn>
                  <a:cxn ang="0">
                    <a:pos x="T6" y="T7"/>
                  </a:cxn>
                  <a:cxn ang="0">
                    <a:pos x="T8" y="T9"/>
                  </a:cxn>
                  <a:cxn ang="0">
                    <a:pos x="T10" y="T11"/>
                  </a:cxn>
                  <a:cxn ang="0">
                    <a:pos x="T12" y="T13"/>
                  </a:cxn>
                </a:cxnLst>
                <a:rect l="0" t="0" r="r" b="b"/>
                <a:pathLst>
                  <a:path w="160" h="218">
                    <a:moveTo>
                      <a:pt x="137" y="40"/>
                    </a:moveTo>
                    <a:cubicBezTo>
                      <a:pt x="137" y="39"/>
                      <a:pt x="137" y="39"/>
                      <a:pt x="137" y="38"/>
                    </a:cubicBezTo>
                    <a:cubicBezTo>
                      <a:pt x="137" y="38"/>
                      <a:pt x="137" y="38"/>
                      <a:pt x="137" y="37"/>
                    </a:cubicBezTo>
                    <a:cubicBezTo>
                      <a:pt x="135" y="20"/>
                      <a:pt x="134" y="9"/>
                      <a:pt x="135" y="0"/>
                    </a:cubicBezTo>
                    <a:cubicBezTo>
                      <a:pt x="124" y="0"/>
                      <a:pt x="72" y="3"/>
                      <a:pt x="33" y="43"/>
                    </a:cubicBezTo>
                    <a:cubicBezTo>
                      <a:pt x="33" y="43"/>
                      <a:pt x="0" y="196"/>
                      <a:pt x="133" y="218"/>
                    </a:cubicBezTo>
                    <a:cubicBezTo>
                      <a:pt x="160" y="170"/>
                      <a:pt x="144" y="91"/>
                      <a:pt x="137" y="40"/>
                    </a:cubicBezTo>
                    <a:close/>
                  </a:path>
                </a:pathLst>
              </a:custGeom>
              <a:solidFill>
                <a:srgbClr val="00C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grpSp>
        <p:sp>
          <p:nvSpPr>
            <p:cNvPr id="93" name="Text Placeholder 6">
              <a:extLst>
                <a:ext uri="{FF2B5EF4-FFF2-40B4-BE49-F238E27FC236}">
                  <a16:creationId xmlns:a16="http://schemas.microsoft.com/office/drawing/2014/main" id="{D107E07E-C7C9-4491-AF70-80EA99ECE59D}"/>
                </a:ext>
              </a:extLst>
            </p:cNvPr>
            <p:cNvSpPr txBox="1">
              <a:spLocks/>
            </p:cNvSpPr>
            <p:nvPr/>
          </p:nvSpPr>
          <p:spPr>
            <a:xfrm>
              <a:off x="958285" y="2822238"/>
              <a:ext cx="750497" cy="176272"/>
            </a:xfrm>
            <a:prstGeom prst="rect">
              <a:avLst/>
            </a:prstGeom>
          </p:spPr>
          <p:txBody>
            <a:bodyPr vert="horz" wrap="non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0908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0" normalizeH="0" baseline="0" noProof="0">
                  <a:ln>
                    <a:noFill/>
                  </a:ln>
                  <a:solidFill>
                    <a:srgbClr val="00C37B">
                      <a:lumMod val="75000"/>
                    </a:srgbClr>
                  </a:solidFill>
                  <a:effectLst/>
                  <a:uLnTx/>
                  <a:uFillTx/>
                  <a:latin typeface="Verdana"/>
                  <a:ea typeface="+mn-ea"/>
                  <a:cs typeface="Arial"/>
                </a:rPr>
                <a:t>Benefits</a:t>
              </a:r>
            </a:p>
          </p:txBody>
        </p:sp>
      </p:grpSp>
      <p:sp>
        <p:nvSpPr>
          <p:cNvPr id="97" name="Text Placeholder 7">
            <a:extLst>
              <a:ext uri="{FF2B5EF4-FFF2-40B4-BE49-F238E27FC236}">
                <a16:creationId xmlns:a16="http://schemas.microsoft.com/office/drawing/2014/main" id="{F440DD2A-0430-4C5E-B3E9-A7668FCC65F3}"/>
              </a:ext>
            </a:extLst>
          </p:cNvPr>
          <p:cNvSpPr txBox="1">
            <a:spLocks/>
          </p:cNvSpPr>
          <p:nvPr/>
        </p:nvSpPr>
        <p:spPr>
          <a:xfrm>
            <a:off x="8234341" y="2656309"/>
            <a:ext cx="3681434" cy="3539430"/>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0">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Arial" charset="0"/>
                <a:cs typeface="Arial" charset="0"/>
              </a:rPr>
              <a:t>The 8 IPA bots were built and delivered to production with immediate results.</a:t>
            </a:r>
          </a:p>
          <a:p>
            <a:pPr marL="0" marR="0" lvl="0" indent="0" algn="l" defTabSz="914400" rtl="0" eaLnBrk="1" fontAlgn="auto" latinLnBrk="0" hangingPunct="0">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Arial" charset="0"/>
                <a:cs typeface="Arial" charset="0"/>
              </a:rPr>
              <a:t>Four bots were delivered by May 2019.</a:t>
            </a:r>
          </a:p>
          <a:p>
            <a:pPr marL="0" marR="0" lvl="0" indent="0" algn="l" defTabSz="914400" rtl="0" eaLnBrk="1" fontAlgn="auto" latinLnBrk="0" hangingPunct="0">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noProof="0">
              <a:ln>
                <a:noFill/>
              </a:ln>
              <a:solidFill>
                <a:prstClr val="black"/>
              </a:solidFill>
              <a:effectLst/>
              <a:uLnTx/>
              <a:uFillTx/>
              <a:latin typeface="Verdana"/>
              <a:ea typeface="Arial" charset="0"/>
              <a:cs typeface="Arial" charset="0"/>
            </a:endParaRPr>
          </a:p>
          <a:p>
            <a:pPr marL="346075" marR="0" lvl="0" indent="0" algn="l" defTabSz="914400" rtl="0" eaLnBrk="1" fontAlgn="auto" latinLnBrk="0" hangingPunct="0">
              <a:lnSpc>
                <a:spcPct val="100000"/>
              </a:lnSpc>
              <a:spcBef>
                <a:spcPts val="0"/>
              </a:spcBef>
              <a:spcAft>
                <a:spcPts val="0"/>
              </a:spcAft>
              <a:buClr>
                <a:srgbClr val="00B050"/>
              </a:buClr>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Arial" charset="0"/>
                <a:cs typeface="Arial" charset="0"/>
              </a:rPr>
              <a:t>The bots are processing </a:t>
            </a:r>
            <a:r>
              <a:rPr kumimoji="0" lang="en-US" sz="1000" b="1" i="0" u="none" strike="noStrike" kern="1200" cap="none" spc="0" normalizeH="0" baseline="0" noProof="0">
                <a:ln>
                  <a:noFill/>
                </a:ln>
                <a:solidFill>
                  <a:prstClr val="black"/>
                </a:solidFill>
                <a:effectLst/>
                <a:uLnTx/>
                <a:uFillTx/>
                <a:latin typeface="Verdana"/>
                <a:ea typeface="Arial" charset="0"/>
                <a:cs typeface="Arial" charset="0"/>
              </a:rPr>
              <a:t>about 90% of the transactions received</a:t>
            </a:r>
            <a:r>
              <a:rPr kumimoji="0" lang="en-US" sz="1000" b="0" i="0" u="none" strike="noStrike" kern="1200" cap="none" spc="0" normalizeH="0" baseline="0" noProof="0">
                <a:ln>
                  <a:noFill/>
                </a:ln>
                <a:solidFill>
                  <a:prstClr val="black"/>
                </a:solidFill>
                <a:effectLst/>
                <a:uLnTx/>
                <a:uFillTx/>
                <a:latin typeface="Verdana"/>
                <a:ea typeface="Arial" charset="0"/>
                <a:cs typeface="Arial" charset="0"/>
              </a:rPr>
              <a:t>, routing the remaining 10% to humans for manual intervention.</a:t>
            </a:r>
          </a:p>
          <a:p>
            <a:pPr marL="346075" marR="0" lvl="0" indent="0" algn="l" defTabSz="914400" rtl="0" eaLnBrk="1" fontAlgn="auto" latinLnBrk="0" hangingPunct="0">
              <a:lnSpc>
                <a:spcPct val="100000"/>
              </a:lnSpc>
              <a:spcBef>
                <a:spcPts val="0"/>
              </a:spcBef>
              <a:spcAft>
                <a:spcPts val="0"/>
              </a:spcAft>
              <a:buClr>
                <a:srgbClr val="00B050"/>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solidFill>
              <a:effectLst/>
              <a:uLnTx/>
              <a:uFillTx/>
              <a:latin typeface="Verdana"/>
              <a:ea typeface="+mn-ea"/>
              <a:cs typeface="Arial" charset="0"/>
            </a:endParaRPr>
          </a:p>
          <a:p>
            <a:pPr marL="346075" marR="0" lvl="0" indent="0" algn="l" defTabSz="914400" rtl="0" eaLnBrk="1" fontAlgn="auto" latinLnBrk="0" hangingPunct="0">
              <a:lnSpc>
                <a:spcPct val="100000"/>
              </a:lnSpc>
              <a:spcBef>
                <a:spcPts val="0"/>
              </a:spcBef>
              <a:spcAft>
                <a:spcPts val="0"/>
              </a:spcAft>
              <a:buClr>
                <a:srgbClr val="00B050"/>
              </a:buClr>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mn-ea"/>
                <a:cs typeface="Arial" charset="0"/>
              </a:rPr>
              <a:t>Elimination of the </a:t>
            </a:r>
            <a:r>
              <a:rPr kumimoji="0" lang="en-US" sz="1000" b="1" i="0" u="none" strike="noStrike" kern="1200" cap="none" spc="0" normalizeH="0" baseline="0" noProof="0">
                <a:ln>
                  <a:noFill/>
                </a:ln>
                <a:solidFill>
                  <a:prstClr val="black"/>
                </a:solidFill>
                <a:effectLst/>
                <a:uLnTx/>
                <a:uFillTx/>
                <a:latin typeface="Verdana"/>
                <a:ea typeface="+mn-ea"/>
                <a:cs typeface="Arial" charset="0"/>
              </a:rPr>
              <a:t>manual activities saved the client over $1.8 M annually </a:t>
            </a:r>
            <a:r>
              <a:rPr kumimoji="0" lang="en-US" sz="1000" b="0" i="0" u="none" strike="noStrike" kern="1200" cap="none" spc="0" normalizeH="0" baseline="0" noProof="0">
                <a:ln>
                  <a:noFill/>
                </a:ln>
                <a:solidFill>
                  <a:prstClr val="black"/>
                </a:solidFill>
                <a:effectLst/>
                <a:uLnTx/>
                <a:uFillTx/>
                <a:latin typeface="Verdana"/>
                <a:ea typeface="+mn-ea"/>
                <a:cs typeface="Arial" charset="0"/>
              </a:rPr>
              <a:t>and eliminated up to 2 days in the claim processing turnaround.</a:t>
            </a:r>
          </a:p>
          <a:p>
            <a:pPr marL="346075" marR="0" lvl="0" indent="0" algn="l" defTabSz="914400" rtl="0" eaLnBrk="1" fontAlgn="auto" latinLnBrk="0" hangingPunct="0">
              <a:lnSpc>
                <a:spcPct val="100000"/>
              </a:lnSpc>
              <a:spcBef>
                <a:spcPts val="0"/>
              </a:spcBef>
              <a:spcAft>
                <a:spcPts val="0"/>
              </a:spcAft>
              <a:buClr>
                <a:srgbClr val="00B050"/>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solidFill>
              <a:effectLst/>
              <a:uLnTx/>
              <a:uFillTx/>
              <a:latin typeface="Verdana"/>
              <a:ea typeface="Arial" charset="0"/>
              <a:cs typeface="Arial" charset="0"/>
            </a:endParaRPr>
          </a:p>
          <a:p>
            <a:pPr marL="346075" marR="0" lvl="0" indent="0" algn="l" defTabSz="914400" rtl="0" eaLnBrk="1" fontAlgn="auto" latinLnBrk="0" hangingPunct="0">
              <a:lnSpc>
                <a:spcPct val="100000"/>
              </a:lnSpc>
              <a:spcBef>
                <a:spcPts val="0"/>
              </a:spcBef>
              <a:spcAft>
                <a:spcPts val="0"/>
              </a:spcAft>
              <a:buClr>
                <a:srgbClr val="00B050"/>
              </a:buClr>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Arial" charset="0"/>
                <a:cs typeface="Arial" charset="0"/>
              </a:rPr>
              <a:t>Four under-development Claim Processing Bots have been scheduled for delivering saving an </a:t>
            </a:r>
            <a:r>
              <a:rPr kumimoji="0" lang="en-US" sz="1000" b="1" i="0" u="none" strike="noStrike" kern="1200" cap="none" spc="0" normalizeH="0" baseline="0" noProof="0">
                <a:ln>
                  <a:noFill/>
                </a:ln>
                <a:solidFill>
                  <a:prstClr val="black"/>
                </a:solidFill>
                <a:effectLst/>
                <a:uLnTx/>
                <a:uFillTx/>
                <a:latin typeface="Verdana"/>
                <a:ea typeface="Arial" charset="0"/>
                <a:cs typeface="Arial" charset="0"/>
              </a:rPr>
              <a:t>$0.75 M annually.</a:t>
            </a:r>
          </a:p>
          <a:p>
            <a:pPr marL="346075" marR="0" lvl="0" indent="0" algn="l" defTabSz="914400" rtl="0" eaLnBrk="1" fontAlgn="auto" latinLnBrk="0" hangingPunct="0">
              <a:lnSpc>
                <a:spcPct val="100000"/>
              </a:lnSpc>
              <a:spcBef>
                <a:spcPts val="0"/>
              </a:spcBef>
              <a:spcAft>
                <a:spcPts val="0"/>
              </a:spcAft>
              <a:buClr>
                <a:srgbClr val="00B050"/>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solidFill>
              <a:effectLst/>
              <a:uLnTx/>
              <a:uFillTx/>
              <a:latin typeface="Verdana"/>
              <a:ea typeface="Arial" charset="0"/>
              <a:cs typeface="Arial" charset="0"/>
            </a:endParaRPr>
          </a:p>
          <a:p>
            <a:pPr marL="346075" marR="0" lvl="0" indent="0" algn="l" defTabSz="914400" rtl="0" eaLnBrk="1" fontAlgn="auto" latinLnBrk="0" hangingPunct="0">
              <a:lnSpc>
                <a:spcPct val="100000"/>
              </a:lnSpc>
              <a:spcBef>
                <a:spcPts val="0"/>
              </a:spcBef>
              <a:spcAft>
                <a:spcPts val="0"/>
              </a:spcAft>
              <a:buClr>
                <a:srgbClr val="00B050"/>
              </a:buClr>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Arial" charset="0"/>
                <a:cs typeface="Arial" charset="0"/>
              </a:rPr>
              <a:t>Four additional Claim Processing Bots have been scheduled for build saving an </a:t>
            </a:r>
            <a:r>
              <a:rPr kumimoji="0" lang="en-US" sz="1000" b="1" i="0" u="none" strike="noStrike" kern="1200" cap="none" spc="0" normalizeH="0" baseline="0" noProof="0">
                <a:ln>
                  <a:noFill/>
                </a:ln>
                <a:solidFill>
                  <a:prstClr val="black"/>
                </a:solidFill>
                <a:effectLst/>
                <a:uLnTx/>
                <a:uFillTx/>
                <a:latin typeface="Verdana"/>
                <a:ea typeface="Arial" charset="0"/>
                <a:cs typeface="Arial" charset="0"/>
              </a:rPr>
              <a:t>additional $0.75 M annually.</a:t>
            </a:r>
            <a:endParaRPr kumimoji="0" lang="en-US" sz="1000" b="0" i="0" u="none" strike="noStrike" kern="1200" cap="none" spc="0" normalizeH="0" baseline="0" noProof="0">
              <a:ln>
                <a:noFill/>
              </a:ln>
              <a:solidFill>
                <a:prstClr val="black"/>
              </a:solidFill>
              <a:effectLst/>
              <a:uLnTx/>
              <a:uFillTx/>
              <a:latin typeface="Verdana"/>
              <a:ea typeface="Arial" charset="0"/>
              <a:cs typeface="Arial" charset="0"/>
            </a:endParaRPr>
          </a:p>
          <a:p>
            <a:pPr marL="0" marR="0" lvl="0" indent="0" algn="l" defTabSz="914400" rtl="0" eaLnBrk="1" fontAlgn="auto" latinLnBrk="0" hangingPunct="0">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noProof="0">
              <a:ln>
                <a:noFill/>
              </a:ln>
              <a:solidFill>
                <a:prstClr val="black"/>
              </a:solidFill>
              <a:effectLst/>
              <a:uLnTx/>
              <a:uFillTx/>
              <a:latin typeface="Verdana"/>
              <a:ea typeface="Arial" charset="0"/>
              <a:cs typeface="Arial" charset="0"/>
            </a:endParaRPr>
          </a:p>
          <a:p>
            <a:pPr marL="0" marR="0" lvl="0" indent="0" algn="l" defTabSz="914400" rtl="0" eaLnBrk="1" fontAlgn="auto" latinLnBrk="0" hangingPunct="0">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Arial" charset="0"/>
                <a:cs typeface="Arial" charset="0"/>
              </a:rPr>
              <a:t>The client is expanding IPA into other portions of their business including: Health and Life, Policy Management, and Finance.</a:t>
            </a:r>
          </a:p>
        </p:txBody>
      </p:sp>
      <p:cxnSp>
        <p:nvCxnSpPr>
          <p:cNvPr id="98" name="Straight Connector 97"/>
          <p:cNvCxnSpPr/>
          <p:nvPr/>
        </p:nvCxnSpPr>
        <p:spPr>
          <a:xfrm>
            <a:off x="4069561" y="2656309"/>
            <a:ext cx="0" cy="4023360"/>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073225" y="2656309"/>
            <a:ext cx="0" cy="4023360"/>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4" name="Picture 143" descr="Text, logo&#10;&#10;Description automatically generated">
            <a:extLst>
              <a:ext uri="{FF2B5EF4-FFF2-40B4-BE49-F238E27FC236}">
                <a16:creationId xmlns:a16="http://schemas.microsoft.com/office/drawing/2014/main" id="{9184C2C9-3617-4D98-8655-91FDAE07A3A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60447" y="5721194"/>
            <a:ext cx="2634129" cy="907991"/>
          </a:xfrm>
          <a:prstGeom prst="rect">
            <a:avLst/>
          </a:prstGeom>
        </p:spPr>
      </p:pic>
      <p:pic>
        <p:nvPicPr>
          <p:cNvPr id="145" name="Picture 4" descr="Related image"/>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3482" y="3235243"/>
            <a:ext cx="320040" cy="320040"/>
          </a:xfrm>
          <a:prstGeom prst="rect">
            <a:avLst/>
          </a:prstGeom>
          <a:noFill/>
          <a:extLst>
            <a:ext uri="{909E8E84-426E-40DD-AFC4-6F175D3DCCD1}">
              <a14:hiddenFill xmlns:a14="http://schemas.microsoft.com/office/drawing/2010/main">
                <a:solidFill>
                  <a:srgbClr val="FFFFFF"/>
                </a:solidFill>
              </a14:hiddenFill>
            </a:ext>
          </a:extLst>
        </p:spPr>
      </p:pic>
      <p:grpSp>
        <p:nvGrpSpPr>
          <p:cNvPr id="146" name="Groupe 267">
            <a:extLst>
              <a:ext uri="{FF2B5EF4-FFF2-40B4-BE49-F238E27FC236}">
                <a16:creationId xmlns:a16="http://schemas.microsoft.com/office/drawing/2014/main" id="{3DC61CB1-D773-4ED4-BF27-3C632988B355}"/>
              </a:ext>
            </a:extLst>
          </p:cNvPr>
          <p:cNvGrpSpPr>
            <a:grpSpLocks noChangeAspect="1"/>
          </p:cNvGrpSpPr>
          <p:nvPr/>
        </p:nvGrpSpPr>
        <p:grpSpPr>
          <a:xfrm>
            <a:off x="8219014" y="3883315"/>
            <a:ext cx="288976" cy="270679"/>
            <a:chOff x="5124450" y="2703513"/>
            <a:chExt cx="852488" cy="798512"/>
          </a:xfrm>
        </p:grpSpPr>
        <p:sp>
          <p:nvSpPr>
            <p:cNvPr id="147" name="Freeform 157">
              <a:extLst>
                <a:ext uri="{FF2B5EF4-FFF2-40B4-BE49-F238E27FC236}">
                  <a16:creationId xmlns:a16="http://schemas.microsoft.com/office/drawing/2014/main" id="{D0579E33-B830-4E41-AFBD-4BD5EEF8A1DC}"/>
                </a:ext>
              </a:extLst>
            </p:cNvPr>
            <p:cNvSpPr>
              <a:spLocks/>
            </p:cNvSpPr>
            <p:nvPr/>
          </p:nvSpPr>
          <p:spPr bwMode="auto">
            <a:xfrm>
              <a:off x="5124450" y="2703513"/>
              <a:ext cx="852488" cy="798512"/>
            </a:xfrm>
            <a:custGeom>
              <a:avLst/>
              <a:gdLst>
                <a:gd name="T0" fmla="*/ 36 w 252"/>
                <a:gd name="T1" fmla="*/ 185 h 235"/>
                <a:gd name="T2" fmla="*/ 61 w 252"/>
                <a:gd name="T3" fmla="*/ 35 h 235"/>
                <a:gd name="T4" fmla="*/ 216 w 252"/>
                <a:gd name="T5" fmla="*/ 57 h 235"/>
                <a:gd name="T6" fmla="*/ 188 w 252"/>
                <a:gd name="T7" fmla="*/ 200 h 235"/>
                <a:gd name="T8" fmla="*/ 36 w 252"/>
                <a:gd name="T9" fmla="*/ 185 h 235"/>
              </a:gdLst>
              <a:ahLst/>
              <a:cxnLst>
                <a:cxn ang="0">
                  <a:pos x="T0" y="T1"/>
                </a:cxn>
                <a:cxn ang="0">
                  <a:pos x="T2" y="T3"/>
                </a:cxn>
                <a:cxn ang="0">
                  <a:pos x="T4" y="T5"/>
                </a:cxn>
                <a:cxn ang="0">
                  <a:pos x="T6" y="T7"/>
                </a:cxn>
                <a:cxn ang="0">
                  <a:pos x="T8" y="T9"/>
                </a:cxn>
              </a:cxnLst>
              <a:rect l="0" t="0" r="r" b="b"/>
              <a:pathLst>
                <a:path w="252" h="235">
                  <a:moveTo>
                    <a:pt x="36" y="185"/>
                  </a:moveTo>
                  <a:cubicBezTo>
                    <a:pt x="0" y="137"/>
                    <a:pt x="11" y="71"/>
                    <a:pt x="61" y="35"/>
                  </a:cubicBezTo>
                  <a:cubicBezTo>
                    <a:pt x="110" y="0"/>
                    <a:pt x="180" y="10"/>
                    <a:pt x="216" y="57"/>
                  </a:cubicBezTo>
                  <a:cubicBezTo>
                    <a:pt x="252" y="104"/>
                    <a:pt x="237" y="165"/>
                    <a:pt x="188" y="200"/>
                  </a:cubicBezTo>
                  <a:cubicBezTo>
                    <a:pt x="138" y="235"/>
                    <a:pt x="73" y="231"/>
                    <a:pt x="36" y="185"/>
                  </a:cubicBezTo>
                </a:path>
              </a:pathLst>
            </a:custGeom>
            <a:solidFill>
              <a:srgbClr val="0057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48" name="Freeform 159">
              <a:extLst>
                <a:ext uri="{FF2B5EF4-FFF2-40B4-BE49-F238E27FC236}">
                  <a16:creationId xmlns:a16="http://schemas.microsoft.com/office/drawing/2014/main" id="{C72B0118-1D69-493E-A750-EA8AEFB166EF}"/>
                </a:ext>
              </a:extLst>
            </p:cNvPr>
            <p:cNvSpPr>
              <a:spLocks/>
            </p:cNvSpPr>
            <p:nvPr/>
          </p:nvSpPr>
          <p:spPr bwMode="auto">
            <a:xfrm>
              <a:off x="5415946" y="2893838"/>
              <a:ext cx="245684" cy="427386"/>
            </a:xfrm>
            <a:custGeom>
              <a:avLst/>
              <a:gdLst>
                <a:gd name="T0" fmla="*/ 18 w 45"/>
                <a:gd name="T1" fmla="*/ 45 h 78"/>
                <a:gd name="T2" fmla="*/ 27 w 45"/>
                <a:gd name="T3" fmla="*/ 51 h 78"/>
                <a:gd name="T4" fmla="*/ 20 w 45"/>
                <a:gd name="T5" fmla="*/ 55 h 78"/>
                <a:gd name="T6" fmla="*/ 6 w 45"/>
                <a:gd name="T7" fmla="*/ 52 h 78"/>
                <a:gd name="T8" fmla="*/ 6 w 45"/>
                <a:gd name="T9" fmla="*/ 52 h 78"/>
                <a:gd name="T10" fmla="*/ 3 w 45"/>
                <a:gd name="T11" fmla="*/ 53 h 78"/>
                <a:gd name="T12" fmla="*/ 1 w 45"/>
                <a:gd name="T13" fmla="*/ 62 h 78"/>
                <a:gd name="T14" fmla="*/ 3 w 45"/>
                <a:gd name="T15" fmla="*/ 65 h 78"/>
                <a:gd name="T16" fmla="*/ 16 w 45"/>
                <a:gd name="T17" fmla="*/ 68 h 78"/>
                <a:gd name="T18" fmla="*/ 16 w 45"/>
                <a:gd name="T19" fmla="*/ 75 h 78"/>
                <a:gd name="T20" fmla="*/ 19 w 45"/>
                <a:gd name="T21" fmla="*/ 78 h 78"/>
                <a:gd name="T22" fmla="*/ 26 w 45"/>
                <a:gd name="T23" fmla="*/ 78 h 78"/>
                <a:gd name="T24" fmla="*/ 29 w 45"/>
                <a:gd name="T25" fmla="*/ 75 h 78"/>
                <a:gd name="T26" fmla="*/ 29 w 45"/>
                <a:gd name="T27" fmla="*/ 68 h 78"/>
                <a:gd name="T28" fmla="*/ 45 w 45"/>
                <a:gd name="T29" fmla="*/ 49 h 78"/>
                <a:gd name="T30" fmla="*/ 28 w 45"/>
                <a:gd name="T31" fmla="*/ 31 h 78"/>
                <a:gd name="T32" fmla="*/ 18 w 45"/>
                <a:gd name="T33" fmla="*/ 25 h 78"/>
                <a:gd name="T34" fmla="*/ 24 w 45"/>
                <a:gd name="T35" fmla="*/ 21 h 78"/>
                <a:gd name="T36" fmla="*/ 35 w 45"/>
                <a:gd name="T37" fmla="*/ 23 h 78"/>
                <a:gd name="T38" fmla="*/ 36 w 45"/>
                <a:gd name="T39" fmla="*/ 23 h 78"/>
                <a:gd name="T40" fmla="*/ 38 w 45"/>
                <a:gd name="T41" fmla="*/ 22 h 78"/>
                <a:gd name="T42" fmla="*/ 40 w 45"/>
                <a:gd name="T43" fmla="*/ 13 h 78"/>
                <a:gd name="T44" fmla="*/ 39 w 45"/>
                <a:gd name="T45" fmla="*/ 10 h 78"/>
                <a:gd name="T46" fmla="*/ 27 w 45"/>
                <a:gd name="T47" fmla="*/ 7 h 78"/>
                <a:gd name="T48" fmla="*/ 27 w 45"/>
                <a:gd name="T49" fmla="*/ 2 h 78"/>
                <a:gd name="T50" fmla="*/ 24 w 45"/>
                <a:gd name="T51" fmla="*/ 0 h 78"/>
                <a:gd name="T52" fmla="*/ 24 w 45"/>
                <a:gd name="T53" fmla="*/ 0 h 78"/>
                <a:gd name="T54" fmla="*/ 18 w 45"/>
                <a:gd name="T55" fmla="*/ 0 h 78"/>
                <a:gd name="T56" fmla="*/ 15 w 45"/>
                <a:gd name="T57" fmla="*/ 2 h 78"/>
                <a:gd name="T58" fmla="*/ 15 w 45"/>
                <a:gd name="T59" fmla="*/ 9 h 78"/>
                <a:gd name="T60" fmla="*/ 0 w 45"/>
                <a:gd name="T61" fmla="*/ 26 h 78"/>
                <a:gd name="T62" fmla="*/ 18 w 45"/>
                <a:gd name="T63" fmla="*/ 4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 h="78">
                  <a:moveTo>
                    <a:pt x="18" y="45"/>
                  </a:moveTo>
                  <a:cubicBezTo>
                    <a:pt x="25" y="47"/>
                    <a:pt x="27" y="48"/>
                    <a:pt x="27" y="51"/>
                  </a:cubicBezTo>
                  <a:cubicBezTo>
                    <a:pt x="27" y="54"/>
                    <a:pt x="23" y="55"/>
                    <a:pt x="20" y="55"/>
                  </a:cubicBezTo>
                  <a:cubicBezTo>
                    <a:pt x="14" y="55"/>
                    <a:pt x="9" y="53"/>
                    <a:pt x="6" y="52"/>
                  </a:cubicBezTo>
                  <a:cubicBezTo>
                    <a:pt x="6" y="52"/>
                    <a:pt x="6" y="52"/>
                    <a:pt x="6" y="52"/>
                  </a:cubicBezTo>
                  <a:cubicBezTo>
                    <a:pt x="4" y="52"/>
                    <a:pt x="3" y="52"/>
                    <a:pt x="3" y="53"/>
                  </a:cubicBezTo>
                  <a:cubicBezTo>
                    <a:pt x="1" y="62"/>
                    <a:pt x="1" y="62"/>
                    <a:pt x="1" y="62"/>
                  </a:cubicBezTo>
                  <a:cubicBezTo>
                    <a:pt x="1" y="64"/>
                    <a:pt x="1" y="65"/>
                    <a:pt x="3" y="65"/>
                  </a:cubicBezTo>
                  <a:cubicBezTo>
                    <a:pt x="7" y="68"/>
                    <a:pt x="12" y="68"/>
                    <a:pt x="16" y="68"/>
                  </a:cubicBezTo>
                  <a:cubicBezTo>
                    <a:pt x="16" y="75"/>
                    <a:pt x="16" y="75"/>
                    <a:pt x="16" y="75"/>
                  </a:cubicBezTo>
                  <a:cubicBezTo>
                    <a:pt x="16" y="77"/>
                    <a:pt x="18" y="78"/>
                    <a:pt x="19" y="78"/>
                  </a:cubicBezTo>
                  <a:cubicBezTo>
                    <a:pt x="26" y="78"/>
                    <a:pt x="26" y="78"/>
                    <a:pt x="26" y="78"/>
                  </a:cubicBezTo>
                  <a:cubicBezTo>
                    <a:pt x="28" y="78"/>
                    <a:pt x="29" y="76"/>
                    <a:pt x="29" y="75"/>
                  </a:cubicBezTo>
                  <a:cubicBezTo>
                    <a:pt x="29" y="68"/>
                    <a:pt x="29" y="68"/>
                    <a:pt x="29" y="68"/>
                  </a:cubicBezTo>
                  <a:cubicBezTo>
                    <a:pt x="39" y="65"/>
                    <a:pt x="45" y="59"/>
                    <a:pt x="45" y="49"/>
                  </a:cubicBezTo>
                  <a:cubicBezTo>
                    <a:pt x="44" y="40"/>
                    <a:pt x="39" y="35"/>
                    <a:pt x="28" y="31"/>
                  </a:cubicBezTo>
                  <a:cubicBezTo>
                    <a:pt x="20" y="28"/>
                    <a:pt x="18" y="26"/>
                    <a:pt x="18" y="25"/>
                  </a:cubicBezTo>
                  <a:cubicBezTo>
                    <a:pt x="18" y="22"/>
                    <a:pt x="21" y="21"/>
                    <a:pt x="24" y="21"/>
                  </a:cubicBezTo>
                  <a:cubicBezTo>
                    <a:pt x="29" y="21"/>
                    <a:pt x="33" y="23"/>
                    <a:pt x="35" y="23"/>
                  </a:cubicBezTo>
                  <a:cubicBezTo>
                    <a:pt x="36" y="23"/>
                    <a:pt x="36" y="23"/>
                    <a:pt x="36" y="23"/>
                  </a:cubicBezTo>
                  <a:cubicBezTo>
                    <a:pt x="37" y="23"/>
                    <a:pt x="38" y="23"/>
                    <a:pt x="38" y="22"/>
                  </a:cubicBezTo>
                  <a:cubicBezTo>
                    <a:pt x="40" y="13"/>
                    <a:pt x="40" y="13"/>
                    <a:pt x="40" y="13"/>
                  </a:cubicBezTo>
                  <a:cubicBezTo>
                    <a:pt x="40" y="11"/>
                    <a:pt x="40" y="10"/>
                    <a:pt x="39" y="10"/>
                  </a:cubicBezTo>
                  <a:cubicBezTo>
                    <a:pt x="35" y="9"/>
                    <a:pt x="31" y="8"/>
                    <a:pt x="27" y="7"/>
                  </a:cubicBezTo>
                  <a:cubicBezTo>
                    <a:pt x="27" y="2"/>
                    <a:pt x="27" y="2"/>
                    <a:pt x="27" y="2"/>
                  </a:cubicBezTo>
                  <a:cubicBezTo>
                    <a:pt x="27" y="0"/>
                    <a:pt x="26" y="0"/>
                    <a:pt x="24" y="0"/>
                  </a:cubicBezTo>
                  <a:cubicBezTo>
                    <a:pt x="24" y="0"/>
                    <a:pt x="24" y="0"/>
                    <a:pt x="24" y="0"/>
                  </a:cubicBezTo>
                  <a:cubicBezTo>
                    <a:pt x="18" y="0"/>
                    <a:pt x="18" y="0"/>
                    <a:pt x="18" y="0"/>
                  </a:cubicBezTo>
                  <a:cubicBezTo>
                    <a:pt x="16" y="0"/>
                    <a:pt x="15" y="1"/>
                    <a:pt x="15" y="2"/>
                  </a:cubicBezTo>
                  <a:cubicBezTo>
                    <a:pt x="15" y="9"/>
                    <a:pt x="15" y="9"/>
                    <a:pt x="15" y="9"/>
                  </a:cubicBezTo>
                  <a:cubicBezTo>
                    <a:pt x="5" y="11"/>
                    <a:pt x="0" y="18"/>
                    <a:pt x="0" y="26"/>
                  </a:cubicBezTo>
                  <a:cubicBezTo>
                    <a:pt x="1" y="38"/>
                    <a:pt x="10" y="42"/>
                    <a:pt x="18" y="45"/>
                  </a:cubicBezTo>
                  <a:close/>
                </a:path>
              </a:pathLst>
            </a:custGeom>
            <a:solidFill>
              <a:srgbClr val="C8FF16"/>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nvGrpSpPr>
          <p:cNvPr id="149" name="Groupe 736">
            <a:extLst>
              <a:ext uri="{FF2B5EF4-FFF2-40B4-BE49-F238E27FC236}">
                <a16:creationId xmlns:a16="http://schemas.microsoft.com/office/drawing/2014/main" id="{EFB22570-A407-47C2-93F8-E7110426A259}"/>
              </a:ext>
            </a:extLst>
          </p:cNvPr>
          <p:cNvGrpSpPr>
            <a:grpSpLocks noChangeAspect="1"/>
          </p:cNvGrpSpPr>
          <p:nvPr/>
        </p:nvGrpSpPr>
        <p:grpSpPr>
          <a:xfrm>
            <a:off x="8217129" y="4474218"/>
            <a:ext cx="292747" cy="273193"/>
            <a:chOff x="3995738" y="4014788"/>
            <a:chExt cx="855663" cy="798512"/>
          </a:xfrm>
        </p:grpSpPr>
        <p:sp>
          <p:nvSpPr>
            <p:cNvPr id="150" name="Freeform 264">
              <a:extLst>
                <a:ext uri="{FF2B5EF4-FFF2-40B4-BE49-F238E27FC236}">
                  <a16:creationId xmlns:a16="http://schemas.microsoft.com/office/drawing/2014/main" id="{7337933A-98CC-4DE8-AE85-990DF0282A13}"/>
                </a:ext>
              </a:extLst>
            </p:cNvPr>
            <p:cNvSpPr>
              <a:spLocks/>
            </p:cNvSpPr>
            <p:nvPr/>
          </p:nvSpPr>
          <p:spPr bwMode="auto">
            <a:xfrm>
              <a:off x="3995738" y="4014788"/>
              <a:ext cx="855663" cy="798512"/>
            </a:xfrm>
            <a:custGeom>
              <a:avLst/>
              <a:gdLst>
                <a:gd name="T0" fmla="*/ 29 w 253"/>
                <a:gd name="T1" fmla="*/ 171 h 235"/>
                <a:gd name="T2" fmla="*/ 73 w 253"/>
                <a:gd name="T3" fmla="*/ 27 h 235"/>
                <a:gd name="T4" fmla="*/ 223 w 253"/>
                <a:gd name="T5" fmla="*/ 70 h 235"/>
                <a:gd name="T6" fmla="*/ 176 w 253"/>
                <a:gd name="T7" fmla="*/ 207 h 235"/>
                <a:gd name="T8" fmla="*/ 29 w 253"/>
                <a:gd name="T9" fmla="*/ 171 h 235"/>
              </a:gdLst>
              <a:ahLst/>
              <a:cxnLst>
                <a:cxn ang="0">
                  <a:pos x="T0" y="T1"/>
                </a:cxn>
                <a:cxn ang="0">
                  <a:pos x="T2" y="T3"/>
                </a:cxn>
                <a:cxn ang="0">
                  <a:pos x="T4" y="T5"/>
                </a:cxn>
                <a:cxn ang="0">
                  <a:pos x="T6" y="T7"/>
                </a:cxn>
                <a:cxn ang="0">
                  <a:pos x="T8" y="T9"/>
                </a:cxn>
              </a:cxnLst>
              <a:rect l="0" t="0" r="r" b="b"/>
              <a:pathLst>
                <a:path w="253" h="235">
                  <a:moveTo>
                    <a:pt x="29" y="171"/>
                  </a:moveTo>
                  <a:cubicBezTo>
                    <a:pt x="0" y="119"/>
                    <a:pt x="19" y="55"/>
                    <a:pt x="73" y="27"/>
                  </a:cubicBezTo>
                  <a:cubicBezTo>
                    <a:pt x="127" y="0"/>
                    <a:pt x="194" y="19"/>
                    <a:pt x="223" y="70"/>
                  </a:cubicBezTo>
                  <a:cubicBezTo>
                    <a:pt x="253" y="122"/>
                    <a:pt x="230" y="180"/>
                    <a:pt x="176" y="207"/>
                  </a:cubicBezTo>
                  <a:cubicBezTo>
                    <a:pt x="123" y="235"/>
                    <a:pt x="58" y="222"/>
                    <a:pt x="29" y="171"/>
                  </a:cubicBezTo>
                </a:path>
              </a:pathLst>
            </a:custGeom>
            <a:solidFill>
              <a:srgbClr val="2C1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151" name="Groupe 738">
              <a:extLst>
                <a:ext uri="{FF2B5EF4-FFF2-40B4-BE49-F238E27FC236}">
                  <a16:creationId xmlns:a16="http://schemas.microsoft.com/office/drawing/2014/main" id="{5B9BC9B6-39A0-4EF3-9FC5-0D0ABD8FC0E8}"/>
                </a:ext>
              </a:extLst>
            </p:cNvPr>
            <p:cNvGrpSpPr/>
            <p:nvPr/>
          </p:nvGrpSpPr>
          <p:grpSpPr>
            <a:xfrm>
              <a:off x="4217988" y="4198938"/>
              <a:ext cx="406400" cy="411162"/>
              <a:chOff x="4217988" y="4198938"/>
              <a:chExt cx="406400" cy="411162"/>
            </a:xfrm>
          </p:grpSpPr>
          <p:sp>
            <p:nvSpPr>
              <p:cNvPr id="152" name="Freeform 265">
                <a:extLst>
                  <a:ext uri="{FF2B5EF4-FFF2-40B4-BE49-F238E27FC236}">
                    <a16:creationId xmlns:a16="http://schemas.microsoft.com/office/drawing/2014/main" id="{FD19E96E-957A-4B49-9C8A-982872B02A63}"/>
                  </a:ext>
                </a:extLst>
              </p:cNvPr>
              <p:cNvSpPr>
                <a:spLocks/>
              </p:cNvSpPr>
              <p:nvPr/>
            </p:nvSpPr>
            <p:spPr bwMode="auto">
              <a:xfrm>
                <a:off x="4235450" y="4252913"/>
                <a:ext cx="388938" cy="357187"/>
              </a:xfrm>
              <a:custGeom>
                <a:avLst/>
                <a:gdLst>
                  <a:gd name="T0" fmla="*/ 77 w 115"/>
                  <a:gd name="T1" fmla="*/ 1 h 105"/>
                  <a:gd name="T2" fmla="*/ 5 w 115"/>
                  <a:gd name="T3" fmla="*/ 1 h 105"/>
                  <a:gd name="T4" fmla="*/ 0 w 115"/>
                  <a:gd name="T5" fmla="*/ 25 h 105"/>
                  <a:gd name="T6" fmla="*/ 4 w 115"/>
                  <a:gd name="T7" fmla="*/ 97 h 105"/>
                  <a:gd name="T8" fmla="*/ 104 w 115"/>
                  <a:gd name="T9" fmla="*/ 94 h 105"/>
                  <a:gd name="T10" fmla="*/ 102 w 115"/>
                  <a:gd name="T11" fmla="*/ 34 h 105"/>
                  <a:gd name="T12" fmla="*/ 100 w 115"/>
                  <a:gd name="T13" fmla="*/ 8 h 105"/>
                  <a:gd name="T14" fmla="*/ 99 w 115"/>
                  <a:gd name="T15" fmla="*/ 0 h 105"/>
                  <a:gd name="T16" fmla="*/ 77 w 115"/>
                  <a:gd name="T17"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5">
                    <a:moveTo>
                      <a:pt x="77" y="1"/>
                    </a:moveTo>
                    <a:cubicBezTo>
                      <a:pt x="77" y="1"/>
                      <a:pt x="22" y="11"/>
                      <a:pt x="5" y="1"/>
                    </a:cubicBezTo>
                    <a:cubicBezTo>
                      <a:pt x="0" y="25"/>
                      <a:pt x="0" y="25"/>
                      <a:pt x="0" y="25"/>
                    </a:cubicBezTo>
                    <a:cubicBezTo>
                      <a:pt x="4" y="97"/>
                      <a:pt x="4" y="97"/>
                      <a:pt x="4" y="97"/>
                    </a:cubicBezTo>
                    <a:cubicBezTo>
                      <a:pt x="4" y="97"/>
                      <a:pt x="92" y="105"/>
                      <a:pt x="104" y="94"/>
                    </a:cubicBezTo>
                    <a:cubicBezTo>
                      <a:pt x="115" y="83"/>
                      <a:pt x="102" y="34"/>
                      <a:pt x="102" y="34"/>
                    </a:cubicBezTo>
                    <a:cubicBezTo>
                      <a:pt x="100" y="8"/>
                      <a:pt x="100" y="8"/>
                      <a:pt x="100" y="8"/>
                    </a:cubicBezTo>
                    <a:cubicBezTo>
                      <a:pt x="99" y="0"/>
                      <a:pt x="99" y="0"/>
                      <a:pt x="99" y="0"/>
                    </a:cubicBezTo>
                    <a:lnTo>
                      <a:pt x="77" y="1"/>
                    </a:lnTo>
                    <a:close/>
                  </a:path>
                </a:pathLst>
              </a:custGeom>
              <a:solidFill>
                <a:srgbClr val="E52F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3" name="Freeform 266">
                <a:extLst>
                  <a:ext uri="{FF2B5EF4-FFF2-40B4-BE49-F238E27FC236}">
                    <a16:creationId xmlns:a16="http://schemas.microsoft.com/office/drawing/2014/main" id="{BAD137C2-AFE2-4DB6-94D2-3E29603A5E0E}"/>
                  </a:ext>
                </a:extLst>
              </p:cNvPr>
              <p:cNvSpPr>
                <a:spLocks/>
              </p:cNvSpPr>
              <p:nvPr/>
            </p:nvSpPr>
            <p:spPr bwMode="auto">
              <a:xfrm>
                <a:off x="4316413" y="4198938"/>
                <a:ext cx="304800" cy="342900"/>
              </a:xfrm>
              <a:custGeom>
                <a:avLst/>
                <a:gdLst>
                  <a:gd name="T0" fmla="*/ 88 w 90"/>
                  <a:gd name="T1" fmla="*/ 2 h 101"/>
                  <a:gd name="T2" fmla="*/ 86 w 90"/>
                  <a:gd name="T3" fmla="*/ 1 h 101"/>
                  <a:gd name="T4" fmla="*/ 80 w 90"/>
                  <a:gd name="T5" fmla="*/ 2 h 101"/>
                  <a:gd name="T6" fmla="*/ 36 w 90"/>
                  <a:gd name="T7" fmla="*/ 64 h 101"/>
                  <a:gd name="T8" fmla="*/ 27 w 90"/>
                  <a:gd name="T9" fmla="*/ 46 h 101"/>
                  <a:gd name="T10" fmla="*/ 26 w 90"/>
                  <a:gd name="T11" fmla="*/ 46 h 101"/>
                  <a:gd name="T12" fmla="*/ 20 w 90"/>
                  <a:gd name="T13" fmla="*/ 43 h 101"/>
                  <a:gd name="T14" fmla="*/ 10 w 90"/>
                  <a:gd name="T15" fmla="*/ 46 h 101"/>
                  <a:gd name="T16" fmla="*/ 3 w 90"/>
                  <a:gd name="T17" fmla="*/ 61 h 101"/>
                  <a:gd name="T18" fmla="*/ 4 w 90"/>
                  <a:gd name="T19" fmla="*/ 61 h 101"/>
                  <a:gd name="T20" fmla="*/ 31 w 90"/>
                  <a:gd name="T21" fmla="*/ 99 h 101"/>
                  <a:gd name="T22" fmla="*/ 35 w 90"/>
                  <a:gd name="T23" fmla="*/ 101 h 101"/>
                  <a:gd name="T24" fmla="*/ 35 w 90"/>
                  <a:gd name="T25" fmla="*/ 101 h 101"/>
                  <a:gd name="T26" fmla="*/ 39 w 90"/>
                  <a:gd name="T27" fmla="*/ 98 h 101"/>
                  <a:gd name="T28" fmla="*/ 89 w 90"/>
                  <a:gd name="T29" fmla="*/ 8 h 101"/>
                  <a:gd name="T30" fmla="*/ 88 w 90"/>
                  <a:gd name="T31" fmla="*/ 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101">
                    <a:moveTo>
                      <a:pt x="88" y="2"/>
                    </a:moveTo>
                    <a:cubicBezTo>
                      <a:pt x="86" y="1"/>
                      <a:pt x="86" y="1"/>
                      <a:pt x="86" y="1"/>
                    </a:cubicBezTo>
                    <a:cubicBezTo>
                      <a:pt x="84" y="0"/>
                      <a:pt x="82" y="0"/>
                      <a:pt x="80" y="2"/>
                    </a:cubicBezTo>
                    <a:cubicBezTo>
                      <a:pt x="36" y="64"/>
                      <a:pt x="36" y="64"/>
                      <a:pt x="36" y="64"/>
                    </a:cubicBezTo>
                    <a:cubicBezTo>
                      <a:pt x="27" y="46"/>
                      <a:pt x="27" y="46"/>
                      <a:pt x="27" y="46"/>
                    </a:cubicBezTo>
                    <a:cubicBezTo>
                      <a:pt x="27" y="46"/>
                      <a:pt x="27" y="46"/>
                      <a:pt x="26" y="46"/>
                    </a:cubicBezTo>
                    <a:cubicBezTo>
                      <a:pt x="26" y="45"/>
                      <a:pt x="24" y="43"/>
                      <a:pt x="20" y="43"/>
                    </a:cubicBezTo>
                    <a:cubicBezTo>
                      <a:pt x="17" y="43"/>
                      <a:pt x="13" y="44"/>
                      <a:pt x="10" y="46"/>
                    </a:cubicBezTo>
                    <a:cubicBezTo>
                      <a:pt x="3" y="50"/>
                      <a:pt x="0" y="57"/>
                      <a:pt x="3" y="61"/>
                    </a:cubicBezTo>
                    <a:cubicBezTo>
                      <a:pt x="4" y="61"/>
                      <a:pt x="4" y="61"/>
                      <a:pt x="4" y="61"/>
                    </a:cubicBezTo>
                    <a:cubicBezTo>
                      <a:pt x="31" y="99"/>
                      <a:pt x="31" y="99"/>
                      <a:pt x="31" y="99"/>
                    </a:cubicBezTo>
                    <a:cubicBezTo>
                      <a:pt x="32" y="100"/>
                      <a:pt x="34" y="101"/>
                      <a:pt x="35" y="101"/>
                    </a:cubicBezTo>
                    <a:cubicBezTo>
                      <a:pt x="35" y="101"/>
                      <a:pt x="35" y="101"/>
                      <a:pt x="35" y="101"/>
                    </a:cubicBezTo>
                    <a:cubicBezTo>
                      <a:pt x="37" y="101"/>
                      <a:pt x="38" y="100"/>
                      <a:pt x="39" y="98"/>
                    </a:cubicBezTo>
                    <a:cubicBezTo>
                      <a:pt x="89" y="8"/>
                      <a:pt x="89" y="8"/>
                      <a:pt x="89" y="8"/>
                    </a:cubicBezTo>
                    <a:cubicBezTo>
                      <a:pt x="90" y="6"/>
                      <a:pt x="90" y="3"/>
                      <a:pt x="88" y="2"/>
                    </a:cubicBezTo>
                    <a:close/>
                  </a:path>
                </a:pathLst>
              </a:custGeom>
              <a:solidFill>
                <a:srgbClr val="D0D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4" name="Freeform 267">
                <a:extLst>
                  <a:ext uri="{FF2B5EF4-FFF2-40B4-BE49-F238E27FC236}">
                    <a16:creationId xmlns:a16="http://schemas.microsoft.com/office/drawing/2014/main" id="{EF8AD6ED-5748-46D2-808C-9ED3610D89B7}"/>
                  </a:ext>
                </a:extLst>
              </p:cNvPr>
              <p:cNvSpPr>
                <a:spLocks/>
              </p:cNvSpPr>
              <p:nvPr/>
            </p:nvSpPr>
            <p:spPr bwMode="auto">
              <a:xfrm>
                <a:off x="4217988" y="4240213"/>
                <a:ext cx="385763" cy="366712"/>
              </a:xfrm>
              <a:custGeom>
                <a:avLst/>
                <a:gdLst>
                  <a:gd name="T0" fmla="*/ 45 w 114"/>
                  <a:gd name="T1" fmla="*/ 108 h 108"/>
                  <a:gd name="T2" fmla="*/ 10 w 114"/>
                  <a:gd name="T3" fmla="*/ 107 h 108"/>
                  <a:gd name="T4" fmla="*/ 6 w 114"/>
                  <a:gd name="T5" fmla="*/ 107 h 108"/>
                  <a:gd name="T6" fmla="*/ 5 w 114"/>
                  <a:gd name="T7" fmla="*/ 103 h 108"/>
                  <a:gd name="T8" fmla="*/ 2 w 114"/>
                  <a:gd name="T9" fmla="*/ 56 h 108"/>
                  <a:gd name="T10" fmla="*/ 8 w 114"/>
                  <a:gd name="T11" fmla="*/ 2 h 108"/>
                  <a:gd name="T12" fmla="*/ 15 w 114"/>
                  <a:gd name="T13" fmla="*/ 3 h 108"/>
                  <a:gd name="T14" fmla="*/ 102 w 114"/>
                  <a:gd name="T15" fmla="*/ 0 h 108"/>
                  <a:gd name="T16" fmla="*/ 94 w 114"/>
                  <a:gd name="T17" fmla="*/ 11 h 108"/>
                  <a:gd name="T18" fmla="*/ 12 w 114"/>
                  <a:gd name="T19" fmla="*/ 12 h 108"/>
                  <a:gd name="T20" fmla="*/ 14 w 114"/>
                  <a:gd name="T21" fmla="*/ 98 h 108"/>
                  <a:gd name="T22" fmla="*/ 104 w 114"/>
                  <a:gd name="T23" fmla="*/ 95 h 108"/>
                  <a:gd name="T24" fmla="*/ 101 w 114"/>
                  <a:gd name="T25" fmla="*/ 25 h 108"/>
                  <a:gd name="T26" fmla="*/ 111 w 114"/>
                  <a:gd name="T27" fmla="*/ 9 h 108"/>
                  <a:gd name="T28" fmla="*/ 114 w 114"/>
                  <a:gd name="T29" fmla="*/ 101 h 108"/>
                  <a:gd name="T30" fmla="*/ 111 w 114"/>
                  <a:gd name="T31" fmla="*/ 102 h 108"/>
                  <a:gd name="T32" fmla="*/ 45 w 114"/>
                  <a:gd name="T3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08">
                    <a:moveTo>
                      <a:pt x="45" y="108"/>
                    </a:moveTo>
                    <a:cubicBezTo>
                      <a:pt x="26" y="108"/>
                      <a:pt x="11" y="107"/>
                      <a:pt x="10" y="107"/>
                    </a:cubicBezTo>
                    <a:cubicBezTo>
                      <a:pt x="6" y="107"/>
                      <a:pt x="6" y="107"/>
                      <a:pt x="6" y="107"/>
                    </a:cubicBezTo>
                    <a:cubicBezTo>
                      <a:pt x="5" y="103"/>
                      <a:pt x="5" y="103"/>
                      <a:pt x="5" y="103"/>
                    </a:cubicBezTo>
                    <a:cubicBezTo>
                      <a:pt x="5" y="103"/>
                      <a:pt x="3" y="80"/>
                      <a:pt x="2" y="56"/>
                    </a:cubicBezTo>
                    <a:cubicBezTo>
                      <a:pt x="0" y="6"/>
                      <a:pt x="5" y="4"/>
                      <a:pt x="8" y="2"/>
                    </a:cubicBezTo>
                    <a:cubicBezTo>
                      <a:pt x="10" y="1"/>
                      <a:pt x="13" y="1"/>
                      <a:pt x="15" y="3"/>
                    </a:cubicBezTo>
                    <a:cubicBezTo>
                      <a:pt x="21" y="8"/>
                      <a:pt x="81" y="3"/>
                      <a:pt x="102" y="0"/>
                    </a:cubicBezTo>
                    <a:cubicBezTo>
                      <a:pt x="94" y="11"/>
                      <a:pt x="94" y="11"/>
                      <a:pt x="94" y="11"/>
                    </a:cubicBezTo>
                    <a:cubicBezTo>
                      <a:pt x="85" y="12"/>
                      <a:pt x="28" y="19"/>
                      <a:pt x="12" y="12"/>
                    </a:cubicBezTo>
                    <a:cubicBezTo>
                      <a:pt x="10" y="23"/>
                      <a:pt x="11" y="63"/>
                      <a:pt x="14" y="98"/>
                    </a:cubicBezTo>
                    <a:cubicBezTo>
                      <a:pt x="37" y="99"/>
                      <a:pt x="87" y="99"/>
                      <a:pt x="104" y="95"/>
                    </a:cubicBezTo>
                    <a:cubicBezTo>
                      <a:pt x="101" y="25"/>
                      <a:pt x="101" y="25"/>
                      <a:pt x="101" y="25"/>
                    </a:cubicBezTo>
                    <a:cubicBezTo>
                      <a:pt x="111" y="9"/>
                      <a:pt x="111" y="9"/>
                      <a:pt x="111" y="9"/>
                    </a:cubicBezTo>
                    <a:cubicBezTo>
                      <a:pt x="114" y="101"/>
                      <a:pt x="114" y="101"/>
                      <a:pt x="114" y="101"/>
                    </a:cubicBezTo>
                    <a:cubicBezTo>
                      <a:pt x="111" y="102"/>
                      <a:pt x="111" y="102"/>
                      <a:pt x="111" y="102"/>
                    </a:cubicBezTo>
                    <a:cubicBezTo>
                      <a:pt x="100" y="107"/>
                      <a:pt x="69" y="108"/>
                      <a:pt x="45" y="1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grpSp>
        <p:nvGrpSpPr>
          <p:cNvPr id="155" name="Groupe 490">
            <a:extLst>
              <a:ext uri="{FF2B5EF4-FFF2-40B4-BE49-F238E27FC236}">
                <a16:creationId xmlns:a16="http://schemas.microsoft.com/office/drawing/2014/main" id="{2DD5DA51-99E6-4145-86E3-9BA99A1A5AB8}"/>
              </a:ext>
            </a:extLst>
          </p:cNvPr>
          <p:cNvGrpSpPr>
            <a:grpSpLocks noChangeAspect="1"/>
          </p:cNvGrpSpPr>
          <p:nvPr/>
        </p:nvGrpSpPr>
        <p:grpSpPr>
          <a:xfrm>
            <a:off x="8218455" y="5107451"/>
            <a:ext cx="290095" cy="272273"/>
            <a:chOff x="1897063" y="1717675"/>
            <a:chExt cx="930275" cy="873125"/>
          </a:xfrm>
        </p:grpSpPr>
        <p:sp>
          <p:nvSpPr>
            <p:cNvPr id="156" name="Freeform 174">
              <a:extLst>
                <a:ext uri="{FF2B5EF4-FFF2-40B4-BE49-F238E27FC236}">
                  <a16:creationId xmlns:a16="http://schemas.microsoft.com/office/drawing/2014/main" id="{4B3BB321-2953-489A-B1CA-83509A6AD7E4}"/>
                </a:ext>
              </a:extLst>
            </p:cNvPr>
            <p:cNvSpPr>
              <a:spLocks/>
            </p:cNvSpPr>
            <p:nvPr/>
          </p:nvSpPr>
          <p:spPr bwMode="auto">
            <a:xfrm>
              <a:off x="1897063" y="1717675"/>
              <a:ext cx="930275" cy="873125"/>
            </a:xfrm>
            <a:custGeom>
              <a:avLst/>
              <a:gdLst>
                <a:gd name="T0" fmla="*/ 35 w 248"/>
                <a:gd name="T1" fmla="*/ 182 h 232"/>
                <a:gd name="T2" fmla="*/ 59 w 248"/>
                <a:gd name="T3" fmla="*/ 35 h 232"/>
                <a:gd name="T4" fmla="*/ 212 w 248"/>
                <a:gd name="T5" fmla="*/ 56 h 232"/>
                <a:gd name="T6" fmla="*/ 184 w 248"/>
                <a:gd name="T7" fmla="*/ 198 h 232"/>
                <a:gd name="T8" fmla="*/ 35 w 248"/>
                <a:gd name="T9" fmla="*/ 182 h 232"/>
              </a:gdLst>
              <a:ahLst/>
              <a:cxnLst>
                <a:cxn ang="0">
                  <a:pos x="T0" y="T1"/>
                </a:cxn>
                <a:cxn ang="0">
                  <a:pos x="T2" y="T3"/>
                </a:cxn>
                <a:cxn ang="0">
                  <a:pos x="T4" y="T5"/>
                </a:cxn>
                <a:cxn ang="0">
                  <a:pos x="T6" y="T7"/>
                </a:cxn>
                <a:cxn ang="0">
                  <a:pos x="T8" y="T9"/>
                </a:cxn>
              </a:cxnLst>
              <a:rect l="0" t="0" r="r" b="b"/>
              <a:pathLst>
                <a:path w="248" h="232">
                  <a:moveTo>
                    <a:pt x="35" y="182"/>
                  </a:moveTo>
                  <a:cubicBezTo>
                    <a:pt x="0" y="135"/>
                    <a:pt x="10" y="69"/>
                    <a:pt x="59" y="35"/>
                  </a:cubicBezTo>
                  <a:cubicBezTo>
                    <a:pt x="108" y="0"/>
                    <a:pt x="176" y="10"/>
                    <a:pt x="212" y="56"/>
                  </a:cubicBezTo>
                  <a:cubicBezTo>
                    <a:pt x="248" y="103"/>
                    <a:pt x="233" y="163"/>
                    <a:pt x="184" y="198"/>
                  </a:cubicBezTo>
                  <a:cubicBezTo>
                    <a:pt x="135" y="232"/>
                    <a:pt x="71" y="228"/>
                    <a:pt x="35" y="182"/>
                  </a:cubicBezTo>
                </a:path>
              </a:pathLst>
            </a:custGeom>
            <a:solidFill>
              <a:srgbClr val="E52D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157" name="Groupe 492">
              <a:extLst>
                <a:ext uri="{FF2B5EF4-FFF2-40B4-BE49-F238E27FC236}">
                  <a16:creationId xmlns:a16="http://schemas.microsoft.com/office/drawing/2014/main" id="{BC531F45-BF59-4981-AE8B-D2305EB6A157}"/>
                </a:ext>
              </a:extLst>
            </p:cNvPr>
            <p:cNvGrpSpPr/>
            <p:nvPr/>
          </p:nvGrpSpPr>
          <p:grpSpPr>
            <a:xfrm>
              <a:off x="2151063" y="1887537"/>
              <a:ext cx="414337" cy="544513"/>
              <a:chOff x="2151063" y="1887537"/>
              <a:chExt cx="414337" cy="544513"/>
            </a:xfrm>
          </p:grpSpPr>
          <p:sp>
            <p:nvSpPr>
              <p:cNvPr id="158" name="Freeform 175">
                <a:extLst>
                  <a:ext uri="{FF2B5EF4-FFF2-40B4-BE49-F238E27FC236}">
                    <a16:creationId xmlns:a16="http://schemas.microsoft.com/office/drawing/2014/main" id="{5C491A75-53FF-43F7-930D-2651E3C38DA6}"/>
                  </a:ext>
                </a:extLst>
              </p:cNvPr>
              <p:cNvSpPr>
                <a:spLocks/>
              </p:cNvSpPr>
              <p:nvPr/>
            </p:nvSpPr>
            <p:spPr bwMode="auto">
              <a:xfrm>
                <a:off x="2151063" y="2154237"/>
                <a:ext cx="414337" cy="277813"/>
              </a:xfrm>
              <a:custGeom>
                <a:avLst/>
                <a:gdLst>
                  <a:gd name="T0" fmla="*/ 104 w 110"/>
                  <a:gd name="T1" fmla="*/ 30 h 74"/>
                  <a:gd name="T2" fmla="*/ 96 w 110"/>
                  <a:gd name="T3" fmla="*/ 25 h 74"/>
                  <a:gd name="T4" fmla="*/ 94 w 110"/>
                  <a:gd name="T5" fmla="*/ 9 h 74"/>
                  <a:gd name="T6" fmla="*/ 84 w 110"/>
                  <a:gd name="T7" fmla="*/ 8 h 74"/>
                  <a:gd name="T8" fmla="*/ 65 w 110"/>
                  <a:gd name="T9" fmla="*/ 4 h 74"/>
                  <a:gd name="T10" fmla="*/ 31 w 110"/>
                  <a:gd name="T11" fmla="*/ 6 h 74"/>
                  <a:gd name="T12" fmla="*/ 14 w 110"/>
                  <a:gd name="T13" fmla="*/ 34 h 74"/>
                  <a:gd name="T14" fmla="*/ 3 w 110"/>
                  <a:gd name="T15" fmla="*/ 26 h 74"/>
                  <a:gd name="T16" fmla="*/ 9 w 110"/>
                  <a:gd name="T17" fmla="*/ 26 h 74"/>
                  <a:gd name="T18" fmla="*/ 9 w 110"/>
                  <a:gd name="T19" fmla="*/ 30 h 74"/>
                  <a:gd name="T20" fmla="*/ 7 w 110"/>
                  <a:gd name="T21" fmla="*/ 27 h 74"/>
                  <a:gd name="T22" fmla="*/ 10 w 110"/>
                  <a:gd name="T23" fmla="*/ 30 h 74"/>
                  <a:gd name="T24" fmla="*/ 3 w 110"/>
                  <a:gd name="T25" fmla="*/ 24 h 74"/>
                  <a:gd name="T26" fmla="*/ 14 w 110"/>
                  <a:gd name="T27" fmla="*/ 36 h 74"/>
                  <a:gd name="T28" fmla="*/ 14 w 110"/>
                  <a:gd name="T29" fmla="*/ 38 h 74"/>
                  <a:gd name="T30" fmla="*/ 27 w 110"/>
                  <a:gd name="T31" fmla="*/ 65 h 74"/>
                  <a:gd name="T32" fmla="*/ 39 w 110"/>
                  <a:gd name="T33" fmla="*/ 73 h 74"/>
                  <a:gd name="T34" fmla="*/ 52 w 110"/>
                  <a:gd name="T35" fmla="*/ 68 h 74"/>
                  <a:gd name="T36" fmla="*/ 63 w 110"/>
                  <a:gd name="T37" fmla="*/ 69 h 74"/>
                  <a:gd name="T38" fmla="*/ 74 w 110"/>
                  <a:gd name="T39" fmla="*/ 73 h 74"/>
                  <a:gd name="T40" fmla="*/ 78 w 110"/>
                  <a:gd name="T41" fmla="*/ 63 h 74"/>
                  <a:gd name="T42" fmla="*/ 92 w 110"/>
                  <a:gd name="T43" fmla="*/ 56 h 74"/>
                  <a:gd name="T44" fmla="*/ 107 w 110"/>
                  <a:gd name="T45" fmla="*/ 47 h 74"/>
                  <a:gd name="T46" fmla="*/ 104 w 110"/>
                  <a:gd name="T47" fmla="*/ 3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74">
                    <a:moveTo>
                      <a:pt x="104" y="30"/>
                    </a:moveTo>
                    <a:cubicBezTo>
                      <a:pt x="102" y="28"/>
                      <a:pt x="99" y="27"/>
                      <a:pt x="96" y="25"/>
                    </a:cubicBezTo>
                    <a:cubicBezTo>
                      <a:pt x="87" y="18"/>
                      <a:pt x="86" y="19"/>
                      <a:pt x="94" y="9"/>
                    </a:cubicBezTo>
                    <a:cubicBezTo>
                      <a:pt x="92" y="9"/>
                      <a:pt x="87" y="7"/>
                      <a:pt x="84" y="8"/>
                    </a:cubicBezTo>
                    <a:cubicBezTo>
                      <a:pt x="77" y="13"/>
                      <a:pt x="73" y="7"/>
                      <a:pt x="65" y="4"/>
                    </a:cubicBezTo>
                    <a:cubicBezTo>
                      <a:pt x="54" y="0"/>
                      <a:pt x="42" y="0"/>
                      <a:pt x="31" y="6"/>
                    </a:cubicBezTo>
                    <a:cubicBezTo>
                      <a:pt x="19" y="12"/>
                      <a:pt x="16" y="22"/>
                      <a:pt x="14" y="34"/>
                    </a:cubicBezTo>
                    <a:cubicBezTo>
                      <a:pt x="4" y="40"/>
                      <a:pt x="3" y="28"/>
                      <a:pt x="3" y="26"/>
                    </a:cubicBezTo>
                    <a:cubicBezTo>
                      <a:pt x="3" y="23"/>
                      <a:pt x="8" y="23"/>
                      <a:pt x="9" y="26"/>
                    </a:cubicBezTo>
                    <a:cubicBezTo>
                      <a:pt x="10" y="27"/>
                      <a:pt x="9" y="29"/>
                      <a:pt x="9" y="30"/>
                    </a:cubicBezTo>
                    <a:cubicBezTo>
                      <a:pt x="8" y="28"/>
                      <a:pt x="7" y="27"/>
                      <a:pt x="7" y="27"/>
                    </a:cubicBezTo>
                    <a:cubicBezTo>
                      <a:pt x="8" y="29"/>
                      <a:pt x="9" y="33"/>
                      <a:pt x="10" y="30"/>
                    </a:cubicBezTo>
                    <a:cubicBezTo>
                      <a:pt x="13" y="24"/>
                      <a:pt x="6" y="21"/>
                      <a:pt x="3" y="24"/>
                    </a:cubicBezTo>
                    <a:cubicBezTo>
                      <a:pt x="0" y="26"/>
                      <a:pt x="3" y="42"/>
                      <a:pt x="14" y="36"/>
                    </a:cubicBezTo>
                    <a:cubicBezTo>
                      <a:pt x="14" y="36"/>
                      <a:pt x="14" y="37"/>
                      <a:pt x="14" y="38"/>
                    </a:cubicBezTo>
                    <a:cubicBezTo>
                      <a:pt x="12" y="50"/>
                      <a:pt x="23" y="56"/>
                      <a:pt x="27" y="65"/>
                    </a:cubicBezTo>
                    <a:cubicBezTo>
                      <a:pt x="29" y="73"/>
                      <a:pt x="30" y="74"/>
                      <a:pt x="39" y="73"/>
                    </a:cubicBezTo>
                    <a:cubicBezTo>
                      <a:pt x="45" y="67"/>
                      <a:pt x="40" y="68"/>
                      <a:pt x="52" y="68"/>
                    </a:cubicBezTo>
                    <a:cubicBezTo>
                      <a:pt x="55" y="67"/>
                      <a:pt x="62" y="66"/>
                      <a:pt x="63" y="69"/>
                    </a:cubicBezTo>
                    <a:cubicBezTo>
                      <a:pt x="66" y="74"/>
                      <a:pt x="68" y="73"/>
                      <a:pt x="74" y="73"/>
                    </a:cubicBezTo>
                    <a:cubicBezTo>
                      <a:pt x="81" y="73"/>
                      <a:pt x="73" y="65"/>
                      <a:pt x="78" y="63"/>
                    </a:cubicBezTo>
                    <a:cubicBezTo>
                      <a:pt x="83" y="62"/>
                      <a:pt x="88" y="59"/>
                      <a:pt x="92" y="56"/>
                    </a:cubicBezTo>
                    <a:cubicBezTo>
                      <a:pt x="96" y="53"/>
                      <a:pt x="108" y="52"/>
                      <a:pt x="107" y="47"/>
                    </a:cubicBezTo>
                    <a:cubicBezTo>
                      <a:pt x="107" y="43"/>
                      <a:pt x="110" y="25"/>
                      <a:pt x="104"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9" name="Freeform 176">
                <a:extLst>
                  <a:ext uri="{FF2B5EF4-FFF2-40B4-BE49-F238E27FC236}">
                    <a16:creationId xmlns:a16="http://schemas.microsoft.com/office/drawing/2014/main" id="{3A3BC4D8-BCCE-488F-984C-CC0B5A2378A5}"/>
                  </a:ext>
                </a:extLst>
              </p:cNvPr>
              <p:cNvSpPr>
                <a:spLocks/>
              </p:cNvSpPr>
              <p:nvPr/>
            </p:nvSpPr>
            <p:spPr bwMode="auto">
              <a:xfrm>
                <a:off x="2305051" y="1887537"/>
                <a:ext cx="161925" cy="146050"/>
              </a:xfrm>
              <a:custGeom>
                <a:avLst/>
                <a:gdLst>
                  <a:gd name="T0" fmla="*/ 11 w 43"/>
                  <a:gd name="T1" fmla="*/ 32 h 39"/>
                  <a:gd name="T2" fmla="*/ 14 w 43"/>
                  <a:gd name="T3" fmla="*/ 37 h 39"/>
                  <a:gd name="T4" fmla="*/ 32 w 43"/>
                  <a:gd name="T5" fmla="*/ 35 h 39"/>
                  <a:gd name="T6" fmla="*/ 36 w 43"/>
                  <a:gd name="T7" fmla="*/ 9 h 39"/>
                  <a:gd name="T8" fmla="*/ 10 w 43"/>
                  <a:gd name="T9" fmla="*/ 6 h 39"/>
                  <a:gd name="T10" fmla="*/ 3 w 43"/>
                  <a:gd name="T11" fmla="*/ 26 h 39"/>
                  <a:gd name="T12" fmla="*/ 11 w 43"/>
                  <a:gd name="T13" fmla="*/ 32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1" y="32"/>
                    </a:moveTo>
                    <a:cubicBezTo>
                      <a:pt x="12" y="34"/>
                      <a:pt x="13" y="36"/>
                      <a:pt x="14" y="37"/>
                    </a:cubicBezTo>
                    <a:cubicBezTo>
                      <a:pt x="20" y="39"/>
                      <a:pt x="27" y="39"/>
                      <a:pt x="32" y="35"/>
                    </a:cubicBezTo>
                    <a:cubicBezTo>
                      <a:pt x="41" y="29"/>
                      <a:pt x="43" y="17"/>
                      <a:pt x="36" y="9"/>
                    </a:cubicBezTo>
                    <a:cubicBezTo>
                      <a:pt x="30" y="1"/>
                      <a:pt x="19" y="0"/>
                      <a:pt x="10" y="6"/>
                    </a:cubicBezTo>
                    <a:cubicBezTo>
                      <a:pt x="3" y="11"/>
                      <a:pt x="0" y="19"/>
                      <a:pt x="3" y="26"/>
                    </a:cubicBezTo>
                    <a:cubicBezTo>
                      <a:pt x="6" y="27"/>
                      <a:pt x="9" y="29"/>
                      <a:pt x="11" y="32"/>
                    </a:cubicBezTo>
                    <a:close/>
                  </a:path>
                </a:pathLst>
              </a:cu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60" name="Freeform 177">
                <a:extLst>
                  <a:ext uri="{FF2B5EF4-FFF2-40B4-BE49-F238E27FC236}">
                    <a16:creationId xmlns:a16="http://schemas.microsoft.com/office/drawing/2014/main" id="{100D01BD-A116-4941-AC21-A1FB43A73458}"/>
                  </a:ext>
                </a:extLst>
              </p:cNvPr>
              <p:cNvSpPr>
                <a:spLocks/>
              </p:cNvSpPr>
              <p:nvPr/>
            </p:nvSpPr>
            <p:spPr bwMode="auto">
              <a:xfrm>
                <a:off x="2203451" y="1985962"/>
                <a:ext cx="158750" cy="149225"/>
              </a:xfrm>
              <a:custGeom>
                <a:avLst/>
                <a:gdLst>
                  <a:gd name="T0" fmla="*/ 6 w 42"/>
                  <a:gd name="T1" fmla="*/ 30 h 40"/>
                  <a:gd name="T2" fmla="*/ 33 w 42"/>
                  <a:gd name="T3" fmla="*/ 34 h 40"/>
                  <a:gd name="T4" fmla="*/ 39 w 42"/>
                  <a:gd name="T5" fmla="*/ 13 h 40"/>
                  <a:gd name="T6" fmla="*/ 37 w 42"/>
                  <a:gd name="T7" fmla="*/ 8 h 40"/>
                  <a:gd name="T8" fmla="*/ 28 w 42"/>
                  <a:gd name="T9" fmla="*/ 2 h 40"/>
                  <a:gd name="T10" fmla="*/ 11 w 42"/>
                  <a:gd name="T11" fmla="*/ 5 h 40"/>
                  <a:gd name="T12" fmla="*/ 6 w 42"/>
                  <a:gd name="T13" fmla="*/ 30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6" y="30"/>
                    </a:moveTo>
                    <a:cubicBezTo>
                      <a:pt x="12" y="38"/>
                      <a:pt x="24" y="40"/>
                      <a:pt x="33" y="34"/>
                    </a:cubicBezTo>
                    <a:cubicBezTo>
                      <a:pt x="40" y="29"/>
                      <a:pt x="42" y="20"/>
                      <a:pt x="39" y="13"/>
                    </a:cubicBezTo>
                    <a:cubicBezTo>
                      <a:pt x="39" y="11"/>
                      <a:pt x="38" y="9"/>
                      <a:pt x="37" y="8"/>
                    </a:cubicBezTo>
                    <a:cubicBezTo>
                      <a:pt x="35" y="5"/>
                      <a:pt x="32" y="3"/>
                      <a:pt x="28" y="2"/>
                    </a:cubicBezTo>
                    <a:cubicBezTo>
                      <a:pt x="23" y="0"/>
                      <a:pt x="16" y="1"/>
                      <a:pt x="11" y="5"/>
                    </a:cubicBezTo>
                    <a:cubicBezTo>
                      <a:pt x="2" y="11"/>
                      <a:pt x="0" y="22"/>
                      <a:pt x="6" y="30"/>
                    </a:cubicBezTo>
                    <a:close/>
                  </a:path>
                </a:pathLst>
              </a:cu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61" name="Freeform 178">
                <a:extLst>
                  <a:ext uri="{FF2B5EF4-FFF2-40B4-BE49-F238E27FC236}">
                    <a16:creationId xmlns:a16="http://schemas.microsoft.com/office/drawing/2014/main" id="{5FB8AD70-EC61-42F2-9D6C-147D8918A51E}"/>
                  </a:ext>
                </a:extLst>
              </p:cNvPr>
              <p:cNvSpPr>
                <a:spLocks/>
              </p:cNvSpPr>
              <p:nvPr/>
            </p:nvSpPr>
            <p:spPr bwMode="auto">
              <a:xfrm>
                <a:off x="2293938" y="2192337"/>
                <a:ext cx="98425" cy="173038"/>
              </a:xfrm>
              <a:custGeom>
                <a:avLst/>
                <a:gdLst>
                  <a:gd name="T0" fmla="*/ 10 w 26"/>
                  <a:gd name="T1" fmla="*/ 40 h 46"/>
                  <a:gd name="T2" fmla="*/ 4 w 26"/>
                  <a:gd name="T3" fmla="*/ 38 h 46"/>
                  <a:gd name="T4" fmla="*/ 0 w 26"/>
                  <a:gd name="T5" fmla="*/ 37 h 46"/>
                  <a:gd name="T6" fmla="*/ 2 w 26"/>
                  <a:gd name="T7" fmla="*/ 31 h 46"/>
                  <a:gd name="T8" fmla="*/ 7 w 26"/>
                  <a:gd name="T9" fmla="*/ 33 h 46"/>
                  <a:gd name="T10" fmla="*/ 12 w 26"/>
                  <a:gd name="T11" fmla="*/ 33 h 46"/>
                  <a:gd name="T12" fmla="*/ 16 w 26"/>
                  <a:gd name="T13" fmla="*/ 33 h 46"/>
                  <a:gd name="T14" fmla="*/ 18 w 26"/>
                  <a:gd name="T15" fmla="*/ 30 h 46"/>
                  <a:gd name="T16" fmla="*/ 17 w 26"/>
                  <a:gd name="T17" fmla="*/ 28 h 46"/>
                  <a:gd name="T18" fmla="*/ 16 w 26"/>
                  <a:gd name="T19" fmla="*/ 27 h 46"/>
                  <a:gd name="T20" fmla="*/ 14 w 26"/>
                  <a:gd name="T21" fmla="*/ 26 h 46"/>
                  <a:gd name="T22" fmla="*/ 10 w 26"/>
                  <a:gd name="T23" fmla="*/ 25 h 46"/>
                  <a:gd name="T24" fmla="*/ 7 w 26"/>
                  <a:gd name="T25" fmla="*/ 24 h 46"/>
                  <a:gd name="T26" fmla="*/ 4 w 26"/>
                  <a:gd name="T27" fmla="*/ 22 h 46"/>
                  <a:gd name="T28" fmla="*/ 2 w 26"/>
                  <a:gd name="T29" fmla="*/ 19 h 46"/>
                  <a:gd name="T30" fmla="*/ 1 w 26"/>
                  <a:gd name="T31" fmla="*/ 15 h 46"/>
                  <a:gd name="T32" fmla="*/ 2 w 26"/>
                  <a:gd name="T33" fmla="*/ 12 h 46"/>
                  <a:gd name="T34" fmla="*/ 3 w 26"/>
                  <a:gd name="T35" fmla="*/ 9 h 46"/>
                  <a:gd name="T36" fmla="*/ 6 w 26"/>
                  <a:gd name="T37" fmla="*/ 7 h 46"/>
                  <a:gd name="T38" fmla="*/ 10 w 26"/>
                  <a:gd name="T39" fmla="*/ 6 h 46"/>
                  <a:gd name="T40" fmla="*/ 10 w 26"/>
                  <a:gd name="T41" fmla="*/ 0 h 46"/>
                  <a:gd name="T42" fmla="*/ 16 w 26"/>
                  <a:gd name="T43" fmla="*/ 0 h 46"/>
                  <a:gd name="T44" fmla="*/ 16 w 26"/>
                  <a:gd name="T45" fmla="*/ 5 h 46"/>
                  <a:gd name="T46" fmla="*/ 21 w 26"/>
                  <a:gd name="T47" fmla="*/ 6 h 46"/>
                  <a:gd name="T48" fmla="*/ 24 w 26"/>
                  <a:gd name="T49" fmla="*/ 7 h 46"/>
                  <a:gd name="T50" fmla="*/ 23 w 26"/>
                  <a:gd name="T51" fmla="*/ 13 h 46"/>
                  <a:gd name="T52" fmla="*/ 19 w 26"/>
                  <a:gd name="T53" fmla="*/ 12 h 46"/>
                  <a:gd name="T54" fmla="*/ 14 w 26"/>
                  <a:gd name="T55" fmla="*/ 12 h 46"/>
                  <a:gd name="T56" fmla="*/ 10 w 26"/>
                  <a:gd name="T57" fmla="*/ 12 h 46"/>
                  <a:gd name="T58" fmla="*/ 9 w 26"/>
                  <a:gd name="T59" fmla="*/ 15 h 46"/>
                  <a:gd name="T60" fmla="*/ 9 w 26"/>
                  <a:gd name="T61" fmla="*/ 16 h 46"/>
                  <a:gd name="T62" fmla="*/ 11 w 26"/>
                  <a:gd name="T63" fmla="*/ 17 h 46"/>
                  <a:gd name="T64" fmla="*/ 12 w 26"/>
                  <a:gd name="T65" fmla="*/ 18 h 46"/>
                  <a:gd name="T66" fmla="*/ 15 w 26"/>
                  <a:gd name="T67" fmla="*/ 19 h 46"/>
                  <a:gd name="T68" fmla="*/ 19 w 26"/>
                  <a:gd name="T69" fmla="*/ 21 h 46"/>
                  <a:gd name="T70" fmla="*/ 22 w 26"/>
                  <a:gd name="T71" fmla="*/ 23 h 46"/>
                  <a:gd name="T72" fmla="*/ 25 w 26"/>
                  <a:gd name="T73" fmla="*/ 26 h 46"/>
                  <a:gd name="T74" fmla="*/ 26 w 26"/>
                  <a:gd name="T75" fmla="*/ 30 h 46"/>
                  <a:gd name="T76" fmla="*/ 25 w 26"/>
                  <a:gd name="T77" fmla="*/ 33 h 46"/>
                  <a:gd name="T78" fmla="*/ 23 w 26"/>
                  <a:gd name="T79" fmla="*/ 36 h 46"/>
                  <a:gd name="T80" fmla="*/ 21 w 26"/>
                  <a:gd name="T81" fmla="*/ 38 h 46"/>
                  <a:gd name="T82" fmla="*/ 16 w 26"/>
                  <a:gd name="T83" fmla="*/ 39 h 46"/>
                  <a:gd name="T84" fmla="*/ 16 w 26"/>
                  <a:gd name="T85" fmla="*/ 46 h 46"/>
                  <a:gd name="T86" fmla="*/ 10 w 26"/>
                  <a:gd name="T87" fmla="*/ 46 h 46"/>
                  <a:gd name="T88" fmla="*/ 10 w 26"/>
                  <a:gd name="T89"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 h="46">
                    <a:moveTo>
                      <a:pt x="10" y="40"/>
                    </a:moveTo>
                    <a:cubicBezTo>
                      <a:pt x="7" y="39"/>
                      <a:pt x="5" y="39"/>
                      <a:pt x="4" y="38"/>
                    </a:cubicBezTo>
                    <a:cubicBezTo>
                      <a:pt x="2" y="38"/>
                      <a:pt x="1" y="37"/>
                      <a:pt x="0" y="37"/>
                    </a:cubicBezTo>
                    <a:cubicBezTo>
                      <a:pt x="2" y="31"/>
                      <a:pt x="2" y="31"/>
                      <a:pt x="2" y="31"/>
                    </a:cubicBezTo>
                    <a:cubicBezTo>
                      <a:pt x="4" y="32"/>
                      <a:pt x="5" y="32"/>
                      <a:pt x="7" y="33"/>
                    </a:cubicBezTo>
                    <a:cubicBezTo>
                      <a:pt x="8" y="33"/>
                      <a:pt x="10" y="33"/>
                      <a:pt x="12" y="33"/>
                    </a:cubicBezTo>
                    <a:cubicBezTo>
                      <a:pt x="14" y="33"/>
                      <a:pt x="16" y="33"/>
                      <a:pt x="16" y="33"/>
                    </a:cubicBezTo>
                    <a:cubicBezTo>
                      <a:pt x="17" y="32"/>
                      <a:pt x="18" y="31"/>
                      <a:pt x="18" y="30"/>
                    </a:cubicBezTo>
                    <a:cubicBezTo>
                      <a:pt x="18" y="29"/>
                      <a:pt x="17" y="29"/>
                      <a:pt x="17" y="28"/>
                    </a:cubicBezTo>
                    <a:cubicBezTo>
                      <a:pt x="17" y="28"/>
                      <a:pt x="16" y="28"/>
                      <a:pt x="16" y="27"/>
                    </a:cubicBezTo>
                    <a:cubicBezTo>
                      <a:pt x="15" y="27"/>
                      <a:pt x="14" y="26"/>
                      <a:pt x="14" y="26"/>
                    </a:cubicBezTo>
                    <a:cubicBezTo>
                      <a:pt x="13" y="26"/>
                      <a:pt x="12" y="25"/>
                      <a:pt x="10" y="25"/>
                    </a:cubicBezTo>
                    <a:cubicBezTo>
                      <a:pt x="9" y="24"/>
                      <a:pt x="8" y="24"/>
                      <a:pt x="7" y="24"/>
                    </a:cubicBezTo>
                    <a:cubicBezTo>
                      <a:pt x="6" y="23"/>
                      <a:pt x="5" y="22"/>
                      <a:pt x="4" y="22"/>
                    </a:cubicBezTo>
                    <a:cubicBezTo>
                      <a:pt x="3" y="21"/>
                      <a:pt x="3" y="20"/>
                      <a:pt x="2" y="19"/>
                    </a:cubicBezTo>
                    <a:cubicBezTo>
                      <a:pt x="1" y="18"/>
                      <a:pt x="1" y="17"/>
                      <a:pt x="1" y="15"/>
                    </a:cubicBezTo>
                    <a:cubicBezTo>
                      <a:pt x="1" y="14"/>
                      <a:pt x="1" y="13"/>
                      <a:pt x="2" y="12"/>
                    </a:cubicBezTo>
                    <a:cubicBezTo>
                      <a:pt x="2" y="11"/>
                      <a:pt x="3" y="10"/>
                      <a:pt x="3" y="9"/>
                    </a:cubicBezTo>
                    <a:cubicBezTo>
                      <a:pt x="4" y="8"/>
                      <a:pt x="5" y="7"/>
                      <a:pt x="6" y="7"/>
                    </a:cubicBezTo>
                    <a:cubicBezTo>
                      <a:pt x="7" y="6"/>
                      <a:pt x="8" y="6"/>
                      <a:pt x="10" y="6"/>
                    </a:cubicBezTo>
                    <a:cubicBezTo>
                      <a:pt x="10" y="0"/>
                      <a:pt x="10" y="0"/>
                      <a:pt x="10" y="0"/>
                    </a:cubicBezTo>
                    <a:cubicBezTo>
                      <a:pt x="16" y="0"/>
                      <a:pt x="16" y="0"/>
                      <a:pt x="16" y="0"/>
                    </a:cubicBezTo>
                    <a:cubicBezTo>
                      <a:pt x="16" y="5"/>
                      <a:pt x="16" y="5"/>
                      <a:pt x="16" y="5"/>
                    </a:cubicBezTo>
                    <a:cubicBezTo>
                      <a:pt x="18" y="5"/>
                      <a:pt x="20" y="6"/>
                      <a:pt x="21" y="6"/>
                    </a:cubicBezTo>
                    <a:cubicBezTo>
                      <a:pt x="22" y="6"/>
                      <a:pt x="23" y="7"/>
                      <a:pt x="24" y="7"/>
                    </a:cubicBezTo>
                    <a:cubicBezTo>
                      <a:pt x="23" y="13"/>
                      <a:pt x="23" y="13"/>
                      <a:pt x="23" y="13"/>
                    </a:cubicBezTo>
                    <a:cubicBezTo>
                      <a:pt x="21" y="13"/>
                      <a:pt x="20" y="12"/>
                      <a:pt x="19" y="12"/>
                    </a:cubicBezTo>
                    <a:cubicBezTo>
                      <a:pt x="17" y="12"/>
                      <a:pt x="15" y="12"/>
                      <a:pt x="14" y="12"/>
                    </a:cubicBezTo>
                    <a:cubicBezTo>
                      <a:pt x="12" y="12"/>
                      <a:pt x="11" y="12"/>
                      <a:pt x="10" y="12"/>
                    </a:cubicBezTo>
                    <a:cubicBezTo>
                      <a:pt x="10" y="13"/>
                      <a:pt x="9" y="14"/>
                      <a:pt x="9" y="15"/>
                    </a:cubicBezTo>
                    <a:cubicBezTo>
                      <a:pt x="9" y="15"/>
                      <a:pt x="9" y="16"/>
                      <a:pt x="9" y="16"/>
                    </a:cubicBezTo>
                    <a:cubicBezTo>
                      <a:pt x="10" y="16"/>
                      <a:pt x="10" y="17"/>
                      <a:pt x="11" y="17"/>
                    </a:cubicBezTo>
                    <a:cubicBezTo>
                      <a:pt x="11" y="17"/>
                      <a:pt x="12" y="18"/>
                      <a:pt x="12" y="18"/>
                    </a:cubicBezTo>
                    <a:cubicBezTo>
                      <a:pt x="13" y="18"/>
                      <a:pt x="14" y="19"/>
                      <a:pt x="15" y="19"/>
                    </a:cubicBezTo>
                    <a:cubicBezTo>
                      <a:pt x="16" y="19"/>
                      <a:pt x="18" y="20"/>
                      <a:pt x="19" y="21"/>
                    </a:cubicBezTo>
                    <a:cubicBezTo>
                      <a:pt x="20" y="21"/>
                      <a:pt x="22" y="22"/>
                      <a:pt x="22" y="23"/>
                    </a:cubicBezTo>
                    <a:cubicBezTo>
                      <a:pt x="23" y="24"/>
                      <a:pt x="24" y="25"/>
                      <a:pt x="25" y="26"/>
                    </a:cubicBezTo>
                    <a:cubicBezTo>
                      <a:pt x="25" y="27"/>
                      <a:pt x="26" y="28"/>
                      <a:pt x="26" y="30"/>
                    </a:cubicBezTo>
                    <a:cubicBezTo>
                      <a:pt x="26" y="31"/>
                      <a:pt x="25" y="32"/>
                      <a:pt x="25" y="33"/>
                    </a:cubicBezTo>
                    <a:cubicBezTo>
                      <a:pt x="25" y="34"/>
                      <a:pt x="24" y="35"/>
                      <a:pt x="23" y="36"/>
                    </a:cubicBezTo>
                    <a:cubicBezTo>
                      <a:pt x="23" y="37"/>
                      <a:pt x="22" y="37"/>
                      <a:pt x="21" y="38"/>
                    </a:cubicBezTo>
                    <a:cubicBezTo>
                      <a:pt x="20" y="39"/>
                      <a:pt x="18" y="39"/>
                      <a:pt x="16" y="39"/>
                    </a:cubicBezTo>
                    <a:cubicBezTo>
                      <a:pt x="16" y="46"/>
                      <a:pt x="16" y="46"/>
                      <a:pt x="16" y="46"/>
                    </a:cubicBezTo>
                    <a:cubicBezTo>
                      <a:pt x="10" y="46"/>
                      <a:pt x="10" y="46"/>
                      <a:pt x="10" y="46"/>
                    </a:cubicBezTo>
                    <a:lnTo>
                      <a:pt x="10" y="40"/>
                    </a:lnTo>
                    <a:close/>
                  </a:path>
                </a:pathLst>
              </a:cu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62" name="Freeform 179">
                <a:extLst>
                  <a:ext uri="{FF2B5EF4-FFF2-40B4-BE49-F238E27FC236}">
                    <a16:creationId xmlns:a16="http://schemas.microsoft.com/office/drawing/2014/main" id="{FE203251-B400-449C-AF32-A9823ED1FCB1}"/>
                  </a:ext>
                </a:extLst>
              </p:cNvPr>
              <p:cNvSpPr>
                <a:spLocks/>
              </p:cNvSpPr>
              <p:nvPr/>
            </p:nvSpPr>
            <p:spPr bwMode="auto">
              <a:xfrm>
                <a:off x="2271713" y="2030412"/>
                <a:ext cx="26987" cy="52388"/>
              </a:xfrm>
              <a:custGeom>
                <a:avLst/>
                <a:gdLst>
                  <a:gd name="T0" fmla="*/ 2 w 7"/>
                  <a:gd name="T1" fmla="*/ 12 h 14"/>
                  <a:gd name="T2" fmla="*/ 1 w 7"/>
                  <a:gd name="T3" fmla="*/ 12 h 14"/>
                  <a:gd name="T4" fmla="*/ 0 w 7"/>
                  <a:gd name="T5" fmla="*/ 11 h 14"/>
                  <a:gd name="T6" fmla="*/ 0 w 7"/>
                  <a:gd name="T7" fmla="*/ 10 h 14"/>
                  <a:gd name="T8" fmla="*/ 2 w 7"/>
                  <a:gd name="T9" fmla="*/ 10 h 14"/>
                  <a:gd name="T10" fmla="*/ 3 w 7"/>
                  <a:gd name="T11" fmla="*/ 10 h 14"/>
                  <a:gd name="T12" fmla="*/ 5 w 7"/>
                  <a:gd name="T13" fmla="*/ 10 h 14"/>
                  <a:gd name="T14" fmla="*/ 5 w 7"/>
                  <a:gd name="T15" fmla="*/ 9 h 14"/>
                  <a:gd name="T16" fmla="*/ 5 w 7"/>
                  <a:gd name="T17" fmla="*/ 9 h 14"/>
                  <a:gd name="T18" fmla="*/ 4 w 7"/>
                  <a:gd name="T19" fmla="*/ 8 h 14"/>
                  <a:gd name="T20" fmla="*/ 4 w 7"/>
                  <a:gd name="T21" fmla="*/ 8 h 14"/>
                  <a:gd name="T22" fmla="*/ 3 w 7"/>
                  <a:gd name="T23" fmla="*/ 8 h 14"/>
                  <a:gd name="T24" fmla="*/ 2 w 7"/>
                  <a:gd name="T25" fmla="*/ 7 h 14"/>
                  <a:gd name="T26" fmla="*/ 1 w 7"/>
                  <a:gd name="T27" fmla="*/ 7 h 14"/>
                  <a:gd name="T28" fmla="*/ 0 w 7"/>
                  <a:gd name="T29" fmla="*/ 6 h 14"/>
                  <a:gd name="T30" fmla="*/ 0 w 7"/>
                  <a:gd name="T31" fmla="*/ 5 h 14"/>
                  <a:gd name="T32" fmla="*/ 0 w 7"/>
                  <a:gd name="T33" fmla="*/ 4 h 14"/>
                  <a:gd name="T34" fmla="*/ 0 w 7"/>
                  <a:gd name="T35" fmla="*/ 3 h 14"/>
                  <a:gd name="T36" fmla="*/ 1 w 7"/>
                  <a:gd name="T37" fmla="*/ 2 h 14"/>
                  <a:gd name="T38" fmla="*/ 2 w 7"/>
                  <a:gd name="T39" fmla="*/ 2 h 14"/>
                  <a:gd name="T40" fmla="*/ 2 w 7"/>
                  <a:gd name="T41" fmla="*/ 0 h 14"/>
                  <a:gd name="T42" fmla="*/ 4 w 7"/>
                  <a:gd name="T43" fmla="*/ 0 h 14"/>
                  <a:gd name="T44" fmla="*/ 4 w 7"/>
                  <a:gd name="T45" fmla="*/ 2 h 14"/>
                  <a:gd name="T46" fmla="*/ 6 w 7"/>
                  <a:gd name="T47" fmla="*/ 2 h 14"/>
                  <a:gd name="T48" fmla="*/ 7 w 7"/>
                  <a:gd name="T49" fmla="*/ 2 h 14"/>
                  <a:gd name="T50" fmla="*/ 6 w 7"/>
                  <a:gd name="T51" fmla="*/ 4 h 14"/>
                  <a:gd name="T52" fmla="*/ 5 w 7"/>
                  <a:gd name="T53" fmla="*/ 4 h 14"/>
                  <a:gd name="T54" fmla="*/ 4 w 7"/>
                  <a:gd name="T55" fmla="*/ 4 h 14"/>
                  <a:gd name="T56" fmla="*/ 3 w 7"/>
                  <a:gd name="T57" fmla="*/ 4 h 14"/>
                  <a:gd name="T58" fmla="*/ 2 w 7"/>
                  <a:gd name="T59" fmla="*/ 4 h 14"/>
                  <a:gd name="T60" fmla="*/ 2 w 7"/>
                  <a:gd name="T61" fmla="*/ 5 h 14"/>
                  <a:gd name="T62" fmla="*/ 3 w 7"/>
                  <a:gd name="T63" fmla="*/ 5 h 14"/>
                  <a:gd name="T64" fmla="*/ 3 w 7"/>
                  <a:gd name="T65" fmla="*/ 6 h 14"/>
                  <a:gd name="T66" fmla="*/ 4 w 7"/>
                  <a:gd name="T67" fmla="*/ 6 h 14"/>
                  <a:gd name="T68" fmla="*/ 5 w 7"/>
                  <a:gd name="T69" fmla="*/ 6 h 14"/>
                  <a:gd name="T70" fmla="*/ 6 w 7"/>
                  <a:gd name="T71" fmla="*/ 7 h 14"/>
                  <a:gd name="T72" fmla="*/ 7 w 7"/>
                  <a:gd name="T73" fmla="*/ 8 h 14"/>
                  <a:gd name="T74" fmla="*/ 7 w 7"/>
                  <a:gd name="T75" fmla="*/ 9 h 14"/>
                  <a:gd name="T76" fmla="*/ 7 w 7"/>
                  <a:gd name="T77" fmla="*/ 10 h 14"/>
                  <a:gd name="T78" fmla="*/ 7 w 7"/>
                  <a:gd name="T79" fmla="*/ 11 h 14"/>
                  <a:gd name="T80" fmla="*/ 6 w 7"/>
                  <a:gd name="T81" fmla="*/ 12 h 14"/>
                  <a:gd name="T82" fmla="*/ 4 w 7"/>
                  <a:gd name="T83" fmla="*/ 12 h 14"/>
                  <a:gd name="T84" fmla="*/ 4 w 7"/>
                  <a:gd name="T85" fmla="*/ 14 h 14"/>
                  <a:gd name="T86" fmla="*/ 2 w 7"/>
                  <a:gd name="T87" fmla="*/ 14 h 14"/>
                  <a:gd name="T88" fmla="*/ 2 w 7"/>
                  <a:gd name="T8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14">
                    <a:moveTo>
                      <a:pt x="2" y="12"/>
                    </a:moveTo>
                    <a:cubicBezTo>
                      <a:pt x="2" y="12"/>
                      <a:pt x="1" y="12"/>
                      <a:pt x="1" y="12"/>
                    </a:cubicBezTo>
                    <a:cubicBezTo>
                      <a:pt x="0" y="12"/>
                      <a:pt x="0" y="12"/>
                      <a:pt x="0" y="11"/>
                    </a:cubicBezTo>
                    <a:cubicBezTo>
                      <a:pt x="0" y="10"/>
                      <a:pt x="0" y="10"/>
                      <a:pt x="0" y="10"/>
                    </a:cubicBezTo>
                    <a:cubicBezTo>
                      <a:pt x="1" y="10"/>
                      <a:pt x="1" y="10"/>
                      <a:pt x="2" y="10"/>
                    </a:cubicBezTo>
                    <a:cubicBezTo>
                      <a:pt x="2" y="10"/>
                      <a:pt x="3" y="10"/>
                      <a:pt x="3" y="10"/>
                    </a:cubicBezTo>
                    <a:cubicBezTo>
                      <a:pt x="4" y="10"/>
                      <a:pt x="4" y="10"/>
                      <a:pt x="5" y="10"/>
                    </a:cubicBezTo>
                    <a:cubicBezTo>
                      <a:pt x="5" y="10"/>
                      <a:pt x="5" y="10"/>
                      <a:pt x="5" y="9"/>
                    </a:cubicBezTo>
                    <a:cubicBezTo>
                      <a:pt x="5" y="9"/>
                      <a:pt x="5" y="9"/>
                      <a:pt x="5" y="9"/>
                    </a:cubicBezTo>
                    <a:cubicBezTo>
                      <a:pt x="5" y="9"/>
                      <a:pt x="4" y="8"/>
                      <a:pt x="4" y="8"/>
                    </a:cubicBezTo>
                    <a:cubicBezTo>
                      <a:pt x="4" y="8"/>
                      <a:pt x="4" y="8"/>
                      <a:pt x="4" y="8"/>
                    </a:cubicBezTo>
                    <a:cubicBezTo>
                      <a:pt x="3" y="8"/>
                      <a:pt x="3" y="8"/>
                      <a:pt x="3" y="8"/>
                    </a:cubicBezTo>
                    <a:cubicBezTo>
                      <a:pt x="2" y="8"/>
                      <a:pt x="2" y="7"/>
                      <a:pt x="2" y="7"/>
                    </a:cubicBezTo>
                    <a:cubicBezTo>
                      <a:pt x="1" y="7"/>
                      <a:pt x="1" y="7"/>
                      <a:pt x="1" y="7"/>
                    </a:cubicBezTo>
                    <a:cubicBezTo>
                      <a:pt x="0" y="6"/>
                      <a:pt x="0" y="6"/>
                      <a:pt x="0" y="6"/>
                    </a:cubicBezTo>
                    <a:cubicBezTo>
                      <a:pt x="0" y="6"/>
                      <a:pt x="0" y="5"/>
                      <a:pt x="0" y="5"/>
                    </a:cubicBezTo>
                    <a:cubicBezTo>
                      <a:pt x="0" y="4"/>
                      <a:pt x="0" y="4"/>
                      <a:pt x="0" y="4"/>
                    </a:cubicBezTo>
                    <a:cubicBezTo>
                      <a:pt x="0" y="3"/>
                      <a:pt x="0" y="3"/>
                      <a:pt x="0" y="3"/>
                    </a:cubicBezTo>
                    <a:cubicBezTo>
                      <a:pt x="1" y="3"/>
                      <a:pt x="1" y="2"/>
                      <a:pt x="1" y="2"/>
                    </a:cubicBezTo>
                    <a:cubicBezTo>
                      <a:pt x="2" y="2"/>
                      <a:pt x="2" y="2"/>
                      <a:pt x="2" y="2"/>
                    </a:cubicBezTo>
                    <a:cubicBezTo>
                      <a:pt x="2" y="0"/>
                      <a:pt x="2" y="0"/>
                      <a:pt x="2" y="0"/>
                    </a:cubicBezTo>
                    <a:cubicBezTo>
                      <a:pt x="4" y="0"/>
                      <a:pt x="4" y="0"/>
                      <a:pt x="4" y="0"/>
                    </a:cubicBezTo>
                    <a:cubicBezTo>
                      <a:pt x="4" y="2"/>
                      <a:pt x="4" y="2"/>
                      <a:pt x="4" y="2"/>
                    </a:cubicBezTo>
                    <a:cubicBezTo>
                      <a:pt x="5" y="2"/>
                      <a:pt x="6" y="2"/>
                      <a:pt x="6" y="2"/>
                    </a:cubicBezTo>
                    <a:cubicBezTo>
                      <a:pt x="6" y="2"/>
                      <a:pt x="7" y="2"/>
                      <a:pt x="7" y="2"/>
                    </a:cubicBezTo>
                    <a:cubicBezTo>
                      <a:pt x="6" y="4"/>
                      <a:pt x="6" y="4"/>
                      <a:pt x="6" y="4"/>
                    </a:cubicBezTo>
                    <a:cubicBezTo>
                      <a:pt x="6" y="4"/>
                      <a:pt x="6" y="4"/>
                      <a:pt x="5" y="4"/>
                    </a:cubicBezTo>
                    <a:cubicBezTo>
                      <a:pt x="5" y="4"/>
                      <a:pt x="4" y="4"/>
                      <a:pt x="4" y="4"/>
                    </a:cubicBezTo>
                    <a:cubicBezTo>
                      <a:pt x="3" y="4"/>
                      <a:pt x="3" y="4"/>
                      <a:pt x="3" y="4"/>
                    </a:cubicBezTo>
                    <a:cubicBezTo>
                      <a:pt x="2" y="4"/>
                      <a:pt x="2" y="4"/>
                      <a:pt x="2" y="4"/>
                    </a:cubicBezTo>
                    <a:cubicBezTo>
                      <a:pt x="2" y="5"/>
                      <a:pt x="2" y="5"/>
                      <a:pt x="2" y="5"/>
                    </a:cubicBezTo>
                    <a:cubicBezTo>
                      <a:pt x="2" y="5"/>
                      <a:pt x="3" y="5"/>
                      <a:pt x="3" y="5"/>
                    </a:cubicBezTo>
                    <a:cubicBezTo>
                      <a:pt x="3" y="5"/>
                      <a:pt x="3" y="5"/>
                      <a:pt x="3" y="6"/>
                    </a:cubicBezTo>
                    <a:cubicBezTo>
                      <a:pt x="3" y="6"/>
                      <a:pt x="4" y="6"/>
                      <a:pt x="4" y="6"/>
                    </a:cubicBezTo>
                    <a:cubicBezTo>
                      <a:pt x="4" y="6"/>
                      <a:pt x="5" y="6"/>
                      <a:pt x="5" y="6"/>
                    </a:cubicBezTo>
                    <a:cubicBezTo>
                      <a:pt x="6" y="7"/>
                      <a:pt x="6" y="7"/>
                      <a:pt x="6" y="7"/>
                    </a:cubicBezTo>
                    <a:cubicBezTo>
                      <a:pt x="7" y="7"/>
                      <a:pt x="7" y="8"/>
                      <a:pt x="7" y="8"/>
                    </a:cubicBezTo>
                    <a:cubicBezTo>
                      <a:pt x="7" y="8"/>
                      <a:pt x="7" y="9"/>
                      <a:pt x="7" y="9"/>
                    </a:cubicBezTo>
                    <a:cubicBezTo>
                      <a:pt x="7" y="10"/>
                      <a:pt x="7" y="10"/>
                      <a:pt x="7" y="10"/>
                    </a:cubicBezTo>
                    <a:cubicBezTo>
                      <a:pt x="7" y="10"/>
                      <a:pt x="7" y="11"/>
                      <a:pt x="7" y="11"/>
                    </a:cubicBezTo>
                    <a:cubicBezTo>
                      <a:pt x="6" y="11"/>
                      <a:pt x="6" y="12"/>
                      <a:pt x="6" y="12"/>
                    </a:cubicBezTo>
                    <a:cubicBezTo>
                      <a:pt x="5" y="12"/>
                      <a:pt x="5" y="12"/>
                      <a:pt x="4" y="12"/>
                    </a:cubicBezTo>
                    <a:cubicBezTo>
                      <a:pt x="4" y="14"/>
                      <a:pt x="4" y="14"/>
                      <a:pt x="4" y="14"/>
                    </a:cubicBezTo>
                    <a:cubicBezTo>
                      <a:pt x="2" y="14"/>
                      <a:pt x="2" y="14"/>
                      <a:pt x="2" y="14"/>
                    </a:cubicBezTo>
                    <a:lnTo>
                      <a:pt x="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63" name="Freeform 180">
                <a:extLst>
                  <a:ext uri="{FF2B5EF4-FFF2-40B4-BE49-F238E27FC236}">
                    <a16:creationId xmlns:a16="http://schemas.microsoft.com/office/drawing/2014/main" id="{7B5F7BA7-1821-4DB1-8BE5-1E0654039BF9}"/>
                  </a:ext>
                </a:extLst>
              </p:cNvPr>
              <p:cNvSpPr>
                <a:spLocks/>
              </p:cNvSpPr>
              <p:nvPr/>
            </p:nvSpPr>
            <p:spPr bwMode="auto">
              <a:xfrm>
                <a:off x="2376488" y="1936750"/>
                <a:ext cx="26987" cy="52388"/>
              </a:xfrm>
              <a:custGeom>
                <a:avLst/>
                <a:gdLst>
                  <a:gd name="T0" fmla="*/ 3 w 7"/>
                  <a:gd name="T1" fmla="*/ 12 h 14"/>
                  <a:gd name="T2" fmla="*/ 1 w 7"/>
                  <a:gd name="T3" fmla="*/ 12 h 14"/>
                  <a:gd name="T4" fmla="*/ 0 w 7"/>
                  <a:gd name="T5" fmla="*/ 12 h 14"/>
                  <a:gd name="T6" fmla="*/ 0 w 7"/>
                  <a:gd name="T7" fmla="*/ 10 h 14"/>
                  <a:gd name="T8" fmla="*/ 2 w 7"/>
                  <a:gd name="T9" fmla="*/ 10 h 14"/>
                  <a:gd name="T10" fmla="*/ 3 w 7"/>
                  <a:gd name="T11" fmla="*/ 11 h 14"/>
                  <a:gd name="T12" fmla="*/ 5 w 7"/>
                  <a:gd name="T13" fmla="*/ 10 h 14"/>
                  <a:gd name="T14" fmla="*/ 5 w 7"/>
                  <a:gd name="T15" fmla="*/ 10 h 14"/>
                  <a:gd name="T16" fmla="*/ 5 w 7"/>
                  <a:gd name="T17" fmla="*/ 9 h 14"/>
                  <a:gd name="T18" fmla="*/ 4 w 7"/>
                  <a:gd name="T19" fmla="*/ 9 h 14"/>
                  <a:gd name="T20" fmla="*/ 4 w 7"/>
                  <a:gd name="T21" fmla="*/ 8 h 14"/>
                  <a:gd name="T22" fmla="*/ 3 w 7"/>
                  <a:gd name="T23" fmla="*/ 8 h 14"/>
                  <a:gd name="T24" fmla="*/ 2 w 7"/>
                  <a:gd name="T25" fmla="*/ 8 h 14"/>
                  <a:gd name="T26" fmla="*/ 1 w 7"/>
                  <a:gd name="T27" fmla="*/ 7 h 14"/>
                  <a:gd name="T28" fmla="*/ 0 w 7"/>
                  <a:gd name="T29" fmla="*/ 6 h 14"/>
                  <a:gd name="T30" fmla="*/ 0 w 7"/>
                  <a:gd name="T31" fmla="*/ 5 h 14"/>
                  <a:gd name="T32" fmla="*/ 0 w 7"/>
                  <a:gd name="T33" fmla="*/ 4 h 14"/>
                  <a:gd name="T34" fmla="*/ 1 w 7"/>
                  <a:gd name="T35" fmla="*/ 3 h 14"/>
                  <a:gd name="T36" fmla="*/ 1 w 7"/>
                  <a:gd name="T37" fmla="*/ 2 h 14"/>
                  <a:gd name="T38" fmla="*/ 3 w 7"/>
                  <a:gd name="T39" fmla="*/ 2 h 14"/>
                  <a:gd name="T40" fmla="*/ 3 w 7"/>
                  <a:gd name="T41" fmla="*/ 0 h 14"/>
                  <a:gd name="T42" fmla="*/ 5 w 7"/>
                  <a:gd name="T43" fmla="*/ 0 h 14"/>
                  <a:gd name="T44" fmla="*/ 5 w 7"/>
                  <a:gd name="T45" fmla="*/ 2 h 14"/>
                  <a:gd name="T46" fmla="*/ 6 w 7"/>
                  <a:gd name="T47" fmla="*/ 2 h 14"/>
                  <a:gd name="T48" fmla="*/ 7 w 7"/>
                  <a:gd name="T49" fmla="*/ 2 h 14"/>
                  <a:gd name="T50" fmla="*/ 6 w 7"/>
                  <a:gd name="T51" fmla="*/ 4 h 14"/>
                  <a:gd name="T52" fmla="*/ 5 w 7"/>
                  <a:gd name="T53" fmla="*/ 4 h 14"/>
                  <a:gd name="T54" fmla="*/ 4 w 7"/>
                  <a:gd name="T55" fmla="*/ 4 h 14"/>
                  <a:gd name="T56" fmla="*/ 3 w 7"/>
                  <a:gd name="T57" fmla="*/ 4 h 14"/>
                  <a:gd name="T58" fmla="*/ 2 w 7"/>
                  <a:gd name="T59" fmla="*/ 5 h 14"/>
                  <a:gd name="T60" fmla="*/ 2 w 7"/>
                  <a:gd name="T61" fmla="*/ 5 h 14"/>
                  <a:gd name="T62" fmla="*/ 3 w 7"/>
                  <a:gd name="T63" fmla="*/ 6 h 14"/>
                  <a:gd name="T64" fmla="*/ 3 w 7"/>
                  <a:gd name="T65" fmla="*/ 6 h 14"/>
                  <a:gd name="T66" fmla="*/ 4 w 7"/>
                  <a:gd name="T67" fmla="*/ 6 h 14"/>
                  <a:gd name="T68" fmla="*/ 5 w 7"/>
                  <a:gd name="T69" fmla="*/ 7 h 14"/>
                  <a:gd name="T70" fmla="*/ 6 w 7"/>
                  <a:gd name="T71" fmla="*/ 7 h 14"/>
                  <a:gd name="T72" fmla="*/ 7 w 7"/>
                  <a:gd name="T73" fmla="*/ 8 h 14"/>
                  <a:gd name="T74" fmla="*/ 7 w 7"/>
                  <a:gd name="T75" fmla="*/ 10 h 14"/>
                  <a:gd name="T76" fmla="*/ 7 w 7"/>
                  <a:gd name="T77" fmla="*/ 10 h 14"/>
                  <a:gd name="T78" fmla="*/ 7 w 7"/>
                  <a:gd name="T79" fmla="*/ 11 h 14"/>
                  <a:gd name="T80" fmla="*/ 6 w 7"/>
                  <a:gd name="T81" fmla="*/ 12 h 14"/>
                  <a:gd name="T82" fmla="*/ 5 w 7"/>
                  <a:gd name="T83" fmla="*/ 12 h 14"/>
                  <a:gd name="T84" fmla="*/ 5 w 7"/>
                  <a:gd name="T85" fmla="*/ 14 h 14"/>
                  <a:gd name="T86" fmla="*/ 3 w 7"/>
                  <a:gd name="T87" fmla="*/ 14 h 14"/>
                  <a:gd name="T88" fmla="*/ 3 w 7"/>
                  <a:gd name="T8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14">
                    <a:moveTo>
                      <a:pt x="3" y="12"/>
                    </a:moveTo>
                    <a:cubicBezTo>
                      <a:pt x="2" y="12"/>
                      <a:pt x="1" y="12"/>
                      <a:pt x="1" y="12"/>
                    </a:cubicBezTo>
                    <a:cubicBezTo>
                      <a:pt x="0" y="12"/>
                      <a:pt x="0" y="12"/>
                      <a:pt x="0" y="12"/>
                    </a:cubicBezTo>
                    <a:cubicBezTo>
                      <a:pt x="0" y="10"/>
                      <a:pt x="0" y="10"/>
                      <a:pt x="0" y="10"/>
                    </a:cubicBezTo>
                    <a:cubicBezTo>
                      <a:pt x="1" y="10"/>
                      <a:pt x="1" y="10"/>
                      <a:pt x="2" y="10"/>
                    </a:cubicBezTo>
                    <a:cubicBezTo>
                      <a:pt x="2" y="10"/>
                      <a:pt x="3" y="11"/>
                      <a:pt x="3" y="11"/>
                    </a:cubicBezTo>
                    <a:cubicBezTo>
                      <a:pt x="4" y="11"/>
                      <a:pt x="4" y="10"/>
                      <a:pt x="5" y="10"/>
                    </a:cubicBezTo>
                    <a:cubicBezTo>
                      <a:pt x="5" y="10"/>
                      <a:pt x="5" y="10"/>
                      <a:pt x="5" y="10"/>
                    </a:cubicBezTo>
                    <a:cubicBezTo>
                      <a:pt x="5" y="9"/>
                      <a:pt x="5" y="9"/>
                      <a:pt x="5" y="9"/>
                    </a:cubicBezTo>
                    <a:cubicBezTo>
                      <a:pt x="5" y="9"/>
                      <a:pt x="5" y="9"/>
                      <a:pt x="4" y="9"/>
                    </a:cubicBezTo>
                    <a:cubicBezTo>
                      <a:pt x="4" y="9"/>
                      <a:pt x="4" y="8"/>
                      <a:pt x="4" y="8"/>
                    </a:cubicBezTo>
                    <a:cubicBezTo>
                      <a:pt x="3" y="8"/>
                      <a:pt x="3" y="8"/>
                      <a:pt x="3" y="8"/>
                    </a:cubicBezTo>
                    <a:cubicBezTo>
                      <a:pt x="2" y="8"/>
                      <a:pt x="2" y="8"/>
                      <a:pt x="2" y="8"/>
                    </a:cubicBezTo>
                    <a:cubicBezTo>
                      <a:pt x="1" y="7"/>
                      <a:pt x="1" y="7"/>
                      <a:pt x="1" y="7"/>
                    </a:cubicBezTo>
                    <a:cubicBezTo>
                      <a:pt x="1" y="7"/>
                      <a:pt x="0" y="6"/>
                      <a:pt x="0" y="6"/>
                    </a:cubicBezTo>
                    <a:cubicBezTo>
                      <a:pt x="0" y="6"/>
                      <a:pt x="0" y="5"/>
                      <a:pt x="0" y="5"/>
                    </a:cubicBezTo>
                    <a:cubicBezTo>
                      <a:pt x="0" y="5"/>
                      <a:pt x="0" y="4"/>
                      <a:pt x="0" y="4"/>
                    </a:cubicBezTo>
                    <a:cubicBezTo>
                      <a:pt x="0" y="4"/>
                      <a:pt x="0" y="3"/>
                      <a:pt x="1" y="3"/>
                    </a:cubicBezTo>
                    <a:cubicBezTo>
                      <a:pt x="1" y="3"/>
                      <a:pt x="1" y="3"/>
                      <a:pt x="1" y="2"/>
                    </a:cubicBezTo>
                    <a:cubicBezTo>
                      <a:pt x="2" y="2"/>
                      <a:pt x="2" y="2"/>
                      <a:pt x="3" y="2"/>
                    </a:cubicBezTo>
                    <a:cubicBezTo>
                      <a:pt x="3" y="0"/>
                      <a:pt x="3" y="0"/>
                      <a:pt x="3" y="0"/>
                    </a:cubicBezTo>
                    <a:cubicBezTo>
                      <a:pt x="5" y="0"/>
                      <a:pt x="5" y="0"/>
                      <a:pt x="5" y="0"/>
                    </a:cubicBezTo>
                    <a:cubicBezTo>
                      <a:pt x="5" y="2"/>
                      <a:pt x="5" y="2"/>
                      <a:pt x="5" y="2"/>
                    </a:cubicBezTo>
                    <a:cubicBezTo>
                      <a:pt x="5" y="2"/>
                      <a:pt x="6" y="2"/>
                      <a:pt x="6" y="2"/>
                    </a:cubicBezTo>
                    <a:cubicBezTo>
                      <a:pt x="6" y="2"/>
                      <a:pt x="7" y="2"/>
                      <a:pt x="7" y="2"/>
                    </a:cubicBezTo>
                    <a:cubicBezTo>
                      <a:pt x="6" y="4"/>
                      <a:pt x="6" y="4"/>
                      <a:pt x="6" y="4"/>
                    </a:cubicBezTo>
                    <a:cubicBezTo>
                      <a:pt x="6" y="4"/>
                      <a:pt x="6" y="4"/>
                      <a:pt x="5" y="4"/>
                    </a:cubicBezTo>
                    <a:cubicBezTo>
                      <a:pt x="5" y="4"/>
                      <a:pt x="4" y="4"/>
                      <a:pt x="4" y="4"/>
                    </a:cubicBezTo>
                    <a:cubicBezTo>
                      <a:pt x="3" y="4"/>
                      <a:pt x="3" y="4"/>
                      <a:pt x="3" y="4"/>
                    </a:cubicBezTo>
                    <a:cubicBezTo>
                      <a:pt x="2" y="4"/>
                      <a:pt x="2" y="5"/>
                      <a:pt x="2" y="5"/>
                    </a:cubicBezTo>
                    <a:cubicBezTo>
                      <a:pt x="2" y="5"/>
                      <a:pt x="2" y="5"/>
                      <a:pt x="2" y="5"/>
                    </a:cubicBezTo>
                    <a:cubicBezTo>
                      <a:pt x="3" y="5"/>
                      <a:pt x="3" y="5"/>
                      <a:pt x="3" y="6"/>
                    </a:cubicBezTo>
                    <a:cubicBezTo>
                      <a:pt x="3" y="6"/>
                      <a:pt x="3" y="6"/>
                      <a:pt x="3" y="6"/>
                    </a:cubicBezTo>
                    <a:cubicBezTo>
                      <a:pt x="4" y="6"/>
                      <a:pt x="4" y="6"/>
                      <a:pt x="4" y="6"/>
                    </a:cubicBezTo>
                    <a:cubicBezTo>
                      <a:pt x="5" y="6"/>
                      <a:pt x="5" y="6"/>
                      <a:pt x="5" y="7"/>
                    </a:cubicBezTo>
                    <a:cubicBezTo>
                      <a:pt x="6" y="7"/>
                      <a:pt x="6" y="7"/>
                      <a:pt x="6" y="7"/>
                    </a:cubicBezTo>
                    <a:cubicBezTo>
                      <a:pt x="7" y="8"/>
                      <a:pt x="7" y="8"/>
                      <a:pt x="7" y="8"/>
                    </a:cubicBezTo>
                    <a:cubicBezTo>
                      <a:pt x="7" y="9"/>
                      <a:pt x="7" y="9"/>
                      <a:pt x="7" y="10"/>
                    </a:cubicBezTo>
                    <a:cubicBezTo>
                      <a:pt x="7" y="10"/>
                      <a:pt x="7" y="10"/>
                      <a:pt x="7" y="10"/>
                    </a:cubicBezTo>
                    <a:cubicBezTo>
                      <a:pt x="7" y="11"/>
                      <a:pt x="7" y="11"/>
                      <a:pt x="7" y="11"/>
                    </a:cubicBezTo>
                    <a:cubicBezTo>
                      <a:pt x="7" y="12"/>
                      <a:pt x="6" y="12"/>
                      <a:pt x="6" y="12"/>
                    </a:cubicBezTo>
                    <a:cubicBezTo>
                      <a:pt x="6" y="12"/>
                      <a:pt x="5" y="12"/>
                      <a:pt x="5" y="12"/>
                    </a:cubicBezTo>
                    <a:cubicBezTo>
                      <a:pt x="5" y="14"/>
                      <a:pt x="5" y="14"/>
                      <a:pt x="5" y="14"/>
                    </a:cubicBezTo>
                    <a:cubicBezTo>
                      <a:pt x="3" y="14"/>
                      <a:pt x="3" y="14"/>
                      <a:pt x="3" y="14"/>
                    </a:cubicBezTo>
                    <a:lnTo>
                      <a:pt x="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spTree>
    <p:extLst>
      <p:ext uri="{BB962C8B-B14F-4D97-AF65-F5344CB8AC3E}">
        <p14:creationId xmlns:p14="http://schemas.microsoft.com/office/powerpoint/2010/main" val="2122878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53" y="0"/>
            <a:ext cx="11118631" cy="1104900"/>
          </a:xfrm>
        </p:spPr>
        <p:txBody>
          <a:bodyPr/>
          <a:lstStyle/>
          <a:p>
            <a:r>
              <a:rPr lang="en-US"/>
              <a:t>Semantic Analysis with </a:t>
            </a:r>
            <a:br>
              <a:rPr lang="en-US"/>
            </a:br>
            <a:r>
              <a:rPr lang="en-US"/>
              <a:t>Robotics Process Automation for a large </a:t>
            </a:r>
            <a:br>
              <a:rPr lang="en-US"/>
            </a:br>
            <a:r>
              <a:rPr lang="en-US"/>
              <a:t>Swiss Insurance Company </a:t>
            </a:r>
          </a:p>
        </p:txBody>
      </p:sp>
      <p:grpSp>
        <p:nvGrpSpPr>
          <p:cNvPr id="51" name="Group 50"/>
          <p:cNvGrpSpPr/>
          <p:nvPr/>
        </p:nvGrpSpPr>
        <p:grpSpPr>
          <a:xfrm>
            <a:off x="227013" y="1065639"/>
            <a:ext cx="11688762" cy="680918"/>
            <a:chOff x="133350" y="933449"/>
            <a:chExt cx="11895041" cy="877063"/>
          </a:xfrm>
        </p:grpSpPr>
        <p:sp>
          <p:nvSpPr>
            <p:cNvPr id="52" name="Round Diagonal Corner Rectangle 51"/>
            <p:cNvSpPr/>
            <p:nvPr/>
          </p:nvSpPr>
          <p:spPr>
            <a:xfrm>
              <a:off x="133350" y="933449"/>
              <a:ext cx="11895041" cy="876301"/>
            </a:xfrm>
            <a:prstGeom prst="round2DiagRect">
              <a:avLst/>
            </a:prstGeom>
            <a:solidFill>
              <a:schemeClr val="bg1">
                <a:lumMod val="95000"/>
              </a:schemeClr>
            </a:solidFill>
            <a:ln w="19050">
              <a:noFill/>
            </a:ln>
          </p:spPr>
          <p:txBody>
            <a:bodyPr wrap="square" lIns="1004155" tIns="34274" rIns="68546" bIns="34274" numCol="1" spcCol="137093" anchor="ctr">
              <a:noAutofit/>
            </a:bodyPr>
            <a:lstStyle/>
            <a:p>
              <a:pPr marL="180975" marR="0" lvl="0" indent="0" algn="just" defTabSz="914400" rtl="0" eaLnBrk="1" fontAlgn="auto" latinLnBrk="0" hangingPunct="1">
                <a:lnSpc>
                  <a:spcPts val="11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The General insurance injury claims at insurance are processed by the claim handlers. This process has lot of interaction with external systems. Also, a lot of analysis of documents and decision making is involved in processing. The documents attached to claim are of different types like policy documents, doctor prescriptions, diagnosis report, physiotherapy reports, and so on. These documents need to be checked and a conclusion on claim need to be made. Also, tight SLAs for processing exist. The complexity led to human errors and more time for processing.</a:t>
              </a:r>
            </a:p>
          </p:txBody>
        </p:sp>
        <p:sp>
          <p:nvSpPr>
            <p:cNvPr id="53" name="Round Diagonal Corner Rectangle 52"/>
            <p:cNvSpPr/>
            <p:nvPr/>
          </p:nvSpPr>
          <p:spPr>
            <a:xfrm>
              <a:off x="140412" y="934793"/>
              <a:ext cx="1089452" cy="875719"/>
            </a:xfrm>
            <a:prstGeom prst="round2DiagRect">
              <a:avLst/>
            </a:prstGeom>
            <a:solidFill>
              <a:schemeClr val="accent2"/>
            </a:solidFill>
            <a:ln>
              <a:noFill/>
              <a:headEnd type="none" w="med" len="med"/>
              <a:tailEnd type="none" w="med" len="med"/>
            </a:ln>
            <a:effectLst/>
            <a:scene3d>
              <a:camera prst="orthographicFront"/>
              <a:lightRig rig="threePt" dir="t">
                <a:rot lat="0" lon="0" rev="1200000"/>
              </a:lightRig>
            </a:scene3d>
            <a:sp3d/>
          </p:spPr>
          <p:txBody>
            <a:bodyPr vert="horz" wrap="square" lIns="89848" tIns="46721" rIns="89848" bIns="46721" numCol="1" rtlCol="0" anchor="ctr" anchorCtr="0" compatLnSpc="1">
              <a:prstTxWarp prst="textNoShape">
                <a:avLst/>
              </a:prstTxWarp>
            </a:bodyPr>
            <a:lstStyle/>
            <a:p>
              <a:pPr marL="0" marR="0" lvl="0" indent="0" algn="ctr" defTabSz="912899" rtl="0"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a:ln>
                    <a:noFill/>
                  </a:ln>
                  <a:solidFill>
                    <a:prstClr val="white"/>
                  </a:solidFill>
                  <a:effectLst/>
                  <a:uLnTx/>
                  <a:uFillTx/>
                  <a:latin typeface="Verdana"/>
                  <a:ea typeface="+mn-ea"/>
                  <a:cs typeface="+mn-cs"/>
                </a:rPr>
                <a:t>Overview</a:t>
              </a:r>
            </a:p>
          </p:txBody>
        </p:sp>
      </p:grpSp>
      <p:cxnSp>
        <p:nvCxnSpPr>
          <p:cNvPr id="54" name="Straight Connector 53">
            <a:extLst>
              <a:ext uri="{FF2B5EF4-FFF2-40B4-BE49-F238E27FC236}">
                <a16:creationId xmlns:a16="http://schemas.microsoft.com/office/drawing/2014/main" id="{0FF5023A-0693-40EF-A144-6A5D8AD8789F}"/>
              </a:ext>
            </a:extLst>
          </p:cNvPr>
          <p:cNvCxnSpPr>
            <a:cxnSpLocks/>
          </p:cNvCxnSpPr>
          <p:nvPr/>
        </p:nvCxnSpPr>
        <p:spPr>
          <a:xfrm>
            <a:off x="227013" y="2350507"/>
            <a:ext cx="11688762" cy="0"/>
          </a:xfrm>
          <a:prstGeom prst="line">
            <a:avLst/>
          </a:prstGeom>
          <a:solidFill>
            <a:schemeClr val="tx1"/>
          </a:solidFill>
          <a:ln w="47625" cap="flat">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197638" y="1815690"/>
            <a:ext cx="2527470" cy="503653"/>
            <a:chOff x="416602" y="919793"/>
            <a:chExt cx="2297699" cy="457866"/>
          </a:xfrm>
        </p:grpSpPr>
        <p:grpSp>
          <p:nvGrpSpPr>
            <p:cNvPr id="56" name="Group 30">
              <a:extLst>
                <a:ext uri="{FF2B5EF4-FFF2-40B4-BE49-F238E27FC236}">
                  <a16:creationId xmlns:a16="http://schemas.microsoft.com/office/drawing/2014/main" id="{2450D3E4-236D-4FB2-A7B0-FA7B6A48CF6E}"/>
                </a:ext>
              </a:extLst>
            </p:cNvPr>
            <p:cNvGrpSpPr>
              <a:grpSpLocks noChangeAspect="1"/>
            </p:cNvGrpSpPr>
            <p:nvPr/>
          </p:nvGrpSpPr>
          <p:grpSpPr bwMode="auto">
            <a:xfrm>
              <a:off x="416602" y="919793"/>
              <a:ext cx="478872" cy="457866"/>
              <a:chOff x="-223" y="-210"/>
              <a:chExt cx="3852" cy="3601"/>
            </a:xfrm>
          </p:grpSpPr>
          <p:sp>
            <p:nvSpPr>
              <p:cNvPr id="58" name="Freeform 31">
                <a:extLst>
                  <a:ext uri="{FF2B5EF4-FFF2-40B4-BE49-F238E27FC236}">
                    <a16:creationId xmlns:a16="http://schemas.microsoft.com/office/drawing/2014/main" id="{3C2F6D0A-03AE-4E73-9FEB-1BFE4000FEEE}"/>
                  </a:ext>
                </a:extLst>
              </p:cNvPr>
              <p:cNvSpPr>
                <a:spLocks/>
              </p:cNvSpPr>
              <p:nvPr/>
            </p:nvSpPr>
            <p:spPr bwMode="auto">
              <a:xfrm>
                <a:off x="-223" y="-210"/>
                <a:ext cx="3852" cy="3601"/>
              </a:xfrm>
              <a:custGeom>
                <a:avLst/>
                <a:gdLst>
                  <a:gd name="T0" fmla="*/ 207 w 1442"/>
                  <a:gd name="T1" fmla="*/ 1053 h 1347"/>
                  <a:gd name="T2" fmla="*/ 346 w 1442"/>
                  <a:gd name="T3" fmla="*/ 201 h 1347"/>
                  <a:gd name="T4" fmla="*/ 1235 w 1442"/>
                  <a:gd name="T5" fmla="*/ 326 h 1347"/>
                  <a:gd name="T6" fmla="*/ 1073 w 1442"/>
                  <a:gd name="T7" fmla="*/ 1147 h 1347"/>
                  <a:gd name="T8" fmla="*/ 207 w 1442"/>
                  <a:gd name="T9" fmla="*/ 1053 h 1347"/>
                </a:gdLst>
                <a:ahLst/>
                <a:cxnLst>
                  <a:cxn ang="0">
                    <a:pos x="T0" y="T1"/>
                  </a:cxn>
                  <a:cxn ang="0">
                    <a:pos x="T2" y="T3"/>
                  </a:cxn>
                  <a:cxn ang="0">
                    <a:pos x="T4" y="T5"/>
                  </a:cxn>
                  <a:cxn ang="0">
                    <a:pos x="T6" y="T7"/>
                  </a:cxn>
                  <a:cxn ang="0">
                    <a:pos x="T8" y="T9"/>
                  </a:cxn>
                </a:cxnLst>
                <a:rect l="0" t="0" r="r" b="b"/>
                <a:pathLst>
                  <a:path w="1442" h="1347">
                    <a:moveTo>
                      <a:pt x="207" y="1053"/>
                    </a:moveTo>
                    <a:cubicBezTo>
                      <a:pt x="0" y="783"/>
                      <a:pt x="62" y="401"/>
                      <a:pt x="346" y="201"/>
                    </a:cubicBezTo>
                    <a:cubicBezTo>
                      <a:pt x="629" y="0"/>
                      <a:pt x="1028" y="56"/>
                      <a:pt x="1235" y="326"/>
                    </a:cubicBezTo>
                    <a:cubicBezTo>
                      <a:pt x="1442" y="596"/>
                      <a:pt x="1357" y="946"/>
                      <a:pt x="1073" y="1147"/>
                    </a:cubicBezTo>
                    <a:cubicBezTo>
                      <a:pt x="790" y="1347"/>
                      <a:pt x="415" y="1324"/>
                      <a:pt x="207" y="1053"/>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59" name="Freeform 32">
                <a:extLst>
                  <a:ext uri="{FF2B5EF4-FFF2-40B4-BE49-F238E27FC236}">
                    <a16:creationId xmlns:a16="http://schemas.microsoft.com/office/drawing/2014/main" id="{1FC3183B-3D37-4918-B988-587DB0818954}"/>
                  </a:ext>
                </a:extLst>
              </p:cNvPr>
              <p:cNvSpPr>
                <a:spLocks/>
              </p:cNvSpPr>
              <p:nvPr/>
            </p:nvSpPr>
            <p:spPr bwMode="auto">
              <a:xfrm>
                <a:off x="1284" y="672"/>
                <a:ext cx="870" cy="1045"/>
              </a:xfrm>
              <a:custGeom>
                <a:avLst/>
                <a:gdLst>
                  <a:gd name="T0" fmla="*/ 71 w 326"/>
                  <a:gd name="T1" fmla="*/ 391 h 391"/>
                  <a:gd name="T2" fmla="*/ 1 w 326"/>
                  <a:gd name="T3" fmla="*/ 390 h 391"/>
                  <a:gd name="T4" fmla="*/ 0 w 326"/>
                  <a:gd name="T5" fmla="*/ 172 h 391"/>
                  <a:gd name="T6" fmla="*/ 95 w 326"/>
                  <a:gd name="T7" fmla="*/ 13 h 391"/>
                  <a:gd name="T8" fmla="*/ 223 w 326"/>
                  <a:gd name="T9" fmla="*/ 8 h 391"/>
                  <a:gd name="T10" fmla="*/ 326 w 326"/>
                  <a:gd name="T11" fmla="*/ 164 h 391"/>
                  <a:gd name="T12" fmla="*/ 326 w 326"/>
                  <a:gd name="T13" fmla="*/ 385 h 391"/>
                  <a:gd name="T14" fmla="*/ 263 w 326"/>
                  <a:gd name="T15" fmla="*/ 385 h 391"/>
                  <a:gd name="T16" fmla="*/ 263 w 326"/>
                  <a:gd name="T17" fmla="*/ 164 h 391"/>
                  <a:gd name="T18" fmla="*/ 210 w 326"/>
                  <a:gd name="T19" fmla="*/ 78 h 391"/>
                  <a:gd name="T20" fmla="*/ 117 w 326"/>
                  <a:gd name="T21" fmla="*/ 80 h 391"/>
                  <a:gd name="T22" fmla="*/ 71 w 326"/>
                  <a:gd name="T23" fmla="*/ 172 h 391"/>
                  <a:gd name="T24" fmla="*/ 71 w 326"/>
                  <a:gd name="T25"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91">
                    <a:moveTo>
                      <a:pt x="71" y="391"/>
                    </a:moveTo>
                    <a:cubicBezTo>
                      <a:pt x="1" y="390"/>
                      <a:pt x="1" y="390"/>
                      <a:pt x="1" y="390"/>
                    </a:cubicBezTo>
                    <a:cubicBezTo>
                      <a:pt x="2" y="324"/>
                      <a:pt x="0" y="174"/>
                      <a:pt x="0" y="172"/>
                    </a:cubicBezTo>
                    <a:cubicBezTo>
                      <a:pt x="0" y="140"/>
                      <a:pt x="0" y="43"/>
                      <a:pt x="95" y="13"/>
                    </a:cubicBezTo>
                    <a:cubicBezTo>
                      <a:pt x="132" y="1"/>
                      <a:pt x="176" y="0"/>
                      <a:pt x="223" y="8"/>
                    </a:cubicBezTo>
                    <a:cubicBezTo>
                      <a:pt x="289" y="20"/>
                      <a:pt x="326" y="77"/>
                      <a:pt x="326" y="164"/>
                    </a:cubicBezTo>
                    <a:cubicBezTo>
                      <a:pt x="326" y="385"/>
                      <a:pt x="326" y="385"/>
                      <a:pt x="326" y="385"/>
                    </a:cubicBezTo>
                    <a:cubicBezTo>
                      <a:pt x="263" y="385"/>
                      <a:pt x="263" y="385"/>
                      <a:pt x="263" y="385"/>
                    </a:cubicBezTo>
                    <a:cubicBezTo>
                      <a:pt x="263" y="164"/>
                      <a:pt x="263" y="164"/>
                      <a:pt x="263" y="164"/>
                    </a:cubicBezTo>
                    <a:cubicBezTo>
                      <a:pt x="263" y="112"/>
                      <a:pt x="240" y="86"/>
                      <a:pt x="210" y="78"/>
                    </a:cubicBezTo>
                    <a:cubicBezTo>
                      <a:pt x="176" y="69"/>
                      <a:pt x="142" y="73"/>
                      <a:pt x="117" y="80"/>
                    </a:cubicBezTo>
                    <a:cubicBezTo>
                      <a:pt x="89" y="89"/>
                      <a:pt x="71" y="108"/>
                      <a:pt x="71" y="172"/>
                    </a:cubicBezTo>
                    <a:cubicBezTo>
                      <a:pt x="71" y="178"/>
                      <a:pt x="73" y="325"/>
                      <a:pt x="71" y="391"/>
                    </a:cubicBezTo>
                  </a:path>
                </a:pathLst>
              </a:custGeom>
              <a:solidFill>
                <a:srgbClr val="12A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60" name="Freeform 33">
                <a:extLst>
                  <a:ext uri="{FF2B5EF4-FFF2-40B4-BE49-F238E27FC236}">
                    <a16:creationId xmlns:a16="http://schemas.microsoft.com/office/drawing/2014/main" id="{60B2EC65-C3A7-4817-8A23-98C56EE0B35E}"/>
                  </a:ext>
                </a:extLst>
              </p:cNvPr>
              <p:cNvSpPr>
                <a:spLocks/>
              </p:cNvSpPr>
              <p:nvPr/>
            </p:nvSpPr>
            <p:spPr bwMode="auto">
              <a:xfrm>
                <a:off x="992" y="1429"/>
                <a:ext cx="1408" cy="927"/>
              </a:xfrm>
              <a:custGeom>
                <a:avLst/>
                <a:gdLst>
                  <a:gd name="T0" fmla="*/ 98 w 527"/>
                  <a:gd name="T1" fmla="*/ 344 h 347"/>
                  <a:gd name="T2" fmla="*/ 433 w 527"/>
                  <a:gd name="T3" fmla="*/ 344 h 347"/>
                  <a:gd name="T4" fmla="*/ 524 w 527"/>
                  <a:gd name="T5" fmla="*/ 231 h 347"/>
                  <a:gd name="T6" fmla="*/ 524 w 527"/>
                  <a:gd name="T7" fmla="*/ 12 h 347"/>
                  <a:gd name="T8" fmla="*/ 97 w 527"/>
                  <a:gd name="T9" fmla="*/ 7 h 347"/>
                  <a:gd name="T10" fmla="*/ 0 w 527"/>
                  <a:gd name="T11" fmla="*/ 121 h 347"/>
                  <a:gd name="T12" fmla="*/ 1 w 527"/>
                  <a:gd name="T13" fmla="*/ 258 h 347"/>
                  <a:gd name="T14" fmla="*/ 98 w 527"/>
                  <a:gd name="T15" fmla="*/ 344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347">
                    <a:moveTo>
                      <a:pt x="98" y="344"/>
                    </a:moveTo>
                    <a:cubicBezTo>
                      <a:pt x="154" y="347"/>
                      <a:pt x="392" y="347"/>
                      <a:pt x="433" y="344"/>
                    </a:cubicBezTo>
                    <a:cubicBezTo>
                      <a:pt x="507" y="337"/>
                      <a:pt x="527" y="325"/>
                      <a:pt x="524" y="231"/>
                    </a:cubicBezTo>
                    <a:cubicBezTo>
                      <a:pt x="524" y="231"/>
                      <a:pt x="524" y="98"/>
                      <a:pt x="524" y="12"/>
                    </a:cubicBezTo>
                    <a:cubicBezTo>
                      <a:pt x="399" y="5"/>
                      <a:pt x="172" y="0"/>
                      <a:pt x="97" y="7"/>
                    </a:cubicBezTo>
                    <a:cubicBezTo>
                      <a:pt x="29" y="13"/>
                      <a:pt x="0" y="31"/>
                      <a:pt x="0" y="121"/>
                    </a:cubicBezTo>
                    <a:cubicBezTo>
                      <a:pt x="1" y="258"/>
                      <a:pt x="1" y="258"/>
                      <a:pt x="1" y="258"/>
                    </a:cubicBezTo>
                    <a:cubicBezTo>
                      <a:pt x="1" y="326"/>
                      <a:pt x="23" y="341"/>
                      <a:pt x="98" y="3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61" name="Freeform 34">
                <a:extLst>
                  <a:ext uri="{FF2B5EF4-FFF2-40B4-BE49-F238E27FC236}">
                    <a16:creationId xmlns:a16="http://schemas.microsoft.com/office/drawing/2014/main" id="{F5647D5F-1624-45A6-9026-45C58507452A}"/>
                  </a:ext>
                </a:extLst>
              </p:cNvPr>
              <p:cNvSpPr>
                <a:spLocks/>
              </p:cNvSpPr>
              <p:nvPr/>
            </p:nvSpPr>
            <p:spPr bwMode="auto">
              <a:xfrm>
                <a:off x="1599" y="1621"/>
                <a:ext cx="270" cy="292"/>
              </a:xfrm>
              <a:custGeom>
                <a:avLst/>
                <a:gdLst>
                  <a:gd name="T0" fmla="*/ 54 w 101"/>
                  <a:gd name="T1" fmla="*/ 107 h 109"/>
                  <a:gd name="T2" fmla="*/ 101 w 101"/>
                  <a:gd name="T3" fmla="*/ 51 h 109"/>
                  <a:gd name="T4" fmla="*/ 51 w 101"/>
                  <a:gd name="T5" fmla="*/ 2 h 109"/>
                  <a:gd name="T6" fmla="*/ 1 w 101"/>
                  <a:gd name="T7" fmla="*/ 58 h 109"/>
                  <a:gd name="T8" fmla="*/ 54 w 101"/>
                  <a:gd name="T9" fmla="*/ 107 h 109"/>
                </a:gdLst>
                <a:ahLst/>
                <a:cxnLst>
                  <a:cxn ang="0">
                    <a:pos x="T0" y="T1"/>
                  </a:cxn>
                  <a:cxn ang="0">
                    <a:pos x="T2" y="T3"/>
                  </a:cxn>
                  <a:cxn ang="0">
                    <a:pos x="T4" y="T5"/>
                  </a:cxn>
                  <a:cxn ang="0">
                    <a:pos x="T6" y="T7"/>
                  </a:cxn>
                  <a:cxn ang="0">
                    <a:pos x="T8" y="T9"/>
                  </a:cxn>
                </a:cxnLst>
                <a:rect l="0" t="0" r="r" b="b"/>
                <a:pathLst>
                  <a:path w="101" h="109">
                    <a:moveTo>
                      <a:pt x="54" y="107"/>
                    </a:moveTo>
                    <a:cubicBezTo>
                      <a:pt x="82" y="105"/>
                      <a:pt x="101" y="80"/>
                      <a:pt x="101" y="51"/>
                    </a:cubicBezTo>
                    <a:cubicBezTo>
                      <a:pt x="100" y="22"/>
                      <a:pt x="79" y="0"/>
                      <a:pt x="51" y="2"/>
                    </a:cubicBezTo>
                    <a:cubicBezTo>
                      <a:pt x="22" y="3"/>
                      <a:pt x="0" y="29"/>
                      <a:pt x="1" y="58"/>
                    </a:cubicBezTo>
                    <a:cubicBezTo>
                      <a:pt x="2" y="87"/>
                      <a:pt x="25" y="109"/>
                      <a:pt x="54" y="107"/>
                    </a:cubicBezTo>
                  </a:path>
                </a:pathLst>
              </a:custGeom>
              <a:solidFill>
                <a:srgbClr val="95E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62" name="Freeform 35">
                <a:extLst>
                  <a:ext uri="{FF2B5EF4-FFF2-40B4-BE49-F238E27FC236}">
                    <a16:creationId xmlns:a16="http://schemas.microsoft.com/office/drawing/2014/main" id="{D9B26BBE-192F-4737-BE52-038A7B32D8D5}"/>
                  </a:ext>
                </a:extLst>
              </p:cNvPr>
              <p:cNvSpPr>
                <a:spLocks/>
              </p:cNvSpPr>
              <p:nvPr/>
            </p:nvSpPr>
            <p:spPr bwMode="auto">
              <a:xfrm>
                <a:off x="1615" y="1878"/>
                <a:ext cx="238" cy="273"/>
              </a:xfrm>
              <a:custGeom>
                <a:avLst/>
                <a:gdLst>
                  <a:gd name="T0" fmla="*/ 67 w 238"/>
                  <a:gd name="T1" fmla="*/ 0 h 273"/>
                  <a:gd name="T2" fmla="*/ 0 w 238"/>
                  <a:gd name="T3" fmla="*/ 273 h 273"/>
                  <a:gd name="T4" fmla="*/ 238 w 238"/>
                  <a:gd name="T5" fmla="*/ 273 h 273"/>
                  <a:gd name="T6" fmla="*/ 165 w 238"/>
                  <a:gd name="T7" fmla="*/ 0 h 273"/>
                  <a:gd name="T8" fmla="*/ 67 w 238"/>
                  <a:gd name="T9" fmla="*/ 0 h 273"/>
                </a:gdLst>
                <a:ahLst/>
                <a:cxnLst>
                  <a:cxn ang="0">
                    <a:pos x="T0" y="T1"/>
                  </a:cxn>
                  <a:cxn ang="0">
                    <a:pos x="T2" y="T3"/>
                  </a:cxn>
                  <a:cxn ang="0">
                    <a:pos x="T4" y="T5"/>
                  </a:cxn>
                  <a:cxn ang="0">
                    <a:pos x="T6" y="T7"/>
                  </a:cxn>
                  <a:cxn ang="0">
                    <a:pos x="T8" y="T9"/>
                  </a:cxn>
                </a:cxnLst>
                <a:rect l="0" t="0" r="r" b="b"/>
                <a:pathLst>
                  <a:path w="238" h="273">
                    <a:moveTo>
                      <a:pt x="67" y="0"/>
                    </a:moveTo>
                    <a:lnTo>
                      <a:pt x="0" y="273"/>
                    </a:lnTo>
                    <a:lnTo>
                      <a:pt x="238" y="273"/>
                    </a:lnTo>
                    <a:lnTo>
                      <a:pt x="165" y="0"/>
                    </a:lnTo>
                    <a:lnTo>
                      <a:pt x="67" y="0"/>
                    </a:lnTo>
                    <a:close/>
                  </a:path>
                </a:pathLst>
              </a:custGeom>
              <a:solidFill>
                <a:srgbClr val="95E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grpSp>
        <p:sp>
          <p:nvSpPr>
            <p:cNvPr id="57" name="Text Placeholder 6">
              <a:extLst>
                <a:ext uri="{FF2B5EF4-FFF2-40B4-BE49-F238E27FC236}">
                  <a16:creationId xmlns:a16="http://schemas.microsoft.com/office/drawing/2014/main" id="{D107E07E-C7C9-4491-AF70-80EA99ECE59D}"/>
                </a:ext>
              </a:extLst>
            </p:cNvPr>
            <p:cNvSpPr txBox="1">
              <a:spLocks/>
            </p:cNvSpPr>
            <p:nvPr/>
          </p:nvSpPr>
          <p:spPr>
            <a:xfrm>
              <a:off x="958285" y="1060591"/>
              <a:ext cx="1756016" cy="176272"/>
            </a:xfrm>
            <a:prstGeom prst="rect">
              <a:avLst/>
            </a:prstGeom>
          </p:spPr>
          <p:txBody>
            <a:bodyPr vert="horz" wrap="non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0908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0" normalizeH="0" baseline="0" noProof="0">
                  <a:ln>
                    <a:noFill/>
                  </a:ln>
                  <a:solidFill>
                    <a:srgbClr val="2B143D"/>
                  </a:solidFill>
                  <a:effectLst/>
                  <a:uLnTx/>
                  <a:uFillTx/>
                  <a:latin typeface="Verdana"/>
                  <a:ea typeface="+mn-ea"/>
                  <a:cs typeface="Arial"/>
                </a:rPr>
                <a:t>Business Scenarios</a:t>
              </a:r>
            </a:p>
          </p:txBody>
        </p:sp>
      </p:grpSp>
      <p:sp>
        <p:nvSpPr>
          <p:cNvPr id="63" name="Text Placeholder 7">
            <a:extLst>
              <a:ext uri="{FF2B5EF4-FFF2-40B4-BE49-F238E27FC236}">
                <a16:creationId xmlns:a16="http://schemas.microsoft.com/office/drawing/2014/main" id="{F440DD2A-0430-4C5E-B3E9-A7668FCC65F3}"/>
              </a:ext>
            </a:extLst>
          </p:cNvPr>
          <p:cNvSpPr txBox="1">
            <a:spLocks/>
          </p:cNvSpPr>
          <p:nvPr/>
        </p:nvSpPr>
        <p:spPr>
          <a:xfrm>
            <a:off x="227012" y="2480037"/>
            <a:ext cx="3681434" cy="2769989"/>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base" latinLnBrk="0" hangingPunct="1">
              <a:lnSpc>
                <a:spcPct val="100000"/>
              </a:lnSpc>
              <a:spcBef>
                <a:spcPts val="0"/>
              </a:spcBef>
              <a:spcAft>
                <a:spcPts val="600"/>
              </a:spcAft>
              <a:buClr>
                <a:prstClr val="black"/>
              </a:buClr>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Verdana"/>
                <a:ea typeface="+mn-ea"/>
                <a:cs typeface="+mn-cs"/>
              </a:rPr>
              <a:t>Business Process Overview </a:t>
            </a:r>
          </a:p>
          <a:p>
            <a:pPr marL="0" marR="0" lvl="2" indent="0" algn="l" defTabSz="914400" rtl="0" eaLnBrk="1" fontAlgn="base" latinLnBrk="0" hangingPunct="1">
              <a:lnSpc>
                <a:spcPct val="100000"/>
              </a:lnSpc>
              <a:spcBef>
                <a:spcPts val="0"/>
              </a:spcBef>
              <a:spcAft>
                <a:spcPts val="600"/>
              </a:spcAft>
              <a:buClr>
                <a:prstClr val="black"/>
              </a:buClr>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The process had a lot of interaction with external systems and involves a lot of analysis of documents and decision making. Multiple types of documents (policy document, doctor’s prescription, diagnosis report) are attached to the claims. All the documents are to be checked and a conclusion on claims need to be reached. The following outputs were expected from the automation: </a:t>
            </a:r>
          </a:p>
          <a:p>
            <a:pPr marL="137160" marR="0" lvl="2" indent="-137160" algn="l" defTabSz="914400" rtl="0" eaLnBrk="1" fontAlgn="base" latinLnBrk="0" hangingPunct="1">
              <a:lnSpc>
                <a:spcPct val="100000"/>
              </a:lnSpc>
              <a:spcBef>
                <a:spcPts val="0"/>
              </a:spcBef>
              <a:spcAft>
                <a:spcPts val="600"/>
              </a:spcAft>
              <a:buClr>
                <a:prstClr val="black"/>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Automate the claim processing to improve speed of processing</a:t>
            </a:r>
          </a:p>
          <a:p>
            <a:pPr marL="137160" marR="0" lvl="2" indent="-137160" algn="l" defTabSz="914400" rtl="0" eaLnBrk="1" fontAlgn="base" latinLnBrk="0" hangingPunct="1">
              <a:lnSpc>
                <a:spcPct val="100000"/>
              </a:lnSpc>
              <a:spcBef>
                <a:spcPts val="0"/>
              </a:spcBef>
              <a:spcAft>
                <a:spcPts val="600"/>
              </a:spcAft>
              <a:buClr>
                <a:prstClr val="black"/>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Avoid SLA slippage </a:t>
            </a:r>
          </a:p>
          <a:p>
            <a:pPr marL="137160" marR="0" lvl="2" indent="-137160" algn="l" defTabSz="914400" rtl="0" eaLnBrk="1" fontAlgn="base" latinLnBrk="0" hangingPunct="1">
              <a:lnSpc>
                <a:spcPct val="100000"/>
              </a:lnSpc>
              <a:spcBef>
                <a:spcPts val="0"/>
              </a:spcBef>
              <a:spcAft>
                <a:spcPts val="600"/>
              </a:spcAft>
              <a:buClr>
                <a:prstClr val="black"/>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Avoid human errors</a:t>
            </a:r>
          </a:p>
          <a:p>
            <a:pPr marL="137160" marR="0" lvl="2" indent="-137160" algn="l" defTabSz="914400" rtl="0" eaLnBrk="1" fontAlgn="base" latinLnBrk="0" hangingPunct="1">
              <a:lnSpc>
                <a:spcPct val="100000"/>
              </a:lnSpc>
              <a:spcBef>
                <a:spcPts val="0"/>
              </a:spcBef>
              <a:spcAft>
                <a:spcPts val="600"/>
              </a:spcAft>
              <a:buClr>
                <a:prstClr val="black"/>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Reduce burden on the claim handlers</a:t>
            </a:r>
          </a:p>
          <a:p>
            <a:pPr marL="137160" marR="0" lvl="2" indent="-137160" algn="l" defTabSz="914400" rtl="0" eaLnBrk="1" fontAlgn="base" latinLnBrk="0" hangingPunct="1">
              <a:lnSpc>
                <a:spcPct val="100000"/>
              </a:lnSpc>
              <a:spcBef>
                <a:spcPts val="0"/>
              </a:spcBef>
              <a:spcAft>
                <a:spcPts val="600"/>
              </a:spcAft>
              <a:buClr>
                <a:prstClr val="black"/>
              </a:buClr>
              <a:buSzTx/>
              <a:buFont typeface="Wingdings" panose="05000000000000000000" pitchFamily="2" charset="2"/>
              <a:buChar char="§"/>
              <a:tabLst/>
              <a:defRPr/>
            </a:pPr>
            <a:endParaRPr kumimoji="0" lang="en-US" sz="1000" b="0" i="0" u="none" strike="noStrike" kern="1200" cap="none" spc="0" normalizeH="0" baseline="0" noProof="0">
              <a:ln>
                <a:noFill/>
              </a:ln>
              <a:solidFill>
                <a:prstClr val="black"/>
              </a:solidFill>
              <a:effectLst/>
              <a:uLnTx/>
              <a:uFillTx/>
              <a:latin typeface="Verdana"/>
              <a:ea typeface="+mn-ea"/>
              <a:cs typeface="+mn-cs"/>
            </a:endParaRPr>
          </a:p>
        </p:txBody>
      </p:sp>
      <p:grpSp>
        <p:nvGrpSpPr>
          <p:cNvPr id="64" name="Group 63"/>
          <p:cNvGrpSpPr/>
          <p:nvPr/>
        </p:nvGrpSpPr>
        <p:grpSpPr>
          <a:xfrm>
            <a:off x="4151784" y="1815690"/>
            <a:ext cx="2836064" cy="503653"/>
            <a:chOff x="418774" y="1701000"/>
            <a:chExt cx="2578240" cy="457866"/>
          </a:xfrm>
        </p:grpSpPr>
        <p:grpSp>
          <p:nvGrpSpPr>
            <p:cNvPr id="65" name="Group 64"/>
            <p:cNvGrpSpPr>
              <a:grpSpLocks noChangeAspect="1"/>
            </p:cNvGrpSpPr>
            <p:nvPr/>
          </p:nvGrpSpPr>
          <p:grpSpPr>
            <a:xfrm>
              <a:off x="418774" y="1701000"/>
              <a:ext cx="476700" cy="457866"/>
              <a:chOff x="1471103" y="2673545"/>
              <a:chExt cx="927689" cy="866908"/>
            </a:xfrm>
          </p:grpSpPr>
          <p:sp>
            <p:nvSpPr>
              <p:cNvPr id="67" name="Freeform 5">
                <a:extLst>
                  <a:ext uri="{FF2B5EF4-FFF2-40B4-BE49-F238E27FC236}">
                    <a16:creationId xmlns:a16="http://schemas.microsoft.com/office/drawing/2014/main" id="{C00D10BF-495F-4321-9BCA-1A6DC376E34A}"/>
                  </a:ext>
                </a:extLst>
              </p:cNvPr>
              <p:cNvSpPr>
                <a:spLocks/>
              </p:cNvSpPr>
              <p:nvPr/>
            </p:nvSpPr>
            <p:spPr bwMode="auto">
              <a:xfrm>
                <a:off x="1471103" y="2673545"/>
                <a:ext cx="927689" cy="866908"/>
              </a:xfrm>
              <a:custGeom>
                <a:avLst/>
                <a:gdLst>
                  <a:gd name="T0" fmla="*/ 153 w 1067"/>
                  <a:gd name="T1" fmla="*/ 780 h 997"/>
                  <a:gd name="T2" fmla="*/ 256 w 1067"/>
                  <a:gd name="T3" fmla="*/ 149 h 997"/>
                  <a:gd name="T4" fmla="*/ 914 w 1067"/>
                  <a:gd name="T5" fmla="*/ 241 h 997"/>
                  <a:gd name="T6" fmla="*/ 794 w 1067"/>
                  <a:gd name="T7" fmla="*/ 848 h 997"/>
                  <a:gd name="T8" fmla="*/ 153 w 1067"/>
                  <a:gd name="T9" fmla="*/ 780 h 997"/>
                </a:gdLst>
                <a:ahLst/>
                <a:cxnLst>
                  <a:cxn ang="0">
                    <a:pos x="T0" y="T1"/>
                  </a:cxn>
                  <a:cxn ang="0">
                    <a:pos x="T2" y="T3"/>
                  </a:cxn>
                  <a:cxn ang="0">
                    <a:pos x="T4" y="T5"/>
                  </a:cxn>
                  <a:cxn ang="0">
                    <a:pos x="T6" y="T7"/>
                  </a:cxn>
                  <a:cxn ang="0">
                    <a:pos x="T8" y="T9"/>
                  </a:cxn>
                </a:cxnLst>
                <a:rect l="0" t="0" r="r" b="b"/>
                <a:pathLst>
                  <a:path w="1067" h="997">
                    <a:moveTo>
                      <a:pt x="153" y="780"/>
                    </a:moveTo>
                    <a:cubicBezTo>
                      <a:pt x="0" y="580"/>
                      <a:pt x="46" y="297"/>
                      <a:pt x="256" y="149"/>
                    </a:cubicBezTo>
                    <a:cubicBezTo>
                      <a:pt x="466" y="0"/>
                      <a:pt x="760" y="42"/>
                      <a:pt x="914" y="241"/>
                    </a:cubicBezTo>
                    <a:cubicBezTo>
                      <a:pt x="1067" y="441"/>
                      <a:pt x="1004" y="700"/>
                      <a:pt x="794" y="848"/>
                    </a:cubicBezTo>
                    <a:cubicBezTo>
                      <a:pt x="584" y="997"/>
                      <a:pt x="307" y="979"/>
                      <a:pt x="153" y="780"/>
                    </a:cubicBezTo>
                  </a:path>
                </a:pathLst>
              </a:custGeom>
              <a:solidFill>
                <a:srgbClr val="00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pic>
            <p:nvPicPr>
              <p:cNvPr id="68" name="Picture 6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6570" y="2825826"/>
                <a:ext cx="235174" cy="563071"/>
              </a:xfrm>
              <a:prstGeom prst="rect">
                <a:avLst/>
              </a:prstGeom>
            </p:spPr>
          </p:pic>
        </p:grpSp>
        <p:sp>
          <p:nvSpPr>
            <p:cNvPr id="66" name="Text Placeholder 6">
              <a:extLst>
                <a:ext uri="{FF2B5EF4-FFF2-40B4-BE49-F238E27FC236}">
                  <a16:creationId xmlns:a16="http://schemas.microsoft.com/office/drawing/2014/main" id="{D107E07E-C7C9-4491-AF70-80EA99ECE59D}"/>
                </a:ext>
              </a:extLst>
            </p:cNvPr>
            <p:cNvSpPr txBox="1">
              <a:spLocks/>
            </p:cNvSpPr>
            <p:nvPr/>
          </p:nvSpPr>
          <p:spPr>
            <a:xfrm>
              <a:off x="958285" y="1841798"/>
              <a:ext cx="2038729" cy="176272"/>
            </a:xfrm>
            <a:prstGeom prst="rect">
              <a:avLst/>
            </a:prstGeom>
          </p:spPr>
          <p:txBody>
            <a:bodyPr vert="horz" wrap="non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0908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0" normalizeH="0" baseline="0" noProof="0">
                  <a:ln>
                    <a:noFill/>
                  </a:ln>
                  <a:solidFill>
                    <a:srgbClr val="0070AD"/>
                  </a:solidFill>
                  <a:effectLst/>
                  <a:uLnTx/>
                  <a:uFillTx/>
                  <a:latin typeface="Verdana"/>
                  <a:ea typeface="+mn-ea"/>
                  <a:cs typeface="Arial"/>
                </a:rPr>
                <a:t>Capgemini’s Approach</a:t>
              </a:r>
            </a:p>
          </p:txBody>
        </p:sp>
      </p:grpSp>
      <p:sp>
        <p:nvSpPr>
          <p:cNvPr id="69" name="Text Placeholder 7">
            <a:extLst>
              <a:ext uri="{FF2B5EF4-FFF2-40B4-BE49-F238E27FC236}">
                <a16:creationId xmlns:a16="http://schemas.microsoft.com/office/drawing/2014/main" id="{F440DD2A-0430-4C5E-B3E9-A7668FCC65F3}"/>
              </a:ext>
            </a:extLst>
          </p:cNvPr>
          <p:cNvSpPr txBox="1">
            <a:spLocks/>
          </p:cNvSpPr>
          <p:nvPr/>
        </p:nvSpPr>
        <p:spPr>
          <a:xfrm>
            <a:off x="4230676" y="2480037"/>
            <a:ext cx="3681434" cy="1231106"/>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The solution with a combination of Semantic analysis and IPA</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Semantic analysis helps analyze the documents and finding the relevant information from the documents </a:t>
            </a:r>
          </a:p>
          <a:p>
            <a:pPr marL="137160" marR="0" lvl="2" indent="-137160" algn="l" defTabSz="914400" rtl="0" eaLnBrk="1" fontAlgn="base" latinLnBrk="0" hangingPunct="1">
              <a:lnSpc>
                <a:spcPct val="100000"/>
              </a:lnSpc>
              <a:spcBef>
                <a:spcPts val="0"/>
              </a:spcBef>
              <a:spcAft>
                <a:spcPts val="6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IPA input the documents to Semantic analysis and receives the results. Decisions made based on semantic results to complete the process</a:t>
            </a:r>
          </a:p>
        </p:txBody>
      </p:sp>
      <p:grpSp>
        <p:nvGrpSpPr>
          <p:cNvPr id="70" name="Group 69"/>
          <p:cNvGrpSpPr/>
          <p:nvPr/>
        </p:nvGrpSpPr>
        <p:grpSpPr>
          <a:xfrm>
            <a:off x="8184232" y="1815690"/>
            <a:ext cx="2388296" cy="503653"/>
            <a:chOff x="417798" y="2681440"/>
            <a:chExt cx="2171178" cy="457866"/>
          </a:xfrm>
        </p:grpSpPr>
        <p:grpSp>
          <p:nvGrpSpPr>
            <p:cNvPr id="71" name="Group 70"/>
            <p:cNvGrpSpPr>
              <a:grpSpLocks noChangeAspect="1"/>
            </p:cNvGrpSpPr>
            <p:nvPr/>
          </p:nvGrpSpPr>
          <p:grpSpPr>
            <a:xfrm>
              <a:off x="417798" y="2681440"/>
              <a:ext cx="477676" cy="457866"/>
              <a:chOff x="1485227" y="3946591"/>
              <a:chExt cx="899440" cy="841008"/>
            </a:xfrm>
          </p:grpSpPr>
          <p:sp>
            <p:nvSpPr>
              <p:cNvPr id="73" name="Freeform 20">
                <a:extLst>
                  <a:ext uri="{FF2B5EF4-FFF2-40B4-BE49-F238E27FC236}">
                    <a16:creationId xmlns:a16="http://schemas.microsoft.com/office/drawing/2014/main" id="{9A854B9E-9E9F-4DD9-8AD2-398E59A8EB92}"/>
                  </a:ext>
                </a:extLst>
              </p:cNvPr>
              <p:cNvSpPr>
                <a:spLocks/>
              </p:cNvSpPr>
              <p:nvPr/>
            </p:nvSpPr>
            <p:spPr bwMode="auto">
              <a:xfrm>
                <a:off x="1485227" y="3946591"/>
                <a:ext cx="899440" cy="841008"/>
              </a:xfrm>
              <a:custGeom>
                <a:avLst/>
                <a:gdLst>
                  <a:gd name="T0" fmla="*/ 101 w 701"/>
                  <a:gd name="T1" fmla="*/ 513 h 655"/>
                  <a:gd name="T2" fmla="*/ 168 w 701"/>
                  <a:gd name="T3" fmla="*/ 98 h 655"/>
                  <a:gd name="T4" fmla="*/ 600 w 701"/>
                  <a:gd name="T5" fmla="*/ 159 h 655"/>
                  <a:gd name="T6" fmla="*/ 522 w 701"/>
                  <a:gd name="T7" fmla="*/ 558 h 655"/>
                  <a:gd name="T8" fmla="*/ 101 w 701"/>
                  <a:gd name="T9" fmla="*/ 513 h 655"/>
                </a:gdLst>
                <a:ahLst/>
                <a:cxnLst>
                  <a:cxn ang="0">
                    <a:pos x="T0" y="T1"/>
                  </a:cxn>
                  <a:cxn ang="0">
                    <a:pos x="T2" y="T3"/>
                  </a:cxn>
                  <a:cxn ang="0">
                    <a:pos x="T4" y="T5"/>
                  </a:cxn>
                  <a:cxn ang="0">
                    <a:pos x="T6" y="T7"/>
                  </a:cxn>
                  <a:cxn ang="0">
                    <a:pos x="T8" y="T9"/>
                  </a:cxn>
                </a:cxnLst>
                <a:rect l="0" t="0" r="r" b="b"/>
                <a:pathLst>
                  <a:path w="701" h="655">
                    <a:moveTo>
                      <a:pt x="101" y="513"/>
                    </a:moveTo>
                    <a:cubicBezTo>
                      <a:pt x="0" y="381"/>
                      <a:pt x="30" y="196"/>
                      <a:pt x="168" y="98"/>
                    </a:cubicBezTo>
                    <a:cubicBezTo>
                      <a:pt x="306" y="0"/>
                      <a:pt x="500" y="28"/>
                      <a:pt x="600" y="159"/>
                    </a:cubicBezTo>
                    <a:cubicBezTo>
                      <a:pt x="701" y="290"/>
                      <a:pt x="660" y="460"/>
                      <a:pt x="522" y="558"/>
                    </a:cubicBezTo>
                    <a:cubicBezTo>
                      <a:pt x="384" y="655"/>
                      <a:pt x="202" y="644"/>
                      <a:pt x="101" y="51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74" name="Freeform 21">
                <a:extLst>
                  <a:ext uri="{FF2B5EF4-FFF2-40B4-BE49-F238E27FC236}">
                    <a16:creationId xmlns:a16="http://schemas.microsoft.com/office/drawing/2014/main" id="{27ED1AE6-BABB-476C-8134-75605A6B8C90}"/>
                  </a:ext>
                </a:extLst>
              </p:cNvPr>
              <p:cNvSpPr>
                <a:spLocks/>
              </p:cNvSpPr>
              <p:nvPr/>
            </p:nvSpPr>
            <p:spPr bwMode="auto">
              <a:xfrm>
                <a:off x="1717511" y="4190369"/>
                <a:ext cx="416673" cy="377879"/>
              </a:xfrm>
              <a:custGeom>
                <a:avLst/>
                <a:gdLst>
                  <a:gd name="T0" fmla="*/ 45 w 325"/>
                  <a:gd name="T1" fmla="*/ 61 h 294"/>
                  <a:gd name="T2" fmla="*/ 183 w 325"/>
                  <a:gd name="T3" fmla="*/ 3 h 294"/>
                  <a:gd name="T4" fmla="*/ 308 w 325"/>
                  <a:gd name="T5" fmla="*/ 75 h 294"/>
                  <a:gd name="T6" fmla="*/ 178 w 325"/>
                  <a:gd name="T7" fmla="*/ 294 h 294"/>
                  <a:gd name="T8" fmla="*/ 45 w 325"/>
                  <a:gd name="T9" fmla="*/ 61 h 294"/>
                </a:gdLst>
                <a:ahLst/>
                <a:cxnLst>
                  <a:cxn ang="0">
                    <a:pos x="T0" y="T1"/>
                  </a:cxn>
                  <a:cxn ang="0">
                    <a:pos x="T2" y="T3"/>
                  </a:cxn>
                  <a:cxn ang="0">
                    <a:pos x="T4" y="T5"/>
                  </a:cxn>
                  <a:cxn ang="0">
                    <a:pos x="T6" y="T7"/>
                  </a:cxn>
                  <a:cxn ang="0">
                    <a:pos x="T8" y="T9"/>
                  </a:cxn>
                </a:cxnLst>
                <a:rect l="0" t="0" r="r" b="b"/>
                <a:pathLst>
                  <a:path w="325" h="294">
                    <a:moveTo>
                      <a:pt x="45" y="61"/>
                    </a:moveTo>
                    <a:cubicBezTo>
                      <a:pt x="103" y="0"/>
                      <a:pt x="183" y="3"/>
                      <a:pt x="183" y="3"/>
                    </a:cubicBezTo>
                    <a:cubicBezTo>
                      <a:pt x="205" y="25"/>
                      <a:pt x="294" y="20"/>
                      <a:pt x="308" y="75"/>
                    </a:cubicBezTo>
                    <a:cubicBezTo>
                      <a:pt x="325" y="148"/>
                      <a:pt x="284" y="281"/>
                      <a:pt x="178" y="294"/>
                    </a:cubicBezTo>
                    <a:cubicBezTo>
                      <a:pt x="0" y="265"/>
                      <a:pt x="45" y="61"/>
                      <a:pt x="45" y="6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75" name="Freeform 22">
                <a:extLst>
                  <a:ext uri="{FF2B5EF4-FFF2-40B4-BE49-F238E27FC236}">
                    <a16:creationId xmlns:a16="http://schemas.microsoft.com/office/drawing/2014/main" id="{72D39EFF-4A9E-492A-AE77-5861A88BAAB7}"/>
                  </a:ext>
                </a:extLst>
              </p:cNvPr>
              <p:cNvSpPr>
                <a:spLocks/>
              </p:cNvSpPr>
              <p:nvPr/>
            </p:nvSpPr>
            <p:spPr bwMode="auto">
              <a:xfrm>
                <a:off x="1774025" y="4242524"/>
                <a:ext cx="204985" cy="279698"/>
              </a:xfrm>
              <a:custGeom>
                <a:avLst/>
                <a:gdLst>
                  <a:gd name="T0" fmla="*/ 137 w 160"/>
                  <a:gd name="T1" fmla="*/ 40 h 218"/>
                  <a:gd name="T2" fmla="*/ 137 w 160"/>
                  <a:gd name="T3" fmla="*/ 38 h 218"/>
                  <a:gd name="T4" fmla="*/ 137 w 160"/>
                  <a:gd name="T5" fmla="*/ 37 h 218"/>
                  <a:gd name="T6" fmla="*/ 135 w 160"/>
                  <a:gd name="T7" fmla="*/ 0 h 218"/>
                  <a:gd name="T8" fmla="*/ 33 w 160"/>
                  <a:gd name="T9" fmla="*/ 43 h 218"/>
                  <a:gd name="T10" fmla="*/ 133 w 160"/>
                  <a:gd name="T11" fmla="*/ 218 h 218"/>
                  <a:gd name="T12" fmla="*/ 137 w 160"/>
                  <a:gd name="T13" fmla="*/ 40 h 218"/>
                </a:gdLst>
                <a:ahLst/>
                <a:cxnLst>
                  <a:cxn ang="0">
                    <a:pos x="T0" y="T1"/>
                  </a:cxn>
                  <a:cxn ang="0">
                    <a:pos x="T2" y="T3"/>
                  </a:cxn>
                  <a:cxn ang="0">
                    <a:pos x="T4" y="T5"/>
                  </a:cxn>
                  <a:cxn ang="0">
                    <a:pos x="T6" y="T7"/>
                  </a:cxn>
                  <a:cxn ang="0">
                    <a:pos x="T8" y="T9"/>
                  </a:cxn>
                  <a:cxn ang="0">
                    <a:pos x="T10" y="T11"/>
                  </a:cxn>
                  <a:cxn ang="0">
                    <a:pos x="T12" y="T13"/>
                  </a:cxn>
                </a:cxnLst>
                <a:rect l="0" t="0" r="r" b="b"/>
                <a:pathLst>
                  <a:path w="160" h="218">
                    <a:moveTo>
                      <a:pt x="137" y="40"/>
                    </a:moveTo>
                    <a:cubicBezTo>
                      <a:pt x="137" y="39"/>
                      <a:pt x="137" y="39"/>
                      <a:pt x="137" y="38"/>
                    </a:cubicBezTo>
                    <a:cubicBezTo>
                      <a:pt x="137" y="38"/>
                      <a:pt x="137" y="38"/>
                      <a:pt x="137" y="37"/>
                    </a:cubicBezTo>
                    <a:cubicBezTo>
                      <a:pt x="135" y="20"/>
                      <a:pt x="134" y="9"/>
                      <a:pt x="135" y="0"/>
                    </a:cubicBezTo>
                    <a:cubicBezTo>
                      <a:pt x="124" y="0"/>
                      <a:pt x="72" y="3"/>
                      <a:pt x="33" y="43"/>
                    </a:cubicBezTo>
                    <a:cubicBezTo>
                      <a:pt x="33" y="43"/>
                      <a:pt x="0" y="196"/>
                      <a:pt x="133" y="218"/>
                    </a:cubicBezTo>
                    <a:cubicBezTo>
                      <a:pt x="160" y="170"/>
                      <a:pt x="144" y="91"/>
                      <a:pt x="137" y="40"/>
                    </a:cubicBezTo>
                    <a:close/>
                  </a:path>
                </a:pathLst>
              </a:custGeom>
              <a:solidFill>
                <a:srgbClr val="00C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grpSp>
        <p:sp>
          <p:nvSpPr>
            <p:cNvPr id="72" name="Text Placeholder 6">
              <a:extLst>
                <a:ext uri="{FF2B5EF4-FFF2-40B4-BE49-F238E27FC236}">
                  <a16:creationId xmlns:a16="http://schemas.microsoft.com/office/drawing/2014/main" id="{D107E07E-C7C9-4491-AF70-80EA99ECE59D}"/>
                </a:ext>
              </a:extLst>
            </p:cNvPr>
            <p:cNvSpPr txBox="1">
              <a:spLocks/>
            </p:cNvSpPr>
            <p:nvPr/>
          </p:nvSpPr>
          <p:spPr>
            <a:xfrm>
              <a:off x="958285" y="2822238"/>
              <a:ext cx="1630691" cy="176272"/>
            </a:xfrm>
            <a:prstGeom prst="rect">
              <a:avLst/>
            </a:prstGeom>
          </p:spPr>
          <p:txBody>
            <a:bodyPr vert="horz" wrap="non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0908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0" normalizeH="0" baseline="0" noProof="0">
                  <a:ln>
                    <a:noFill/>
                  </a:ln>
                  <a:solidFill>
                    <a:srgbClr val="00C37B">
                      <a:lumMod val="75000"/>
                    </a:srgbClr>
                  </a:solidFill>
                  <a:effectLst/>
                  <a:uLnTx/>
                  <a:uFillTx/>
                  <a:latin typeface="Verdana"/>
                  <a:ea typeface="+mn-ea"/>
                  <a:cs typeface="Arial"/>
                </a:rPr>
                <a:t>Potential Benefits</a:t>
              </a:r>
            </a:p>
          </p:txBody>
        </p:sp>
      </p:grpSp>
      <p:sp>
        <p:nvSpPr>
          <p:cNvPr id="76" name="Text Placeholder 7">
            <a:extLst>
              <a:ext uri="{FF2B5EF4-FFF2-40B4-BE49-F238E27FC236}">
                <a16:creationId xmlns:a16="http://schemas.microsoft.com/office/drawing/2014/main" id="{F440DD2A-0430-4C5E-B3E9-A7668FCC65F3}"/>
              </a:ext>
            </a:extLst>
          </p:cNvPr>
          <p:cNvSpPr txBox="1">
            <a:spLocks/>
          </p:cNvSpPr>
          <p:nvPr/>
        </p:nvSpPr>
        <p:spPr>
          <a:xfrm>
            <a:off x="8234341" y="2480037"/>
            <a:ext cx="3681434" cy="2154436"/>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4813" marR="0" lvl="0" indent="0" algn="l" defTabSz="914400" rtl="0" eaLnBrk="1" fontAlgn="auto" latinLnBrk="0" hangingPunct="0">
              <a:lnSpc>
                <a:spcPct val="100000"/>
              </a:lnSpc>
              <a:spcBef>
                <a:spcPts val="0"/>
              </a:spcBef>
              <a:spcAft>
                <a:spcPts val="120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Arial" charset="0"/>
                <a:cs typeface="Arial" charset="0"/>
              </a:rPr>
              <a:t>20 FTE savings out of 27 FTEs (savings of 40000 hours per year)</a:t>
            </a:r>
          </a:p>
          <a:p>
            <a:pPr marL="404813" marR="0" lvl="0" indent="0" algn="l" defTabSz="914400" rtl="0" eaLnBrk="1" fontAlgn="auto" latinLnBrk="0" hangingPunct="0">
              <a:lnSpc>
                <a:spcPct val="100000"/>
              </a:lnSpc>
              <a:spcBef>
                <a:spcPts val="0"/>
              </a:spcBef>
              <a:spcAft>
                <a:spcPts val="120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Arial" charset="0"/>
                <a:cs typeface="Arial" charset="0"/>
              </a:rPr>
              <a:t>Reduction in process handling time to 5 min</a:t>
            </a:r>
          </a:p>
          <a:p>
            <a:pPr marL="404813" marR="0" lvl="0" indent="0" algn="l" defTabSz="914400" rtl="0" eaLnBrk="1" fontAlgn="auto" latinLnBrk="0" hangingPunct="0">
              <a:lnSpc>
                <a:spcPct val="100000"/>
              </a:lnSpc>
              <a:spcBef>
                <a:spcPts val="0"/>
              </a:spcBef>
              <a:spcAft>
                <a:spcPts val="120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Arial" charset="0"/>
                <a:cs typeface="Arial" charset="0"/>
              </a:rPr>
              <a:t>Reduction of load on handlers by analysis of text from the documents to identify the required information</a:t>
            </a:r>
          </a:p>
          <a:p>
            <a:pPr marL="404813" marR="0" lvl="0" indent="0" algn="l" defTabSz="914400" rtl="0" eaLnBrk="1" fontAlgn="auto" latinLnBrk="0" hangingPunct="0">
              <a:lnSpc>
                <a:spcPct val="100000"/>
              </a:lnSpc>
              <a:spcBef>
                <a:spcPts val="0"/>
              </a:spcBef>
              <a:spcAft>
                <a:spcPts val="120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Arial" charset="0"/>
                <a:cs typeface="Arial" charset="0"/>
              </a:rPr>
              <a:t>Reduced human errors</a:t>
            </a:r>
          </a:p>
          <a:p>
            <a:pPr marL="404813" marR="0" lvl="0" indent="0" algn="l" defTabSz="914400" rtl="0" eaLnBrk="1" fontAlgn="auto" latinLnBrk="0" hangingPunct="0">
              <a:lnSpc>
                <a:spcPct val="100000"/>
              </a:lnSpc>
              <a:spcBef>
                <a:spcPts val="0"/>
              </a:spcBef>
              <a:spcAft>
                <a:spcPts val="120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Verdana"/>
                <a:ea typeface="Arial" charset="0"/>
                <a:cs typeface="Arial" charset="0"/>
              </a:rPr>
              <a:t>SLA slippage was checked </a:t>
            </a:r>
          </a:p>
          <a:p>
            <a:pPr marL="404813" marR="0" lvl="0" indent="0" algn="l" defTabSz="914400" rtl="0" eaLnBrk="1" fontAlgn="auto" latinLnBrk="0" hangingPunct="0">
              <a:lnSpc>
                <a:spcPct val="100000"/>
              </a:lnSpc>
              <a:spcBef>
                <a:spcPts val="0"/>
              </a:spcBef>
              <a:spcAft>
                <a:spcPts val="1200"/>
              </a:spcAft>
              <a:buClrTx/>
              <a:buSzTx/>
              <a:buFont typeface="Arial" panose="020B0604020202020204" pitchFamily="34" charset="0"/>
              <a:buNone/>
              <a:tabLst/>
              <a:defRPr/>
            </a:pPr>
            <a:endParaRPr kumimoji="0" lang="en-US" sz="1000" b="0" i="0" u="none" strike="noStrike" kern="1200" cap="none" spc="0" normalizeH="0" baseline="0" noProof="0">
              <a:ln>
                <a:noFill/>
              </a:ln>
              <a:solidFill>
                <a:prstClr val="black"/>
              </a:solidFill>
              <a:effectLst/>
              <a:uLnTx/>
              <a:uFillTx/>
              <a:latin typeface="Verdana"/>
              <a:ea typeface="Arial" charset="0"/>
              <a:cs typeface="Arial" charset="0"/>
            </a:endParaRPr>
          </a:p>
        </p:txBody>
      </p:sp>
      <p:cxnSp>
        <p:nvCxnSpPr>
          <p:cNvPr id="77" name="Straight Connector 76"/>
          <p:cNvCxnSpPr/>
          <p:nvPr/>
        </p:nvCxnSpPr>
        <p:spPr>
          <a:xfrm>
            <a:off x="4069561" y="2480037"/>
            <a:ext cx="0" cy="4023360"/>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8073225" y="2480037"/>
            <a:ext cx="0" cy="4023360"/>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36" name="Groupe 469">
            <a:extLst>
              <a:ext uri="{FF2B5EF4-FFF2-40B4-BE49-F238E27FC236}">
                <a16:creationId xmlns:a16="http://schemas.microsoft.com/office/drawing/2014/main" id="{49FB0E9F-25B0-413C-8620-7E76CD8B8F79}"/>
              </a:ext>
            </a:extLst>
          </p:cNvPr>
          <p:cNvGrpSpPr>
            <a:grpSpLocks noChangeAspect="1"/>
          </p:cNvGrpSpPr>
          <p:nvPr/>
        </p:nvGrpSpPr>
        <p:grpSpPr>
          <a:xfrm>
            <a:off x="8256597" y="2890470"/>
            <a:ext cx="305562" cy="284411"/>
            <a:chOff x="3602038" y="1939925"/>
            <a:chExt cx="871538" cy="811213"/>
          </a:xfrm>
        </p:grpSpPr>
        <p:sp>
          <p:nvSpPr>
            <p:cNvPr id="137" name="Freeform 24">
              <a:extLst>
                <a:ext uri="{FF2B5EF4-FFF2-40B4-BE49-F238E27FC236}">
                  <a16:creationId xmlns:a16="http://schemas.microsoft.com/office/drawing/2014/main" id="{993AB88C-F7C7-4BCB-9B20-80E3DE3BEA12}"/>
                </a:ext>
              </a:extLst>
            </p:cNvPr>
            <p:cNvSpPr>
              <a:spLocks/>
            </p:cNvSpPr>
            <p:nvPr/>
          </p:nvSpPr>
          <p:spPr bwMode="auto">
            <a:xfrm>
              <a:off x="3602038" y="1939925"/>
              <a:ext cx="871538" cy="811213"/>
            </a:xfrm>
            <a:custGeom>
              <a:avLst/>
              <a:gdLst>
                <a:gd name="T0" fmla="*/ 33 w 232"/>
                <a:gd name="T1" fmla="*/ 169 h 216"/>
                <a:gd name="T2" fmla="*/ 56 w 232"/>
                <a:gd name="T3" fmla="*/ 32 h 216"/>
                <a:gd name="T4" fmla="*/ 199 w 232"/>
                <a:gd name="T5" fmla="*/ 52 h 216"/>
                <a:gd name="T6" fmla="*/ 173 w 232"/>
                <a:gd name="T7" fmla="*/ 184 h 216"/>
                <a:gd name="T8" fmla="*/ 33 w 232"/>
                <a:gd name="T9" fmla="*/ 169 h 216"/>
              </a:gdLst>
              <a:ahLst/>
              <a:cxnLst>
                <a:cxn ang="0">
                  <a:pos x="T0" y="T1"/>
                </a:cxn>
                <a:cxn ang="0">
                  <a:pos x="T2" y="T3"/>
                </a:cxn>
                <a:cxn ang="0">
                  <a:pos x="T4" y="T5"/>
                </a:cxn>
                <a:cxn ang="0">
                  <a:pos x="T6" y="T7"/>
                </a:cxn>
                <a:cxn ang="0">
                  <a:pos x="T8" y="T9"/>
                </a:cxn>
              </a:cxnLst>
              <a:rect l="0" t="0" r="r" b="b"/>
              <a:pathLst>
                <a:path w="232" h="216">
                  <a:moveTo>
                    <a:pt x="33" y="169"/>
                  </a:moveTo>
                  <a:cubicBezTo>
                    <a:pt x="0" y="126"/>
                    <a:pt x="10" y="64"/>
                    <a:pt x="56" y="32"/>
                  </a:cubicBezTo>
                  <a:cubicBezTo>
                    <a:pt x="101" y="0"/>
                    <a:pt x="166" y="9"/>
                    <a:pt x="199" y="52"/>
                  </a:cubicBezTo>
                  <a:cubicBezTo>
                    <a:pt x="232" y="96"/>
                    <a:pt x="219" y="152"/>
                    <a:pt x="173" y="184"/>
                  </a:cubicBezTo>
                  <a:cubicBezTo>
                    <a:pt x="127" y="216"/>
                    <a:pt x="67" y="213"/>
                    <a:pt x="33" y="169"/>
                  </a:cubicBezTo>
                </a:path>
              </a:pathLst>
            </a:custGeom>
            <a:solidFill>
              <a:srgbClr val="007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138" name="Groupe 471">
              <a:extLst>
                <a:ext uri="{FF2B5EF4-FFF2-40B4-BE49-F238E27FC236}">
                  <a16:creationId xmlns:a16="http://schemas.microsoft.com/office/drawing/2014/main" id="{3B24BA78-CD70-4566-9E3E-7CACF0A889D0}"/>
                </a:ext>
              </a:extLst>
            </p:cNvPr>
            <p:cNvGrpSpPr/>
            <p:nvPr/>
          </p:nvGrpSpPr>
          <p:grpSpPr>
            <a:xfrm>
              <a:off x="3884613" y="2157412"/>
              <a:ext cx="303213" cy="398463"/>
              <a:chOff x="3884613" y="2157412"/>
              <a:chExt cx="303213" cy="398463"/>
            </a:xfrm>
          </p:grpSpPr>
          <p:sp>
            <p:nvSpPr>
              <p:cNvPr id="139" name="Freeform 110">
                <a:extLst>
                  <a:ext uri="{FF2B5EF4-FFF2-40B4-BE49-F238E27FC236}">
                    <a16:creationId xmlns:a16="http://schemas.microsoft.com/office/drawing/2014/main" id="{B3E18555-E456-4D24-850C-E9ED1B19B432}"/>
                  </a:ext>
                </a:extLst>
              </p:cNvPr>
              <p:cNvSpPr>
                <a:spLocks/>
              </p:cNvSpPr>
              <p:nvPr/>
            </p:nvSpPr>
            <p:spPr bwMode="auto">
              <a:xfrm>
                <a:off x="3884613" y="2228850"/>
                <a:ext cx="285750" cy="327025"/>
              </a:xfrm>
              <a:custGeom>
                <a:avLst/>
                <a:gdLst>
                  <a:gd name="T0" fmla="*/ 11 w 76"/>
                  <a:gd name="T1" fmla="*/ 65 h 87"/>
                  <a:gd name="T2" fmla="*/ 18 w 76"/>
                  <a:gd name="T3" fmla="*/ 58 h 87"/>
                  <a:gd name="T4" fmla="*/ 9 w 76"/>
                  <a:gd name="T5" fmla="*/ 38 h 87"/>
                  <a:gd name="T6" fmla="*/ 18 w 76"/>
                  <a:gd name="T7" fmla="*/ 18 h 87"/>
                  <a:gd name="T8" fmla="*/ 38 w 76"/>
                  <a:gd name="T9" fmla="*/ 9 h 87"/>
                  <a:gd name="T10" fmla="*/ 58 w 76"/>
                  <a:gd name="T11" fmla="*/ 18 h 87"/>
                  <a:gd name="T12" fmla="*/ 66 w 76"/>
                  <a:gd name="T13" fmla="*/ 38 h 87"/>
                  <a:gd name="T14" fmla="*/ 58 w 76"/>
                  <a:gd name="T15" fmla="*/ 58 h 87"/>
                  <a:gd name="T16" fmla="*/ 39 w 76"/>
                  <a:gd name="T17" fmla="*/ 67 h 87"/>
                  <a:gd name="T18" fmla="*/ 39 w 76"/>
                  <a:gd name="T19" fmla="*/ 56 h 87"/>
                  <a:gd name="T20" fmla="*/ 23 w 76"/>
                  <a:gd name="T21" fmla="*/ 71 h 87"/>
                  <a:gd name="T22" fmla="*/ 39 w 76"/>
                  <a:gd name="T23" fmla="*/ 87 h 87"/>
                  <a:gd name="T24" fmla="*/ 39 w 76"/>
                  <a:gd name="T25" fmla="*/ 76 h 87"/>
                  <a:gd name="T26" fmla="*/ 65 w 76"/>
                  <a:gd name="T27" fmla="*/ 65 h 87"/>
                  <a:gd name="T28" fmla="*/ 76 w 76"/>
                  <a:gd name="T29" fmla="*/ 38 h 87"/>
                  <a:gd name="T30" fmla="*/ 65 w 76"/>
                  <a:gd name="T31" fmla="*/ 11 h 87"/>
                  <a:gd name="T32" fmla="*/ 38 w 76"/>
                  <a:gd name="T33" fmla="*/ 0 h 87"/>
                  <a:gd name="T34" fmla="*/ 11 w 76"/>
                  <a:gd name="T35" fmla="*/ 11 h 87"/>
                  <a:gd name="T36" fmla="*/ 0 w 76"/>
                  <a:gd name="T37" fmla="*/ 38 h 87"/>
                  <a:gd name="T38" fmla="*/ 4 w 76"/>
                  <a:gd name="T39" fmla="*/ 56 h 87"/>
                  <a:gd name="T40" fmla="*/ 11 w 76"/>
                  <a:gd name="T41" fmla="*/ 6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87">
                    <a:moveTo>
                      <a:pt x="11" y="65"/>
                    </a:moveTo>
                    <a:cubicBezTo>
                      <a:pt x="18" y="58"/>
                      <a:pt x="18" y="58"/>
                      <a:pt x="18" y="58"/>
                    </a:cubicBezTo>
                    <a:cubicBezTo>
                      <a:pt x="12" y="53"/>
                      <a:pt x="9" y="46"/>
                      <a:pt x="9" y="38"/>
                    </a:cubicBezTo>
                    <a:cubicBezTo>
                      <a:pt x="9" y="30"/>
                      <a:pt x="12" y="23"/>
                      <a:pt x="18" y="18"/>
                    </a:cubicBezTo>
                    <a:cubicBezTo>
                      <a:pt x="23" y="12"/>
                      <a:pt x="30" y="9"/>
                      <a:pt x="38" y="9"/>
                    </a:cubicBezTo>
                    <a:cubicBezTo>
                      <a:pt x="45" y="9"/>
                      <a:pt x="53" y="12"/>
                      <a:pt x="58" y="18"/>
                    </a:cubicBezTo>
                    <a:cubicBezTo>
                      <a:pt x="64" y="23"/>
                      <a:pt x="66" y="30"/>
                      <a:pt x="66" y="38"/>
                    </a:cubicBezTo>
                    <a:cubicBezTo>
                      <a:pt x="66" y="46"/>
                      <a:pt x="64" y="53"/>
                      <a:pt x="58" y="58"/>
                    </a:cubicBezTo>
                    <a:cubicBezTo>
                      <a:pt x="53" y="64"/>
                      <a:pt x="46" y="67"/>
                      <a:pt x="39" y="67"/>
                    </a:cubicBezTo>
                    <a:cubicBezTo>
                      <a:pt x="39" y="56"/>
                      <a:pt x="39" y="56"/>
                      <a:pt x="39" y="56"/>
                    </a:cubicBezTo>
                    <a:cubicBezTo>
                      <a:pt x="23" y="71"/>
                      <a:pt x="23" y="71"/>
                      <a:pt x="23" y="71"/>
                    </a:cubicBezTo>
                    <a:cubicBezTo>
                      <a:pt x="39" y="87"/>
                      <a:pt x="39" y="87"/>
                      <a:pt x="39" y="87"/>
                    </a:cubicBezTo>
                    <a:cubicBezTo>
                      <a:pt x="39" y="76"/>
                      <a:pt x="39" y="76"/>
                      <a:pt x="39" y="76"/>
                    </a:cubicBezTo>
                    <a:cubicBezTo>
                      <a:pt x="49" y="76"/>
                      <a:pt x="58" y="72"/>
                      <a:pt x="65" y="65"/>
                    </a:cubicBezTo>
                    <a:cubicBezTo>
                      <a:pt x="72" y="58"/>
                      <a:pt x="76" y="48"/>
                      <a:pt x="76" y="38"/>
                    </a:cubicBezTo>
                    <a:cubicBezTo>
                      <a:pt x="76" y="28"/>
                      <a:pt x="72" y="18"/>
                      <a:pt x="65" y="11"/>
                    </a:cubicBezTo>
                    <a:cubicBezTo>
                      <a:pt x="58" y="4"/>
                      <a:pt x="48" y="0"/>
                      <a:pt x="38" y="0"/>
                    </a:cubicBezTo>
                    <a:cubicBezTo>
                      <a:pt x="28" y="0"/>
                      <a:pt x="18" y="4"/>
                      <a:pt x="11" y="11"/>
                    </a:cubicBezTo>
                    <a:cubicBezTo>
                      <a:pt x="4" y="18"/>
                      <a:pt x="0" y="28"/>
                      <a:pt x="0" y="38"/>
                    </a:cubicBezTo>
                    <a:cubicBezTo>
                      <a:pt x="0" y="44"/>
                      <a:pt x="1" y="50"/>
                      <a:pt x="4" y="56"/>
                    </a:cubicBezTo>
                    <a:cubicBezTo>
                      <a:pt x="4" y="56"/>
                      <a:pt x="7" y="62"/>
                      <a:pt x="11"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40" name="Freeform 111">
                <a:extLst>
                  <a:ext uri="{FF2B5EF4-FFF2-40B4-BE49-F238E27FC236}">
                    <a16:creationId xmlns:a16="http://schemas.microsoft.com/office/drawing/2014/main" id="{F9D2CD68-E1C8-493C-AE48-23231E2CA4D7}"/>
                  </a:ext>
                </a:extLst>
              </p:cNvPr>
              <p:cNvSpPr>
                <a:spLocks/>
              </p:cNvSpPr>
              <p:nvPr/>
            </p:nvSpPr>
            <p:spPr bwMode="auto">
              <a:xfrm>
                <a:off x="4129088" y="2220912"/>
                <a:ext cx="58738" cy="65088"/>
              </a:xfrm>
              <a:custGeom>
                <a:avLst/>
                <a:gdLst>
                  <a:gd name="T0" fmla="*/ 15 w 16"/>
                  <a:gd name="T1" fmla="*/ 8 h 17"/>
                  <a:gd name="T2" fmla="*/ 10 w 16"/>
                  <a:gd name="T3" fmla="*/ 2 h 17"/>
                  <a:gd name="T4" fmla="*/ 5 w 16"/>
                  <a:gd name="T5" fmla="*/ 2 h 17"/>
                  <a:gd name="T6" fmla="*/ 5 w 16"/>
                  <a:gd name="T7" fmla="*/ 2 h 17"/>
                  <a:gd name="T8" fmla="*/ 0 w 16"/>
                  <a:gd name="T9" fmla="*/ 6 h 17"/>
                  <a:gd name="T10" fmla="*/ 0 w 16"/>
                  <a:gd name="T11" fmla="*/ 7 h 17"/>
                  <a:gd name="T12" fmla="*/ 2 w 16"/>
                  <a:gd name="T13" fmla="*/ 10 h 17"/>
                  <a:gd name="T14" fmla="*/ 2 w 16"/>
                  <a:gd name="T15" fmla="*/ 10 h 17"/>
                  <a:gd name="T16" fmla="*/ 4 w 16"/>
                  <a:gd name="T17" fmla="*/ 11 h 17"/>
                  <a:gd name="T18" fmla="*/ 9 w 16"/>
                  <a:gd name="T19" fmla="*/ 16 h 17"/>
                  <a:gd name="T20" fmla="*/ 10 w 16"/>
                  <a:gd name="T21" fmla="*/ 17 h 17"/>
                  <a:gd name="T22" fmla="*/ 13 w 16"/>
                  <a:gd name="T23" fmla="*/ 14 h 17"/>
                  <a:gd name="T24" fmla="*/ 15 w 16"/>
                  <a:gd name="T25" fmla="*/ 12 h 17"/>
                  <a:gd name="T26" fmla="*/ 15 w 16"/>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7">
                    <a:moveTo>
                      <a:pt x="15" y="8"/>
                    </a:moveTo>
                    <a:cubicBezTo>
                      <a:pt x="10" y="2"/>
                      <a:pt x="10" y="2"/>
                      <a:pt x="10" y="2"/>
                    </a:cubicBezTo>
                    <a:cubicBezTo>
                      <a:pt x="8" y="0"/>
                      <a:pt x="6" y="0"/>
                      <a:pt x="5" y="2"/>
                    </a:cubicBezTo>
                    <a:cubicBezTo>
                      <a:pt x="5" y="2"/>
                      <a:pt x="5" y="2"/>
                      <a:pt x="5" y="2"/>
                    </a:cubicBezTo>
                    <a:cubicBezTo>
                      <a:pt x="0" y="6"/>
                      <a:pt x="0" y="6"/>
                      <a:pt x="0" y="6"/>
                    </a:cubicBezTo>
                    <a:cubicBezTo>
                      <a:pt x="0" y="7"/>
                      <a:pt x="0" y="7"/>
                      <a:pt x="0" y="7"/>
                    </a:cubicBezTo>
                    <a:cubicBezTo>
                      <a:pt x="1" y="8"/>
                      <a:pt x="2" y="9"/>
                      <a:pt x="2" y="10"/>
                    </a:cubicBezTo>
                    <a:cubicBezTo>
                      <a:pt x="2" y="10"/>
                      <a:pt x="2" y="10"/>
                      <a:pt x="2" y="10"/>
                    </a:cubicBezTo>
                    <a:cubicBezTo>
                      <a:pt x="3" y="10"/>
                      <a:pt x="3" y="11"/>
                      <a:pt x="4" y="11"/>
                    </a:cubicBezTo>
                    <a:cubicBezTo>
                      <a:pt x="6" y="12"/>
                      <a:pt x="8" y="14"/>
                      <a:pt x="9" y="16"/>
                    </a:cubicBezTo>
                    <a:cubicBezTo>
                      <a:pt x="9" y="16"/>
                      <a:pt x="10" y="17"/>
                      <a:pt x="10" y="17"/>
                    </a:cubicBezTo>
                    <a:cubicBezTo>
                      <a:pt x="13" y="14"/>
                      <a:pt x="13" y="14"/>
                      <a:pt x="13" y="14"/>
                    </a:cubicBezTo>
                    <a:cubicBezTo>
                      <a:pt x="15" y="12"/>
                      <a:pt x="15" y="12"/>
                      <a:pt x="15" y="12"/>
                    </a:cubicBezTo>
                    <a:cubicBezTo>
                      <a:pt x="16" y="11"/>
                      <a:pt x="16" y="9"/>
                      <a:pt x="15" y="8"/>
                    </a:cubicBezTo>
                    <a:close/>
                  </a:path>
                </a:pathLst>
              </a:custGeom>
              <a:solidFill>
                <a:srgbClr val="00B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41" name="Freeform 112">
                <a:extLst>
                  <a:ext uri="{FF2B5EF4-FFF2-40B4-BE49-F238E27FC236}">
                    <a16:creationId xmlns:a16="http://schemas.microsoft.com/office/drawing/2014/main" id="{1DA2C970-F8EE-47A8-83D7-810D52CCB04C}"/>
                  </a:ext>
                </a:extLst>
              </p:cNvPr>
              <p:cNvSpPr>
                <a:spLocks noEditPoints="1"/>
              </p:cNvSpPr>
              <p:nvPr/>
            </p:nvSpPr>
            <p:spPr bwMode="auto">
              <a:xfrm>
                <a:off x="3989388" y="2157412"/>
                <a:ext cx="82550" cy="63500"/>
              </a:xfrm>
              <a:custGeom>
                <a:avLst/>
                <a:gdLst>
                  <a:gd name="T0" fmla="*/ 19 w 22"/>
                  <a:gd name="T1" fmla="*/ 0 h 17"/>
                  <a:gd name="T2" fmla="*/ 3 w 22"/>
                  <a:gd name="T3" fmla="*/ 0 h 17"/>
                  <a:gd name="T4" fmla="*/ 0 w 22"/>
                  <a:gd name="T5" fmla="*/ 3 h 17"/>
                  <a:gd name="T6" fmla="*/ 0 w 22"/>
                  <a:gd name="T7" fmla="*/ 11 h 17"/>
                  <a:gd name="T8" fmla="*/ 3 w 22"/>
                  <a:gd name="T9" fmla="*/ 11 h 17"/>
                  <a:gd name="T10" fmla="*/ 3 w 22"/>
                  <a:gd name="T11" fmla="*/ 15 h 17"/>
                  <a:gd name="T12" fmla="*/ 3 w 22"/>
                  <a:gd name="T13" fmla="*/ 16 h 17"/>
                  <a:gd name="T14" fmla="*/ 17 w 22"/>
                  <a:gd name="T15" fmla="*/ 16 h 17"/>
                  <a:gd name="T16" fmla="*/ 19 w 22"/>
                  <a:gd name="T17" fmla="*/ 16 h 17"/>
                  <a:gd name="T18" fmla="*/ 19 w 22"/>
                  <a:gd name="T19" fmla="*/ 16 h 17"/>
                  <a:gd name="T20" fmla="*/ 19 w 22"/>
                  <a:gd name="T21" fmla="*/ 16 h 17"/>
                  <a:gd name="T22" fmla="*/ 19 w 22"/>
                  <a:gd name="T23" fmla="*/ 11 h 17"/>
                  <a:gd name="T24" fmla="*/ 19 w 22"/>
                  <a:gd name="T25" fmla="*/ 11 h 17"/>
                  <a:gd name="T26" fmla="*/ 22 w 22"/>
                  <a:gd name="T27" fmla="*/ 11 h 17"/>
                  <a:gd name="T28" fmla="*/ 22 w 22"/>
                  <a:gd name="T29" fmla="*/ 3 h 17"/>
                  <a:gd name="T30" fmla="*/ 19 w 22"/>
                  <a:gd name="T31" fmla="*/ 0 h 17"/>
                  <a:gd name="T32" fmla="*/ 19 w 22"/>
                  <a:gd name="T33" fmla="*/ 15 h 17"/>
                  <a:gd name="T34" fmla="*/ 19 w 22"/>
                  <a:gd name="T35" fmla="*/ 15 h 17"/>
                  <a:gd name="T36" fmla="*/ 19 w 22"/>
                  <a:gd name="T3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7">
                    <a:moveTo>
                      <a:pt x="19" y="0"/>
                    </a:moveTo>
                    <a:cubicBezTo>
                      <a:pt x="3" y="0"/>
                      <a:pt x="3" y="0"/>
                      <a:pt x="3" y="0"/>
                    </a:cubicBezTo>
                    <a:cubicBezTo>
                      <a:pt x="1" y="0"/>
                      <a:pt x="0" y="1"/>
                      <a:pt x="0" y="3"/>
                    </a:cubicBezTo>
                    <a:cubicBezTo>
                      <a:pt x="0" y="11"/>
                      <a:pt x="0" y="11"/>
                      <a:pt x="0" y="11"/>
                    </a:cubicBezTo>
                    <a:cubicBezTo>
                      <a:pt x="3" y="11"/>
                      <a:pt x="3" y="11"/>
                      <a:pt x="3" y="11"/>
                    </a:cubicBezTo>
                    <a:cubicBezTo>
                      <a:pt x="3" y="15"/>
                      <a:pt x="3" y="15"/>
                      <a:pt x="3" y="15"/>
                    </a:cubicBezTo>
                    <a:cubicBezTo>
                      <a:pt x="3" y="15"/>
                      <a:pt x="3" y="15"/>
                      <a:pt x="3" y="16"/>
                    </a:cubicBezTo>
                    <a:cubicBezTo>
                      <a:pt x="7" y="15"/>
                      <a:pt x="11" y="17"/>
                      <a:pt x="17" y="16"/>
                    </a:cubicBezTo>
                    <a:cubicBezTo>
                      <a:pt x="18" y="16"/>
                      <a:pt x="18" y="16"/>
                      <a:pt x="19" y="16"/>
                    </a:cubicBezTo>
                    <a:cubicBezTo>
                      <a:pt x="19" y="16"/>
                      <a:pt x="19" y="16"/>
                      <a:pt x="19" y="16"/>
                    </a:cubicBezTo>
                    <a:cubicBezTo>
                      <a:pt x="19" y="16"/>
                      <a:pt x="19" y="16"/>
                      <a:pt x="19" y="16"/>
                    </a:cubicBezTo>
                    <a:cubicBezTo>
                      <a:pt x="19" y="11"/>
                      <a:pt x="19" y="11"/>
                      <a:pt x="19" y="11"/>
                    </a:cubicBezTo>
                    <a:cubicBezTo>
                      <a:pt x="19" y="11"/>
                      <a:pt x="19" y="11"/>
                      <a:pt x="19" y="11"/>
                    </a:cubicBezTo>
                    <a:cubicBezTo>
                      <a:pt x="22" y="11"/>
                      <a:pt x="22" y="11"/>
                      <a:pt x="22" y="11"/>
                    </a:cubicBezTo>
                    <a:cubicBezTo>
                      <a:pt x="22" y="3"/>
                      <a:pt x="22" y="3"/>
                      <a:pt x="22" y="3"/>
                    </a:cubicBezTo>
                    <a:cubicBezTo>
                      <a:pt x="22" y="1"/>
                      <a:pt x="21" y="0"/>
                      <a:pt x="19" y="0"/>
                    </a:cubicBezTo>
                    <a:close/>
                    <a:moveTo>
                      <a:pt x="19" y="15"/>
                    </a:moveTo>
                    <a:cubicBezTo>
                      <a:pt x="19" y="15"/>
                      <a:pt x="19" y="15"/>
                      <a:pt x="19" y="15"/>
                    </a:cubicBezTo>
                    <a:cubicBezTo>
                      <a:pt x="19" y="15"/>
                      <a:pt x="19" y="15"/>
                      <a:pt x="19" y="15"/>
                    </a:cubicBezTo>
                    <a:close/>
                  </a:path>
                </a:pathLst>
              </a:custGeom>
              <a:solidFill>
                <a:srgbClr val="00B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42" name="Freeform 113">
                <a:extLst>
                  <a:ext uri="{FF2B5EF4-FFF2-40B4-BE49-F238E27FC236}">
                    <a16:creationId xmlns:a16="http://schemas.microsoft.com/office/drawing/2014/main" id="{90CA0BB5-96A6-4E88-A8F1-B3C14E86A18A}"/>
                  </a:ext>
                </a:extLst>
              </p:cNvPr>
              <p:cNvSpPr>
                <a:spLocks/>
              </p:cNvSpPr>
              <p:nvPr/>
            </p:nvSpPr>
            <p:spPr bwMode="auto">
              <a:xfrm>
                <a:off x="3989388" y="2303462"/>
                <a:ext cx="63500" cy="95250"/>
              </a:xfrm>
              <a:custGeom>
                <a:avLst/>
                <a:gdLst>
                  <a:gd name="T0" fmla="*/ 12 w 17"/>
                  <a:gd name="T1" fmla="*/ 14 h 25"/>
                  <a:gd name="T2" fmla="*/ 0 w 17"/>
                  <a:gd name="T3" fmla="*/ 0 h 25"/>
                  <a:gd name="T4" fmla="*/ 0 w 17"/>
                  <a:gd name="T5" fmla="*/ 0 h 25"/>
                  <a:gd name="T6" fmla="*/ 0 w 17"/>
                  <a:gd name="T7" fmla="*/ 0 h 25"/>
                  <a:gd name="T8" fmla="*/ 0 w 17"/>
                  <a:gd name="T9" fmla="*/ 0 h 25"/>
                  <a:gd name="T10" fmla="*/ 0 w 17"/>
                  <a:gd name="T11" fmla="*/ 0 h 25"/>
                  <a:gd name="T12" fmla="*/ 7 w 17"/>
                  <a:gd name="T13" fmla="*/ 17 h 25"/>
                  <a:gd name="T14" fmla="*/ 7 w 17"/>
                  <a:gd name="T15" fmla="*/ 21 h 25"/>
                  <a:gd name="T16" fmla="*/ 14 w 17"/>
                  <a:gd name="T17" fmla="*/ 23 h 25"/>
                  <a:gd name="T18" fmla="*/ 16 w 17"/>
                  <a:gd name="T19" fmla="*/ 16 h 25"/>
                  <a:gd name="T20" fmla="*/ 12 w 17"/>
                  <a:gd name="T2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5">
                    <a:moveTo>
                      <a:pt x="12" y="14"/>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7" y="17"/>
                      <a:pt x="7" y="17"/>
                      <a:pt x="7" y="17"/>
                    </a:cubicBezTo>
                    <a:cubicBezTo>
                      <a:pt x="6" y="18"/>
                      <a:pt x="6" y="20"/>
                      <a:pt x="7" y="21"/>
                    </a:cubicBezTo>
                    <a:cubicBezTo>
                      <a:pt x="9" y="24"/>
                      <a:pt x="12" y="25"/>
                      <a:pt x="14" y="23"/>
                    </a:cubicBezTo>
                    <a:cubicBezTo>
                      <a:pt x="17" y="22"/>
                      <a:pt x="17" y="19"/>
                      <a:pt x="16" y="16"/>
                    </a:cubicBezTo>
                    <a:cubicBezTo>
                      <a:pt x="15" y="15"/>
                      <a:pt x="14" y="14"/>
                      <a:pt x="12" y="14"/>
                    </a:cubicBezTo>
                    <a:close/>
                  </a:path>
                </a:pathLst>
              </a:custGeom>
              <a:solidFill>
                <a:srgbClr val="97B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grpSp>
        <p:nvGrpSpPr>
          <p:cNvPr id="143" name="Groupe 669">
            <a:extLst>
              <a:ext uri="{FF2B5EF4-FFF2-40B4-BE49-F238E27FC236}">
                <a16:creationId xmlns:a16="http://schemas.microsoft.com/office/drawing/2014/main" id="{76310561-D2FA-45CA-AAFD-4D6FD22F84FD}"/>
              </a:ext>
            </a:extLst>
          </p:cNvPr>
          <p:cNvGrpSpPr>
            <a:grpSpLocks noChangeAspect="1"/>
          </p:cNvGrpSpPr>
          <p:nvPr/>
        </p:nvGrpSpPr>
        <p:grpSpPr>
          <a:xfrm>
            <a:off x="8241195" y="3247009"/>
            <a:ext cx="336366" cy="311657"/>
            <a:chOff x="10104384" y="4092698"/>
            <a:chExt cx="777083" cy="720000"/>
          </a:xfrm>
        </p:grpSpPr>
        <p:sp>
          <p:nvSpPr>
            <p:cNvPr id="144" name="Freeform 265">
              <a:extLst>
                <a:ext uri="{FF2B5EF4-FFF2-40B4-BE49-F238E27FC236}">
                  <a16:creationId xmlns:a16="http://schemas.microsoft.com/office/drawing/2014/main" id="{6FC707B0-1CC2-44DB-B988-055F5F340357}"/>
                </a:ext>
              </a:extLst>
            </p:cNvPr>
            <p:cNvSpPr>
              <a:spLocks/>
            </p:cNvSpPr>
            <p:nvPr/>
          </p:nvSpPr>
          <p:spPr bwMode="auto">
            <a:xfrm>
              <a:off x="10118278" y="4132007"/>
              <a:ext cx="712788" cy="666750"/>
            </a:xfrm>
            <a:custGeom>
              <a:avLst/>
              <a:gdLst>
                <a:gd name="T0" fmla="*/ 74 w 515"/>
                <a:gd name="T1" fmla="*/ 376 h 481"/>
                <a:gd name="T2" fmla="*/ 124 w 515"/>
                <a:gd name="T3" fmla="*/ 71 h 481"/>
                <a:gd name="T4" fmla="*/ 441 w 515"/>
                <a:gd name="T5" fmla="*/ 116 h 481"/>
                <a:gd name="T6" fmla="*/ 383 w 515"/>
                <a:gd name="T7" fmla="*/ 409 h 481"/>
                <a:gd name="T8" fmla="*/ 74 w 515"/>
                <a:gd name="T9" fmla="*/ 376 h 481"/>
              </a:gdLst>
              <a:ahLst/>
              <a:cxnLst>
                <a:cxn ang="0">
                  <a:pos x="T0" y="T1"/>
                </a:cxn>
                <a:cxn ang="0">
                  <a:pos x="T2" y="T3"/>
                </a:cxn>
                <a:cxn ang="0">
                  <a:pos x="T4" y="T5"/>
                </a:cxn>
                <a:cxn ang="0">
                  <a:pos x="T6" y="T7"/>
                </a:cxn>
                <a:cxn ang="0">
                  <a:pos x="T8" y="T9"/>
                </a:cxn>
              </a:cxnLst>
              <a:rect l="0" t="0" r="r" b="b"/>
              <a:pathLst>
                <a:path w="515" h="481">
                  <a:moveTo>
                    <a:pt x="74" y="376"/>
                  </a:moveTo>
                  <a:cubicBezTo>
                    <a:pt x="0" y="279"/>
                    <a:pt x="22" y="143"/>
                    <a:pt x="124" y="71"/>
                  </a:cubicBezTo>
                  <a:cubicBezTo>
                    <a:pt x="225" y="0"/>
                    <a:pt x="367" y="20"/>
                    <a:pt x="441" y="116"/>
                  </a:cubicBezTo>
                  <a:cubicBezTo>
                    <a:pt x="515" y="213"/>
                    <a:pt x="485" y="337"/>
                    <a:pt x="383" y="409"/>
                  </a:cubicBezTo>
                  <a:cubicBezTo>
                    <a:pt x="282" y="481"/>
                    <a:pt x="148" y="472"/>
                    <a:pt x="74" y="376"/>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145" name="Groupe 671">
              <a:extLst>
                <a:ext uri="{FF2B5EF4-FFF2-40B4-BE49-F238E27FC236}">
                  <a16:creationId xmlns:a16="http://schemas.microsoft.com/office/drawing/2014/main" id="{77858A5C-892F-449F-8EAF-DE511BD71E75}"/>
                </a:ext>
              </a:extLst>
            </p:cNvPr>
            <p:cNvGrpSpPr>
              <a:grpSpLocks noChangeAspect="1"/>
            </p:cNvGrpSpPr>
            <p:nvPr/>
          </p:nvGrpSpPr>
          <p:grpSpPr>
            <a:xfrm>
              <a:off x="10104384" y="4092698"/>
              <a:ext cx="777083" cy="720000"/>
              <a:chOff x="4655840" y="3429000"/>
              <a:chExt cx="691518" cy="648000"/>
            </a:xfrm>
          </p:grpSpPr>
          <p:sp>
            <p:nvSpPr>
              <p:cNvPr id="146" name="Freeform 5">
                <a:extLst>
                  <a:ext uri="{FF2B5EF4-FFF2-40B4-BE49-F238E27FC236}">
                    <a16:creationId xmlns:a16="http://schemas.microsoft.com/office/drawing/2014/main" id="{B873E192-8643-48DF-8D7B-139A34CFB778}"/>
                  </a:ext>
                </a:extLst>
              </p:cNvPr>
              <p:cNvSpPr>
                <a:spLocks noChangeAspect="1"/>
              </p:cNvSpPr>
              <p:nvPr/>
            </p:nvSpPr>
            <p:spPr bwMode="auto">
              <a:xfrm>
                <a:off x="4655840" y="3429000"/>
                <a:ext cx="691518" cy="648000"/>
              </a:xfrm>
              <a:custGeom>
                <a:avLst/>
                <a:gdLst>
                  <a:gd name="T0" fmla="*/ 78 w 542"/>
                  <a:gd name="T1" fmla="*/ 396 h 507"/>
                  <a:gd name="T2" fmla="*/ 130 w 542"/>
                  <a:gd name="T3" fmla="*/ 76 h 507"/>
                  <a:gd name="T4" fmla="*/ 464 w 542"/>
                  <a:gd name="T5" fmla="*/ 123 h 507"/>
                  <a:gd name="T6" fmla="*/ 404 w 542"/>
                  <a:gd name="T7" fmla="*/ 431 h 507"/>
                  <a:gd name="T8" fmla="*/ 78 w 542"/>
                  <a:gd name="T9" fmla="*/ 396 h 507"/>
                </a:gdLst>
                <a:ahLst/>
                <a:cxnLst>
                  <a:cxn ang="0">
                    <a:pos x="T0" y="T1"/>
                  </a:cxn>
                  <a:cxn ang="0">
                    <a:pos x="T2" y="T3"/>
                  </a:cxn>
                  <a:cxn ang="0">
                    <a:pos x="T4" y="T5"/>
                  </a:cxn>
                  <a:cxn ang="0">
                    <a:pos x="T6" y="T7"/>
                  </a:cxn>
                  <a:cxn ang="0">
                    <a:pos x="T8" y="T9"/>
                  </a:cxn>
                </a:cxnLst>
                <a:rect l="0" t="0" r="r" b="b"/>
                <a:pathLst>
                  <a:path w="542" h="507">
                    <a:moveTo>
                      <a:pt x="78" y="396"/>
                    </a:moveTo>
                    <a:cubicBezTo>
                      <a:pt x="0" y="295"/>
                      <a:pt x="23" y="151"/>
                      <a:pt x="130" y="76"/>
                    </a:cubicBezTo>
                    <a:cubicBezTo>
                      <a:pt x="237" y="0"/>
                      <a:pt x="387" y="21"/>
                      <a:pt x="464" y="123"/>
                    </a:cubicBezTo>
                    <a:cubicBezTo>
                      <a:pt x="542" y="225"/>
                      <a:pt x="510" y="356"/>
                      <a:pt x="404" y="431"/>
                    </a:cubicBezTo>
                    <a:cubicBezTo>
                      <a:pt x="297" y="507"/>
                      <a:pt x="156" y="498"/>
                      <a:pt x="78" y="396"/>
                    </a:cubicBezTo>
                  </a:path>
                </a:pathLst>
              </a:cu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pic>
            <p:nvPicPr>
              <p:cNvPr id="147" name="Picture 78">
                <a:extLst>
                  <a:ext uri="{FF2B5EF4-FFF2-40B4-BE49-F238E27FC236}">
                    <a16:creationId xmlns:a16="http://schemas.microsoft.com/office/drawing/2014/main" id="{031060F7-3763-458C-AC4B-CD6DCB01AF4B}"/>
                  </a:ext>
                </a:extLst>
              </p:cNvPr>
              <p:cNvPicPr>
                <a:picLocks noChangeAspect="1"/>
              </p:cNvPicPr>
              <p:nvPr/>
            </p:nvPicPr>
            <p:blipFill>
              <a:blip r:embed="rId4"/>
              <a:stretch>
                <a:fillRect/>
              </a:stretch>
            </p:blipFill>
            <p:spPr>
              <a:xfrm>
                <a:off x="4819234" y="3597383"/>
                <a:ext cx="323669" cy="356400"/>
              </a:xfrm>
              <a:prstGeom prst="rect">
                <a:avLst/>
              </a:prstGeom>
            </p:spPr>
          </p:pic>
        </p:grpSp>
      </p:grpSp>
      <p:grpSp>
        <p:nvGrpSpPr>
          <p:cNvPr id="148" name="Groupe 736">
            <a:extLst>
              <a:ext uri="{FF2B5EF4-FFF2-40B4-BE49-F238E27FC236}">
                <a16:creationId xmlns:a16="http://schemas.microsoft.com/office/drawing/2014/main" id="{EFB22570-A407-47C2-93F8-E7110426A259}"/>
              </a:ext>
            </a:extLst>
          </p:cNvPr>
          <p:cNvGrpSpPr>
            <a:grpSpLocks noChangeAspect="1"/>
          </p:cNvGrpSpPr>
          <p:nvPr/>
        </p:nvGrpSpPr>
        <p:grpSpPr>
          <a:xfrm>
            <a:off x="8263005" y="3786702"/>
            <a:ext cx="292747" cy="273193"/>
            <a:chOff x="3995738" y="4014788"/>
            <a:chExt cx="855663" cy="798512"/>
          </a:xfrm>
        </p:grpSpPr>
        <p:sp>
          <p:nvSpPr>
            <p:cNvPr id="149" name="Freeform 264">
              <a:extLst>
                <a:ext uri="{FF2B5EF4-FFF2-40B4-BE49-F238E27FC236}">
                  <a16:creationId xmlns:a16="http://schemas.microsoft.com/office/drawing/2014/main" id="{7337933A-98CC-4DE8-AE85-990DF0282A13}"/>
                </a:ext>
              </a:extLst>
            </p:cNvPr>
            <p:cNvSpPr>
              <a:spLocks/>
            </p:cNvSpPr>
            <p:nvPr/>
          </p:nvSpPr>
          <p:spPr bwMode="auto">
            <a:xfrm>
              <a:off x="3995738" y="4014788"/>
              <a:ext cx="855663" cy="798512"/>
            </a:xfrm>
            <a:custGeom>
              <a:avLst/>
              <a:gdLst>
                <a:gd name="T0" fmla="*/ 29 w 253"/>
                <a:gd name="T1" fmla="*/ 171 h 235"/>
                <a:gd name="T2" fmla="*/ 73 w 253"/>
                <a:gd name="T3" fmla="*/ 27 h 235"/>
                <a:gd name="T4" fmla="*/ 223 w 253"/>
                <a:gd name="T5" fmla="*/ 70 h 235"/>
                <a:gd name="T6" fmla="*/ 176 w 253"/>
                <a:gd name="T7" fmla="*/ 207 h 235"/>
                <a:gd name="T8" fmla="*/ 29 w 253"/>
                <a:gd name="T9" fmla="*/ 171 h 235"/>
              </a:gdLst>
              <a:ahLst/>
              <a:cxnLst>
                <a:cxn ang="0">
                  <a:pos x="T0" y="T1"/>
                </a:cxn>
                <a:cxn ang="0">
                  <a:pos x="T2" y="T3"/>
                </a:cxn>
                <a:cxn ang="0">
                  <a:pos x="T4" y="T5"/>
                </a:cxn>
                <a:cxn ang="0">
                  <a:pos x="T6" y="T7"/>
                </a:cxn>
                <a:cxn ang="0">
                  <a:pos x="T8" y="T9"/>
                </a:cxn>
              </a:cxnLst>
              <a:rect l="0" t="0" r="r" b="b"/>
              <a:pathLst>
                <a:path w="253" h="235">
                  <a:moveTo>
                    <a:pt x="29" y="171"/>
                  </a:moveTo>
                  <a:cubicBezTo>
                    <a:pt x="0" y="119"/>
                    <a:pt x="19" y="55"/>
                    <a:pt x="73" y="27"/>
                  </a:cubicBezTo>
                  <a:cubicBezTo>
                    <a:pt x="127" y="0"/>
                    <a:pt x="194" y="19"/>
                    <a:pt x="223" y="70"/>
                  </a:cubicBezTo>
                  <a:cubicBezTo>
                    <a:pt x="253" y="122"/>
                    <a:pt x="230" y="180"/>
                    <a:pt x="176" y="207"/>
                  </a:cubicBezTo>
                  <a:cubicBezTo>
                    <a:pt x="123" y="235"/>
                    <a:pt x="58" y="222"/>
                    <a:pt x="29" y="171"/>
                  </a:cubicBezTo>
                </a:path>
              </a:pathLst>
            </a:custGeom>
            <a:solidFill>
              <a:srgbClr val="2C1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150" name="Groupe 738">
              <a:extLst>
                <a:ext uri="{FF2B5EF4-FFF2-40B4-BE49-F238E27FC236}">
                  <a16:creationId xmlns:a16="http://schemas.microsoft.com/office/drawing/2014/main" id="{5B9BC9B6-39A0-4EF3-9FC5-0D0ABD8FC0E8}"/>
                </a:ext>
              </a:extLst>
            </p:cNvPr>
            <p:cNvGrpSpPr/>
            <p:nvPr/>
          </p:nvGrpSpPr>
          <p:grpSpPr>
            <a:xfrm>
              <a:off x="4217988" y="4198938"/>
              <a:ext cx="406400" cy="411162"/>
              <a:chOff x="4217988" y="4198938"/>
              <a:chExt cx="406400" cy="411162"/>
            </a:xfrm>
          </p:grpSpPr>
          <p:sp>
            <p:nvSpPr>
              <p:cNvPr id="151" name="Freeform 265">
                <a:extLst>
                  <a:ext uri="{FF2B5EF4-FFF2-40B4-BE49-F238E27FC236}">
                    <a16:creationId xmlns:a16="http://schemas.microsoft.com/office/drawing/2014/main" id="{FD19E96E-957A-4B49-9C8A-982872B02A63}"/>
                  </a:ext>
                </a:extLst>
              </p:cNvPr>
              <p:cNvSpPr>
                <a:spLocks/>
              </p:cNvSpPr>
              <p:nvPr/>
            </p:nvSpPr>
            <p:spPr bwMode="auto">
              <a:xfrm>
                <a:off x="4235450" y="4252913"/>
                <a:ext cx="388938" cy="357187"/>
              </a:xfrm>
              <a:custGeom>
                <a:avLst/>
                <a:gdLst>
                  <a:gd name="T0" fmla="*/ 77 w 115"/>
                  <a:gd name="T1" fmla="*/ 1 h 105"/>
                  <a:gd name="T2" fmla="*/ 5 w 115"/>
                  <a:gd name="T3" fmla="*/ 1 h 105"/>
                  <a:gd name="T4" fmla="*/ 0 w 115"/>
                  <a:gd name="T5" fmla="*/ 25 h 105"/>
                  <a:gd name="T6" fmla="*/ 4 w 115"/>
                  <a:gd name="T7" fmla="*/ 97 h 105"/>
                  <a:gd name="T8" fmla="*/ 104 w 115"/>
                  <a:gd name="T9" fmla="*/ 94 h 105"/>
                  <a:gd name="T10" fmla="*/ 102 w 115"/>
                  <a:gd name="T11" fmla="*/ 34 h 105"/>
                  <a:gd name="T12" fmla="*/ 100 w 115"/>
                  <a:gd name="T13" fmla="*/ 8 h 105"/>
                  <a:gd name="T14" fmla="*/ 99 w 115"/>
                  <a:gd name="T15" fmla="*/ 0 h 105"/>
                  <a:gd name="T16" fmla="*/ 77 w 115"/>
                  <a:gd name="T17"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5">
                    <a:moveTo>
                      <a:pt x="77" y="1"/>
                    </a:moveTo>
                    <a:cubicBezTo>
                      <a:pt x="77" y="1"/>
                      <a:pt x="22" y="11"/>
                      <a:pt x="5" y="1"/>
                    </a:cubicBezTo>
                    <a:cubicBezTo>
                      <a:pt x="0" y="25"/>
                      <a:pt x="0" y="25"/>
                      <a:pt x="0" y="25"/>
                    </a:cubicBezTo>
                    <a:cubicBezTo>
                      <a:pt x="4" y="97"/>
                      <a:pt x="4" y="97"/>
                      <a:pt x="4" y="97"/>
                    </a:cubicBezTo>
                    <a:cubicBezTo>
                      <a:pt x="4" y="97"/>
                      <a:pt x="92" y="105"/>
                      <a:pt x="104" y="94"/>
                    </a:cubicBezTo>
                    <a:cubicBezTo>
                      <a:pt x="115" y="83"/>
                      <a:pt x="102" y="34"/>
                      <a:pt x="102" y="34"/>
                    </a:cubicBezTo>
                    <a:cubicBezTo>
                      <a:pt x="100" y="8"/>
                      <a:pt x="100" y="8"/>
                      <a:pt x="100" y="8"/>
                    </a:cubicBezTo>
                    <a:cubicBezTo>
                      <a:pt x="99" y="0"/>
                      <a:pt x="99" y="0"/>
                      <a:pt x="99" y="0"/>
                    </a:cubicBezTo>
                    <a:lnTo>
                      <a:pt x="77" y="1"/>
                    </a:lnTo>
                    <a:close/>
                  </a:path>
                </a:pathLst>
              </a:custGeom>
              <a:solidFill>
                <a:srgbClr val="E52F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2" name="Freeform 266">
                <a:extLst>
                  <a:ext uri="{FF2B5EF4-FFF2-40B4-BE49-F238E27FC236}">
                    <a16:creationId xmlns:a16="http://schemas.microsoft.com/office/drawing/2014/main" id="{BAD137C2-AFE2-4DB6-94D2-3E29603A5E0E}"/>
                  </a:ext>
                </a:extLst>
              </p:cNvPr>
              <p:cNvSpPr>
                <a:spLocks/>
              </p:cNvSpPr>
              <p:nvPr/>
            </p:nvSpPr>
            <p:spPr bwMode="auto">
              <a:xfrm>
                <a:off x="4316413" y="4198938"/>
                <a:ext cx="304800" cy="342900"/>
              </a:xfrm>
              <a:custGeom>
                <a:avLst/>
                <a:gdLst>
                  <a:gd name="T0" fmla="*/ 88 w 90"/>
                  <a:gd name="T1" fmla="*/ 2 h 101"/>
                  <a:gd name="T2" fmla="*/ 86 w 90"/>
                  <a:gd name="T3" fmla="*/ 1 h 101"/>
                  <a:gd name="T4" fmla="*/ 80 w 90"/>
                  <a:gd name="T5" fmla="*/ 2 h 101"/>
                  <a:gd name="T6" fmla="*/ 36 w 90"/>
                  <a:gd name="T7" fmla="*/ 64 h 101"/>
                  <a:gd name="T8" fmla="*/ 27 w 90"/>
                  <a:gd name="T9" fmla="*/ 46 h 101"/>
                  <a:gd name="T10" fmla="*/ 26 w 90"/>
                  <a:gd name="T11" fmla="*/ 46 h 101"/>
                  <a:gd name="T12" fmla="*/ 20 w 90"/>
                  <a:gd name="T13" fmla="*/ 43 h 101"/>
                  <a:gd name="T14" fmla="*/ 10 w 90"/>
                  <a:gd name="T15" fmla="*/ 46 h 101"/>
                  <a:gd name="T16" fmla="*/ 3 w 90"/>
                  <a:gd name="T17" fmla="*/ 61 h 101"/>
                  <a:gd name="T18" fmla="*/ 4 w 90"/>
                  <a:gd name="T19" fmla="*/ 61 h 101"/>
                  <a:gd name="T20" fmla="*/ 31 w 90"/>
                  <a:gd name="T21" fmla="*/ 99 h 101"/>
                  <a:gd name="T22" fmla="*/ 35 w 90"/>
                  <a:gd name="T23" fmla="*/ 101 h 101"/>
                  <a:gd name="T24" fmla="*/ 35 w 90"/>
                  <a:gd name="T25" fmla="*/ 101 h 101"/>
                  <a:gd name="T26" fmla="*/ 39 w 90"/>
                  <a:gd name="T27" fmla="*/ 98 h 101"/>
                  <a:gd name="T28" fmla="*/ 89 w 90"/>
                  <a:gd name="T29" fmla="*/ 8 h 101"/>
                  <a:gd name="T30" fmla="*/ 88 w 90"/>
                  <a:gd name="T31" fmla="*/ 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101">
                    <a:moveTo>
                      <a:pt x="88" y="2"/>
                    </a:moveTo>
                    <a:cubicBezTo>
                      <a:pt x="86" y="1"/>
                      <a:pt x="86" y="1"/>
                      <a:pt x="86" y="1"/>
                    </a:cubicBezTo>
                    <a:cubicBezTo>
                      <a:pt x="84" y="0"/>
                      <a:pt x="82" y="0"/>
                      <a:pt x="80" y="2"/>
                    </a:cubicBezTo>
                    <a:cubicBezTo>
                      <a:pt x="36" y="64"/>
                      <a:pt x="36" y="64"/>
                      <a:pt x="36" y="64"/>
                    </a:cubicBezTo>
                    <a:cubicBezTo>
                      <a:pt x="27" y="46"/>
                      <a:pt x="27" y="46"/>
                      <a:pt x="27" y="46"/>
                    </a:cubicBezTo>
                    <a:cubicBezTo>
                      <a:pt x="27" y="46"/>
                      <a:pt x="27" y="46"/>
                      <a:pt x="26" y="46"/>
                    </a:cubicBezTo>
                    <a:cubicBezTo>
                      <a:pt x="26" y="45"/>
                      <a:pt x="24" y="43"/>
                      <a:pt x="20" y="43"/>
                    </a:cubicBezTo>
                    <a:cubicBezTo>
                      <a:pt x="17" y="43"/>
                      <a:pt x="13" y="44"/>
                      <a:pt x="10" y="46"/>
                    </a:cubicBezTo>
                    <a:cubicBezTo>
                      <a:pt x="3" y="50"/>
                      <a:pt x="0" y="57"/>
                      <a:pt x="3" y="61"/>
                    </a:cubicBezTo>
                    <a:cubicBezTo>
                      <a:pt x="4" y="61"/>
                      <a:pt x="4" y="61"/>
                      <a:pt x="4" y="61"/>
                    </a:cubicBezTo>
                    <a:cubicBezTo>
                      <a:pt x="31" y="99"/>
                      <a:pt x="31" y="99"/>
                      <a:pt x="31" y="99"/>
                    </a:cubicBezTo>
                    <a:cubicBezTo>
                      <a:pt x="32" y="100"/>
                      <a:pt x="34" y="101"/>
                      <a:pt x="35" y="101"/>
                    </a:cubicBezTo>
                    <a:cubicBezTo>
                      <a:pt x="35" y="101"/>
                      <a:pt x="35" y="101"/>
                      <a:pt x="35" y="101"/>
                    </a:cubicBezTo>
                    <a:cubicBezTo>
                      <a:pt x="37" y="101"/>
                      <a:pt x="38" y="100"/>
                      <a:pt x="39" y="98"/>
                    </a:cubicBezTo>
                    <a:cubicBezTo>
                      <a:pt x="89" y="8"/>
                      <a:pt x="89" y="8"/>
                      <a:pt x="89" y="8"/>
                    </a:cubicBezTo>
                    <a:cubicBezTo>
                      <a:pt x="90" y="6"/>
                      <a:pt x="90" y="3"/>
                      <a:pt x="88" y="2"/>
                    </a:cubicBezTo>
                    <a:close/>
                  </a:path>
                </a:pathLst>
              </a:custGeom>
              <a:solidFill>
                <a:srgbClr val="D0D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3" name="Freeform 267">
                <a:extLst>
                  <a:ext uri="{FF2B5EF4-FFF2-40B4-BE49-F238E27FC236}">
                    <a16:creationId xmlns:a16="http://schemas.microsoft.com/office/drawing/2014/main" id="{EF8AD6ED-5748-46D2-808C-9ED3610D89B7}"/>
                  </a:ext>
                </a:extLst>
              </p:cNvPr>
              <p:cNvSpPr>
                <a:spLocks/>
              </p:cNvSpPr>
              <p:nvPr/>
            </p:nvSpPr>
            <p:spPr bwMode="auto">
              <a:xfrm>
                <a:off x="4217988" y="4240213"/>
                <a:ext cx="385763" cy="366712"/>
              </a:xfrm>
              <a:custGeom>
                <a:avLst/>
                <a:gdLst>
                  <a:gd name="T0" fmla="*/ 45 w 114"/>
                  <a:gd name="T1" fmla="*/ 108 h 108"/>
                  <a:gd name="T2" fmla="*/ 10 w 114"/>
                  <a:gd name="T3" fmla="*/ 107 h 108"/>
                  <a:gd name="T4" fmla="*/ 6 w 114"/>
                  <a:gd name="T5" fmla="*/ 107 h 108"/>
                  <a:gd name="T6" fmla="*/ 5 w 114"/>
                  <a:gd name="T7" fmla="*/ 103 h 108"/>
                  <a:gd name="T8" fmla="*/ 2 w 114"/>
                  <a:gd name="T9" fmla="*/ 56 h 108"/>
                  <a:gd name="T10" fmla="*/ 8 w 114"/>
                  <a:gd name="T11" fmla="*/ 2 h 108"/>
                  <a:gd name="T12" fmla="*/ 15 w 114"/>
                  <a:gd name="T13" fmla="*/ 3 h 108"/>
                  <a:gd name="T14" fmla="*/ 102 w 114"/>
                  <a:gd name="T15" fmla="*/ 0 h 108"/>
                  <a:gd name="T16" fmla="*/ 94 w 114"/>
                  <a:gd name="T17" fmla="*/ 11 h 108"/>
                  <a:gd name="T18" fmla="*/ 12 w 114"/>
                  <a:gd name="T19" fmla="*/ 12 h 108"/>
                  <a:gd name="T20" fmla="*/ 14 w 114"/>
                  <a:gd name="T21" fmla="*/ 98 h 108"/>
                  <a:gd name="T22" fmla="*/ 104 w 114"/>
                  <a:gd name="T23" fmla="*/ 95 h 108"/>
                  <a:gd name="T24" fmla="*/ 101 w 114"/>
                  <a:gd name="T25" fmla="*/ 25 h 108"/>
                  <a:gd name="T26" fmla="*/ 111 w 114"/>
                  <a:gd name="T27" fmla="*/ 9 h 108"/>
                  <a:gd name="T28" fmla="*/ 114 w 114"/>
                  <a:gd name="T29" fmla="*/ 101 h 108"/>
                  <a:gd name="T30" fmla="*/ 111 w 114"/>
                  <a:gd name="T31" fmla="*/ 102 h 108"/>
                  <a:gd name="T32" fmla="*/ 45 w 114"/>
                  <a:gd name="T3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08">
                    <a:moveTo>
                      <a:pt x="45" y="108"/>
                    </a:moveTo>
                    <a:cubicBezTo>
                      <a:pt x="26" y="108"/>
                      <a:pt x="11" y="107"/>
                      <a:pt x="10" y="107"/>
                    </a:cubicBezTo>
                    <a:cubicBezTo>
                      <a:pt x="6" y="107"/>
                      <a:pt x="6" y="107"/>
                      <a:pt x="6" y="107"/>
                    </a:cubicBezTo>
                    <a:cubicBezTo>
                      <a:pt x="5" y="103"/>
                      <a:pt x="5" y="103"/>
                      <a:pt x="5" y="103"/>
                    </a:cubicBezTo>
                    <a:cubicBezTo>
                      <a:pt x="5" y="103"/>
                      <a:pt x="3" y="80"/>
                      <a:pt x="2" y="56"/>
                    </a:cubicBezTo>
                    <a:cubicBezTo>
                      <a:pt x="0" y="6"/>
                      <a:pt x="5" y="4"/>
                      <a:pt x="8" y="2"/>
                    </a:cubicBezTo>
                    <a:cubicBezTo>
                      <a:pt x="10" y="1"/>
                      <a:pt x="13" y="1"/>
                      <a:pt x="15" y="3"/>
                    </a:cubicBezTo>
                    <a:cubicBezTo>
                      <a:pt x="21" y="8"/>
                      <a:pt x="81" y="3"/>
                      <a:pt x="102" y="0"/>
                    </a:cubicBezTo>
                    <a:cubicBezTo>
                      <a:pt x="94" y="11"/>
                      <a:pt x="94" y="11"/>
                      <a:pt x="94" y="11"/>
                    </a:cubicBezTo>
                    <a:cubicBezTo>
                      <a:pt x="85" y="12"/>
                      <a:pt x="28" y="19"/>
                      <a:pt x="12" y="12"/>
                    </a:cubicBezTo>
                    <a:cubicBezTo>
                      <a:pt x="10" y="23"/>
                      <a:pt x="11" y="63"/>
                      <a:pt x="14" y="98"/>
                    </a:cubicBezTo>
                    <a:cubicBezTo>
                      <a:pt x="37" y="99"/>
                      <a:pt x="87" y="99"/>
                      <a:pt x="104" y="95"/>
                    </a:cubicBezTo>
                    <a:cubicBezTo>
                      <a:pt x="101" y="25"/>
                      <a:pt x="101" y="25"/>
                      <a:pt x="101" y="25"/>
                    </a:cubicBezTo>
                    <a:cubicBezTo>
                      <a:pt x="111" y="9"/>
                      <a:pt x="111" y="9"/>
                      <a:pt x="111" y="9"/>
                    </a:cubicBezTo>
                    <a:cubicBezTo>
                      <a:pt x="114" y="101"/>
                      <a:pt x="114" y="101"/>
                      <a:pt x="114" y="101"/>
                    </a:cubicBezTo>
                    <a:cubicBezTo>
                      <a:pt x="111" y="102"/>
                      <a:pt x="111" y="102"/>
                      <a:pt x="111" y="102"/>
                    </a:cubicBezTo>
                    <a:cubicBezTo>
                      <a:pt x="100" y="107"/>
                      <a:pt x="69" y="108"/>
                      <a:pt x="45" y="1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grpSp>
        <p:nvGrpSpPr>
          <p:cNvPr id="154" name="Groupe 697">
            <a:extLst>
              <a:ext uri="{FF2B5EF4-FFF2-40B4-BE49-F238E27FC236}">
                <a16:creationId xmlns:a16="http://schemas.microsoft.com/office/drawing/2014/main" id="{FA54E74A-1774-4D05-88CB-CB14EF68821A}"/>
              </a:ext>
            </a:extLst>
          </p:cNvPr>
          <p:cNvGrpSpPr>
            <a:grpSpLocks noChangeAspect="1"/>
          </p:cNvGrpSpPr>
          <p:nvPr/>
        </p:nvGrpSpPr>
        <p:grpSpPr>
          <a:xfrm>
            <a:off x="8263588" y="4083771"/>
            <a:ext cx="291580" cy="274748"/>
            <a:chOff x="2781300" y="5476875"/>
            <a:chExt cx="852488" cy="803275"/>
          </a:xfrm>
        </p:grpSpPr>
        <p:sp>
          <p:nvSpPr>
            <p:cNvPr id="155" name="Freeform 326">
              <a:extLst>
                <a:ext uri="{FF2B5EF4-FFF2-40B4-BE49-F238E27FC236}">
                  <a16:creationId xmlns:a16="http://schemas.microsoft.com/office/drawing/2014/main" id="{AFE6542A-FDF6-449E-84FD-4457D627DE34}"/>
                </a:ext>
              </a:extLst>
            </p:cNvPr>
            <p:cNvSpPr>
              <a:spLocks/>
            </p:cNvSpPr>
            <p:nvPr/>
          </p:nvSpPr>
          <p:spPr bwMode="auto">
            <a:xfrm>
              <a:off x="2781300" y="5476875"/>
              <a:ext cx="852488" cy="803275"/>
            </a:xfrm>
            <a:custGeom>
              <a:avLst/>
              <a:gdLst>
                <a:gd name="T0" fmla="*/ 36 w 252"/>
                <a:gd name="T1" fmla="*/ 184 h 235"/>
                <a:gd name="T2" fmla="*/ 60 w 252"/>
                <a:gd name="T3" fmla="*/ 35 h 235"/>
                <a:gd name="T4" fmla="*/ 215 w 252"/>
                <a:gd name="T5" fmla="*/ 57 h 235"/>
                <a:gd name="T6" fmla="*/ 187 w 252"/>
                <a:gd name="T7" fmla="*/ 200 h 235"/>
                <a:gd name="T8" fmla="*/ 36 w 252"/>
                <a:gd name="T9" fmla="*/ 184 h 235"/>
              </a:gdLst>
              <a:ahLst/>
              <a:cxnLst>
                <a:cxn ang="0">
                  <a:pos x="T0" y="T1"/>
                </a:cxn>
                <a:cxn ang="0">
                  <a:pos x="T2" y="T3"/>
                </a:cxn>
                <a:cxn ang="0">
                  <a:pos x="T4" y="T5"/>
                </a:cxn>
                <a:cxn ang="0">
                  <a:pos x="T6" y="T7"/>
                </a:cxn>
                <a:cxn ang="0">
                  <a:pos x="T8" y="T9"/>
                </a:cxn>
              </a:cxnLst>
              <a:rect l="0" t="0" r="r" b="b"/>
              <a:pathLst>
                <a:path w="252" h="235">
                  <a:moveTo>
                    <a:pt x="36" y="184"/>
                  </a:moveTo>
                  <a:cubicBezTo>
                    <a:pt x="0" y="137"/>
                    <a:pt x="11" y="70"/>
                    <a:pt x="60" y="35"/>
                  </a:cubicBezTo>
                  <a:cubicBezTo>
                    <a:pt x="110" y="0"/>
                    <a:pt x="179" y="10"/>
                    <a:pt x="215" y="57"/>
                  </a:cubicBezTo>
                  <a:cubicBezTo>
                    <a:pt x="252" y="104"/>
                    <a:pt x="237" y="165"/>
                    <a:pt x="187" y="200"/>
                  </a:cubicBezTo>
                  <a:cubicBezTo>
                    <a:pt x="138" y="235"/>
                    <a:pt x="72" y="231"/>
                    <a:pt x="36" y="184"/>
                  </a:cubicBezTo>
                </a:path>
              </a:pathLst>
            </a:custGeom>
            <a:solidFill>
              <a:srgbClr val="E52F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156" name="Groupe 699">
              <a:extLst>
                <a:ext uri="{FF2B5EF4-FFF2-40B4-BE49-F238E27FC236}">
                  <a16:creationId xmlns:a16="http://schemas.microsoft.com/office/drawing/2014/main" id="{447B1FEA-35C7-48C0-983E-EDD06C5E7A9A}"/>
                </a:ext>
              </a:extLst>
            </p:cNvPr>
            <p:cNvGrpSpPr/>
            <p:nvPr/>
          </p:nvGrpSpPr>
          <p:grpSpPr>
            <a:xfrm>
              <a:off x="2921000" y="5699125"/>
              <a:ext cx="574675" cy="334963"/>
              <a:chOff x="2921000" y="5699125"/>
              <a:chExt cx="574675" cy="334963"/>
            </a:xfrm>
          </p:grpSpPr>
          <p:sp>
            <p:nvSpPr>
              <p:cNvPr id="157" name="Freeform 327">
                <a:extLst>
                  <a:ext uri="{FF2B5EF4-FFF2-40B4-BE49-F238E27FC236}">
                    <a16:creationId xmlns:a16="http://schemas.microsoft.com/office/drawing/2014/main" id="{FE88F1F8-4AB9-4E7B-9594-197688B7C09C}"/>
                  </a:ext>
                </a:extLst>
              </p:cNvPr>
              <p:cNvSpPr>
                <a:spLocks/>
              </p:cNvSpPr>
              <p:nvPr/>
            </p:nvSpPr>
            <p:spPr bwMode="auto">
              <a:xfrm>
                <a:off x="3259138" y="5794375"/>
                <a:ext cx="212725" cy="219075"/>
              </a:xfrm>
              <a:custGeom>
                <a:avLst/>
                <a:gdLst>
                  <a:gd name="T0" fmla="*/ 11 w 63"/>
                  <a:gd name="T1" fmla="*/ 12 h 64"/>
                  <a:gd name="T2" fmla="*/ 52 w 63"/>
                  <a:gd name="T3" fmla="*/ 12 h 64"/>
                  <a:gd name="T4" fmla="*/ 52 w 63"/>
                  <a:gd name="T5" fmla="*/ 52 h 64"/>
                  <a:gd name="T6" fmla="*/ 11 w 63"/>
                  <a:gd name="T7" fmla="*/ 52 h 64"/>
                  <a:gd name="T8" fmla="*/ 11 w 63"/>
                  <a:gd name="T9" fmla="*/ 12 h 64"/>
                </a:gdLst>
                <a:ahLst/>
                <a:cxnLst>
                  <a:cxn ang="0">
                    <a:pos x="T0" y="T1"/>
                  </a:cxn>
                  <a:cxn ang="0">
                    <a:pos x="T2" y="T3"/>
                  </a:cxn>
                  <a:cxn ang="0">
                    <a:pos x="T4" y="T5"/>
                  </a:cxn>
                  <a:cxn ang="0">
                    <a:pos x="T6" y="T7"/>
                  </a:cxn>
                  <a:cxn ang="0">
                    <a:pos x="T8" y="T9"/>
                  </a:cxn>
                </a:cxnLst>
                <a:rect l="0" t="0" r="r" b="b"/>
                <a:pathLst>
                  <a:path w="63" h="64">
                    <a:moveTo>
                      <a:pt x="11" y="12"/>
                    </a:moveTo>
                    <a:cubicBezTo>
                      <a:pt x="22" y="0"/>
                      <a:pt x="41" y="0"/>
                      <a:pt x="52" y="12"/>
                    </a:cubicBezTo>
                    <a:cubicBezTo>
                      <a:pt x="63" y="23"/>
                      <a:pt x="63" y="41"/>
                      <a:pt x="52" y="52"/>
                    </a:cubicBezTo>
                    <a:cubicBezTo>
                      <a:pt x="41" y="64"/>
                      <a:pt x="22" y="64"/>
                      <a:pt x="11" y="52"/>
                    </a:cubicBezTo>
                    <a:cubicBezTo>
                      <a:pt x="0" y="41"/>
                      <a:pt x="0" y="23"/>
                      <a:pt x="11"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8" name="Freeform 328">
                <a:extLst>
                  <a:ext uri="{FF2B5EF4-FFF2-40B4-BE49-F238E27FC236}">
                    <a16:creationId xmlns:a16="http://schemas.microsoft.com/office/drawing/2014/main" id="{0419A846-7EF3-49E6-82BE-14057C904E3B}"/>
                  </a:ext>
                </a:extLst>
              </p:cNvPr>
              <p:cNvSpPr>
                <a:spLocks/>
              </p:cNvSpPr>
              <p:nvPr/>
            </p:nvSpPr>
            <p:spPr bwMode="auto">
              <a:xfrm>
                <a:off x="2936875" y="5794375"/>
                <a:ext cx="217488" cy="219075"/>
              </a:xfrm>
              <a:custGeom>
                <a:avLst/>
                <a:gdLst>
                  <a:gd name="T0" fmla="*/ 26 w 64"/>
                  <a:gd name="T1" fmla="*/ 4 h 64"/>
                  <a:gd name="T2" fmla="*/ 60 w 64"/>
                  <a:gd name="T3" fmla="*/ 25 h 64"/>
                  <a:gd name="T4" fmla="*/ 39 w 64"/>
                  <a:gd name="T5" fmla="*/ 60 h 64"/>
                  <a:gd name="T6" fmla="*/ 4 w 64"/>
                  <a:gd name="T7" fmla="*/ 39 h 64"/>
                  <a:gd name="T8" fmla="*/ 26 w 64"/>
                  <a:gd name="T9" fmla="*/ 4 h 64"/>
                </a:gdLst>
                <a:ahLst/>
                <a:cxnLst>
                  <a:cxn ang="0">
                    <a:pos x="T0" y="T1"/>
                  </a:cxn>
                  <a:cxn ang="0">
                    <a:pos x="T2" y="T3"/>
                  </a:cxn>
                  <a:cxn ang="0">
                    <a:pos x="T4" y="T5"/>
                  </a:cxn>
                  <a:cxn ang="0">
                    <a:pos x="T6" y="T7"/>
                  </a:cxn>
                  <a:cxn ang="0">
                    <a:pos x="T8" y="T9"/>
                  </a:cxn>
                </a:cxnLst>
                <a:rect l="0" t="0" r="r" b="b"/>
                <a:pathLst>
                  <a:path w="64" h="64">
                    <a:moveTo>
                      <a:pt x="26" y="4"/>
                    </a:moveTo>
                    <a:cubicBezTo>
                      <a:pt x="41" y="0"/>
                      <a:pt x="57" y="10"/>
                      <a:pt x="60" y="25"/>
                    </a:cubicBezTo>
                    <a:cubicBezTo>
                      <a:pt x="64" y="41"/>
                      <a:pt x="55" y="57"/>
                      <a:pt x="39" y="60"/>
                    </a:cubicBezTo>
                    <a:cubicBezTo>
                      <a:pt x="23" y="64"/>
                      <a:pt x="8" y="54"/>
                      <a:pt x="4" y="39"/>
                    </a:cubicBezTo>
                    <a:cubicBezTo>
                      <a:pt x="0" y="23"/>
                      <a:pt x="10" y="8"/>
                      <a:pt x="2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9" name="Freeform 329">
                <a:extLst>
                  <a:ext uri="{FF2B5EF4-FFF2-40B4-BE49-F238E27FC236}">
                    <a16:creationId xmlns:a16="http://schemas.microsoft.com/office/drawing/2014/main" id="{3A4310A7-E811-4788-84DE-B50A12B24F39}"/>
                  </a:ext>
                </a:extLst>
              </p:cNvPr>
              <p:cNvSpPr>
                <a:spLocks noEditPoints="1"/>
              </p:cNvSpPr>
              <p:nvPr/>
            </p:nvSpPr>
            <p:spPr bwMode="auto">
              <a:xfrm>
                <a:off x="2921000" y="5737225"/>
                <a:ext cx="574675" cy="296863"/>
              </a:xfrm>
              <a:custGeom>
                <a:avLst/>
                <a:gdLst>
                  <a:gd name="T0" fmla="*/ 158 w 170"/>
                  <a:gd name="T1" fmla="*/ 22 h 87"/>
                  <a:gd name="T2" fmla="*/ 155 w 170"/>
                  <a:gd name="T3" fmla="*/ 19 h 87"/>
                  <a:gd name="T4" fmla="*/ 140 w 170"/>
                  <a:gd name="T5" fmla="*/ 7 h 87"/>
                  <a:gd name="T6" fmla="*/ 122 w 170"/>
                  <a:gd name="T7" fmla="*/ 0 h 87"/>
                  <a:gd name="T8" fmla="*/ 122 w 170"/>
                  <a:gd name="T9" fmla="*/ 0 h 87"/>
                  <a:gd name="T10" fmla="*/ 47 w 170"/>
                  <a:gd name="T11" fmla="*/ 0 h 87"/>
                  <a:gd name="T12" fmla="*/ 47 w 170"/>
                  <a:gd name="T13" fmla="*/ 0 h 87"/>
                  <a:gd name="T14" fmla="*/ 28 w 170"/>
                  <a:gd name="T15" fmla="*/ 7 h 87"/>
                  <a:gd name="T16" fmla="*/ 14 w 170"/>
                  <a:gd name="T17" fmla="*/ 19 h 87"/>
                  <a:gd name="T18" fmla="*/ 11 w 170"/>
                  <a:gd name="T19" fmla="*/ 22 h 87"/>
                  <a:gd name="T20" fmla="*/ 0 w 170"/>
                  <a:gd name="T21" fmla="*/ 49 h 87"/>
                  <a:gd name="T22" fmla="*/ 38 w 170"/>
                  <a:gd name="T23" fmla="*/ 87 h 87"/>
                  <a:gd name="T24" fmla="*/ 75 w 170"/>
                  <a:gd name="T25" fmla="*/ 54 h 87"/>
                  <a:gd name="T26" fmla="*/ 85 w 170"/>
                  <a:gd name="T27" fmla="*/ 56 h 87"/>
                  <a:gd name="T28" fmla="*/ 94 w 170"/>
                  <a:gd name="T29" fmla="*/ 54 h 87"/>
                  <a:gd name="T30" fmla="*/ 132 w 170"/>
                  <a:gd name="T31" fmla="*/ 87 h 87"/>
                  <a:gd name="T32" fmla="*/ 170 w 170"/>
                  <a:gd name="T33" fmla="*/ 49 h 87"/>
                  <a:gd name="T34" fmla="*/ 158 w 170"/>
                  <a:gd name="T35" fmla="*/ 22 h 87"/>
                  <a:gd name="T36" fmla="*/ 37 w 170"/>
                  <a:gd name="T37" fmla="*/ 75 h 87"/>
                  <a:gd name="T38" fmla="*/ 11 w 170"/>
                  <a:gd name="T39" fmla="*/ 49 h 87"/>
                  <a:gd name="T40" fmla="*/ 37 w 170"/>
                  <a:gd name="T41" fmla="*/ 23 h 87"/>
                  <a:gd name="T42" fmla="*/ 63 w 170"/>
                  <a:gd name="T43" fmla="*/ 49 h 87"/>
                  <a:gd name="T44" fmla="*/ 37 w 170"/>
                  <a:gd name="T45" fmla="*/ 75 h 87"/>
                  <a:gd name="T46" fmla="*/ 84 w 170"/>
                  <a:gd name="T47" fmla="*/ 45 h 87"/>
                  <a:gd name="T48" fmla="*/ 76 w 170"/>
                  <a:gd name="T49" fmla="*/ 37 h 87"/>
                  <a:gd name="T50" fmla="*/ 84 w 170"/>
                  <a:gd name="T51" fmla="*/ 28 h 87"/>
                  <a:gd name="T52" fmla="*/ 93 w 170"/>
                  <a:gd name="T53" fmla="*/ 37 h 87"/>
                  <a:gd name="T54" fmla="*/ 84 w 170"/>
                  <a:gd name="T55" fmla="*/ 45 h 87"/>
                  <a:gd name="T56" fmla="*/ 131 w 170"/>
                  <a:gd name="T57" fmla="*/ 75 h 87"/>
                  <a:gd name="T58" fmla="*/ 105 w 170"/>
                  <a:gd name="T59" fmla="*/ 49 h 87"/>
                  <a:gd name="T60" fmla="*/ 131 w 170"/>
                  <a:gd name="T61" fmla="*/ 23 h 87"/>
                  <a:gd name="T62" fmla="*/ 157 w 170"/>
                  <a:gd name="T63" fmla="*/ 49 h 87"/>
                  <a:gd name="T64" fmla="*/ 131 w 170"/>
                  <a:gd name="T65"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87">
                    <a:moveTo>
                      <a:pt x="158" y="22"/>
                    </a:moveTo>
                    <a:cubicBezTo>
                      <a:pt x="157" y="21"/>
                      <a:pt x="156" y="20"/>
                      <a:pt x="155" y="19"/>
                    </a:cubicBezTo>
                    <a:cubicBezTo>
                      <a:pt x="140" y="7"/>
                      <a:pt x="140" y="7"/>
                      <a:pt x="140" y="7"/>
                    </a:cubicBezTo>
                    <a:cubicBezTo>
                      <a:pt x="135" y="3"/>
                      <a:pt x="129" y="1"/>
                      <a:pt x="122" y="0"/>
                    </a:cubicBezTo>
                    <a:cubicBezTo>
                      <a:pt x="122" y="0"/>
                      <a:pt x="122" y="0"/>
                      <a:pt x="122" y="0"/>
                    </a:cubicBezTo>
                    <a:cubicBezTo>
                      <a:pt x="47" y="0"/>
                      <a:pt x="47" y="0"/>
                      <a:pt x="47" y="0"/>
                    </a:cubicBezTo>
                    <a:cubicBezTo>
                      <a:pt x="47" y="0"/>
                      <a:pt x="47" y="0"/>
                      <a:pt x="47" y="0"/>
                    </a:cubicBezTo>
                    <a:cubicBezTo>
                      <a:pt x="40" y="1"/>
                      <a:pt x="34" y="3"/>
                      <a:pt x="28" y="7"/>
                    </a:cubicBezTo>
                    <a:cubicBezTo>
                      <a:pt x="14" y="19"/>
                      <a:pt x="14" y="19"/>
                      <a:pt x="14" y="19"/>
                    </a:cubicBezTo>
                    <a:cubicBezTo>
                      <a:pt x="13" y="20"/>
                      <a:pt x="12" y="21"/>
                      <a:pt x="11" y="22"/>
                    </a:cubicBezTo>
                    <a:cubicBezTo>
                      <a:pt x="4" y="29"/>
                      <a:pt x="0" y="38"/>
                      <a:pt x="0" y="49"/>
                    </a:cubicBezTo>
                    <a:cubicBezTo>
                      <a:pt x="0" y="70"/>
                      <a:pt x="17" y="87"/>
                      <a:pt x="38" y="87"/>
                    </a:cubicBezTo>
                    <a:cubicBezTo>
                      <a:pt x="57" y="87"/>
                      <a:pt x="73" y="72"/>
                      <a:pt x="75" y="54"/>
                    </a:cubicBezTo>
                    <a:cubicBezTo>
                      <a:pt x="78" y="55"/>
                      <a:pt x="81" y="56"/>
                      <a:pt x="85" y="56"/>
                    </a:cubicBezTo>
                    <a:cubicBezTo>
                      <a:pt x="88" y="56"/>
                      <a:pt x="91" y="55"/>
                      <a:pt x="94" y="54"/>
                    </a:cubicBezTo>
                    <a:cubicBezTo>
                      <a:pt x="96" y="72"/>
                      <a:pt x="112" y="87"/>
                      <a:pt x="132" y="87"/>
                    </a:cubicBezTo>
                    <a:cubicBezTo>
                      <a:pt x="153" y="87"/>
                      <a:pt x="170" y="70"/>
                      <a:pt x="170" y="49"/>
                    </a:cubicBezTo>
                    <a:cubicBezTo>
                      <a:pt x="169" y="38"/>
                      <a:pt x="165" y="29"/>
                      <a:pt x="158" y="22"/>
                    </a:cubicBezTo>
                    <a:close/>
                    <a:moveTo>
                      <a:pt x="37" y="75"/>
                    </a:moveTo>
                    <a:cubicBezTo>
                      <a:pt x="23" y="75"/>
                      <a:pt x="11" y="63"/>
                      <a:pt x="11" y="49"/>
                    </a:cubicBezTo>
                    <a:cubicBezTo>
                      <a:pt x="11" y="35"/>
                      <a:pt x="23" y="23"/>
                      <a:pt x="37" y="23"/>
                    </a:cubicBezTo>
                    <a:cubicBezTo>
                      <a:pt x="51" y="23"/>
                      <a:pt x="63" y="34"/>
                      <a:pt x="63" y="49"/>
                    </a:cubicBezTo>
                    <a:cubicBezTo>
                      <a:pt x="63" y="63"/>
                      <a:pt x="51" y="75"/>
                      <a:pt x="37" y="75"/>
                    </a:cubicBezTo>
                    <a:close/>
                    <a:moveTo>
                      <a:pt x="84" y="45"/>
                    </a:moveTo>
                    <a:cubicBezTo>
                      <a:pt x="80" y="45"/>
                      <a:pt x="76" y="42"/>
                      <a:pt x="76" y="37"/>
                    </a:cubicBezTo>
                    <a:cubicBezTo>
                      <a:pt x="76" y="32"/>
                      <a:pt x="79" y="28"/>
                      <a:pt x="84" y="28"/>
                    </a:cubicBezTo>
                    <a:cubicBezTo>
                      <a:pt x="89" y="28"/>
                      <a:pt x="93" y="32"/>
                      <a:pt x="93" y="37"/>
                    </a:cubicBezTo>
                    <a:cubicBezTo>
                      <a:pt x="93" y="42"/>
                      <a:pt x="89" y="45"/>
                      <a:pt x="84" y="45"/>
                    </a:cubicBezTo>
                    <a:close/>
                    <a:moveTo>
                      <a:pt x="131" y="75"/>
                    </a:moveTo>
                    <a:cubicBezTo>
                      <a:pt x="117" y="75"/>
                      <a:pt x="105" y="63"/>
                      <a:pt x="105" y="49"/>
                    </a:cubicBezTo>
                    <a:cubicBezTo>
                      <a:pt x="105" y="35"/>
                      <a:pt x="117" y="23"/>
                      <a:pt x="131" y="23"/>
                    </a:cubicBezTo>
                    <a:cubicBezTo>
                      <a:pt x="146" y="23"/>
                      <a:pt x="157" y="34"/>
                      <a:pt x="157" y="49"/>
                    </a:cubicBezTo>
                    <a:cubicBezTo>
                      <a:pt x="157" y="63"/>
                      <a:pt x="145" y="75"/>
                      <a:pt x="131" y="75"/>
                    </a:cubicBezTo>
                    <a:close/>
                  </a:path>
                </a:pathLst>
              </a:custGeom>
              <a:solidFill>
                <a:srgbClr val="2C1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60" name="Freeform 330">
                <a:extLst>
                  <a:ext uri="{FF2B5EF4-FFF2-40B4-BE49-F238E27FC236}">
                    <a16:creationId xmlns:a16="http://schemas.microsoft.com/office/drawing/2014/main" id="{6FEB4710-7CC7-45A3-B363-1C509A13C585}"/>
                  </a:ext>
                </a:extLst>
              </p:cNvPr>
              <p:cNvSpPr>
                <a:spLocks/>
              </p:cNvSpPr>
              <p:nvPr/>
            </p:nvSpPr>
            <p:spPr bwMode="auto">
              <a:xfrm>
                <a:off x="2994025" y="5849938"/>
                <a:ext cx="65088" cy="65088"/>
              </a:xfrm>
              <a:custGeom>
                <a:avLst/>
                <a:gdLst>
                  <a:gd name="T0" fmla="*/ 3 w 19"/>
                  <a:gd name="T1" fmla="*/ 19 h 19"/>
                  <a:gd name="T2" fmla="*/ 0 w 19"/>
                  <a:gd name="T3" fmla="*/ 16 h 19"/>
                  <a:gd name="T4" fmla="*/ 17 w 19"/>
                  <a:gd name="T5" fmla="*/ 0 h 19"/>
                  <a:gd name="T6" fmla="*/ 19 w 19"/>
                  <a:gd name="T7" fmla="*/ 3 h 19"/>
                  <a:gd name="T8" fmla="*/ 17 w 19"/>
                  <a:gd name="T9" fmla="*/ 6 h 19"/>
                  <a:gd name="T10" fmla="*/ 6 w 19"/>
                  <a:gd name="T11" fmla="*/ 16 h 19"/>
                  <a:gd name="T12" fmla="*/ 3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3" y="19"/>
                    </a:moveTo>
                    <a:cubicBezTo>
                      <a:pt x="2" y="19"/>
                      <a:pt x="0" y="18"/>
                      <a:pt x="0" y="16"/>
                    </a:cubicBezTo>
                    <a:cubicBezTo>
                      <a:pt x="0" y="7"/>
                      <a:pt x="8" y="0"/>
                      <a:pt x="17" y="0"/>
                    </a:cubicBezTo>
                    <a:cubicBezTo>
                      <a:pt x="18" y="0"/>
                      <a:pt x="19" y="1"/>
                      <a:pt x="19" y="3"/>
                    </a:cubicBezTo>
                    <a:cubicBezTo>
                      <a:pt x="19" y="5"/>
                      <a:pt x="18" y="6"/>
                      <a:pt x="17" y="6"/>
                    </a:cubicBezTo>
                    <a:cubicBezTo>
                      <a:pt x="11" y="6"/>
                      <a:pt x="6" y="10"/>
                      <a:pt x="6" y="16"/>
                    </a:cubicBezTo>
                    <a:cubicBezTo>
                      <a:pt x="6" y="18"/>
                      <a:pt x="5" y="19"/>
                      <a:pt x="3" y="19"/>
                    </a:cubicBezTo>
                    <a:close/>
                  </a:path>
                </a:pathLst>
              </a:custGeom>
              <a:solidFill>
                <a:srgbClr val="2C1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61" name="Freeform 331">
                <a:extLst>
                  <a:ext uri="{FF2B5EF4-FFF2-40B4-BE49-F238E27FC236}">
                    <a16:creationId xmlns:a16="http://schemas.microsoft.com/office/drawing/2014/main" id="{87E311C3-7F00-4F08-9891-ED535D77268F}"/>
                  </a:ext>
                </a:extLst>
              </p:cNvPr>
              <p:cNvSpPr>
                <a:spLocks/>
              </p:cNvSpPr>
              <p:nvPr/>
            </p:nvSpPr>
            <p:spPr bwMode="auto">
              <a:xfrm>
                <a:off x="3313113" y="5849938"/>
                <a:ext cx="63500" cy="65088"/>
              </a:xfrm>
              <a:custGeom>
                <a:avLst/>
                <a:gdLst>
                  <a:gd name="T0" fmla="*/ 3 w 19"/>
                  <a:gd name="T1" fmla="*/ 19 h 19"/>
                  <a:gd name="T2" fmla="*/ 0 w 19"/>
                  <a:gd name="T3" fmla="*/ 16 h 19"/>
                  <a:gd name="T4" fmla="*/ 16 w 19"/>
                  <a:gd name="T5" fmla="*/ 0 h 19"/>
                  <a:gd name="T6" fmla="*/ 19 w 19"/>
                  <a:gd name="T7" fmla="*/ 3 h 19"/>
                  <a:gd name="T8" fmla="*/ 16 w 19"/>
                  <a:gd name="T9" fmla="*/ 6 h 19"/>
                  <a:gd name="T10" fmla="*/ 6 w 19"/>
                  <a:gd name="T11" fmla="*/ 16 h 19"/>
                  <a:gd name="T12" fmla="*/ 3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3" y="19"/>
                    </a:moveTo>
                    <a:cubicBezTo>
                      <a:pt x="1" y="19"/>
                      <a:pt x="0" y="18"/>
                      <a:pt x="0" y="16"/>
                    </a:cubicBezTo>
                    <a:cubicBezTo>
                      <a:pt x="0" y="7"/>
                      <a:pt x="7" y="0"/>
                      <a:pt x="16" y="0"/>
                    </a:cubicBezTo>
                    <a:cubicBezTo>
                      <a:pt x="17" y="0"/>
                      <a:pt x="19" y="1"/>
                      <a:pt x="19" y="3"/>
                    </a:cubicBezTo>
                    <a:cubicBezTo>
                      <a:pt x="19" y="5"/>
                      <a:pt x="17" y="6"/>
                      <a:pt x="16" y="6"/>
                    </a:cubicBezTo>
                    <a:cubicBezTo>
                      <a:pt x="10" y="6"/>
                      <a:pt x="6" y="10"/>
                      <a:pt x="6" y="16"/>
                    </a:cubicBezTo>
                    <a:cubicBezTo>
                      <a:pt x="6" y="18"/>
                      <a:pt x="4" y="19"/>
                      <a:pt x="3" y="19"/>
                    </a:cubicBezTo>
                    <a:close/>
                  </a:path>
                </a:pathLst>
              </a:custGeom>
              <a:solidFill>
                <a:srgbClr val="2C1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62" name="Freeform 332">
                <a:extLst>
                  <a:ext uri="{FF2B5EF4-FFF2-40B4-BE49-F238E27FC236}">
                    <a16:creationId xmlns:a16="http://schemas.microsoft.com/office/drawing/2014/main" id="{57106217-8195-49ED-8283-43010CEC7193}"/>
                  </a:ext>
                </a:extLst>
              </p:cNvPr>
              <p:cNvSpPr>
                <a:spLocks/>
              </p:cNvSpPr>
              <p:nvPr/>
            </p:nvSpPr>
            <p:spPr bwMode="auto">
              <a:xfrm>
                <a:off x="3079750" y="5699125"/>
                <a:ext cx="249238" cy="38100"/>
              </a:xfrm>
              <a:custGeom>
                <a:avLst/>
                <a:gdLst>
                  <a:gd name="T0" fmla="*/ 0 w 74"/>
                  <a:gd name="T1" fmla="*/ 11 h 11"/>
                  <a:gd name="T2" fmla="*/ 74 w 74"/>
                  <a:gd name="T3" fmla="*/ 11 h 11"/>
                  <a:gd name="T4" fmla="*/ 74 w 74"/>
                  <a:gd name="T5" fmla="*/ 11 h 11"/>
                  <a:gd name="T6" fmla="*/ 66 w 74"/>
                  <a:gd name="T7" fmla="*/ 3 h 11"/>
                  <a:gd name="T8" fmla="*/ 66 w 74"/>
                  <a:gd name="T9" fmla="*/ 3 h 11"/>
                  <a:gd name="T10" fmla="*/ 57 w 74"/>
                  <a:gd name="T11" fmla="*/ 0 h 11"/>
                  <a:gd name="T12" fmla="*/ 44 w 74"/>
                  <a:gd name="T13" fmla="*/ 9 h 11"/>
                  <a:gd name="T14" fmla="*/ 38 w 74"/>
                  <a:gd name="T15" fmla="*/ 7 h 11"/>
                  <a:gd name="T16" fmla="*/ 37 w 74"/>
                  <a:gd name="T17" fmla="*/ 7 h 11"/>
                  <a:gd name="T18" fmla="*/ 30 w 74"/>
                  <a:gd name="T19" fmla="*/ 9 h 11"/>
                  <a:gd name="T20" fmla="*/ 17 w 74"/>
                  <a:gd name="T21" fmla="*/ 0 h 11"/>
                  <a:gd name="T22" fmla="*/ 8 w 74"/>
                  <a:gd name="T23" fmla="*/ 3 h 11"/>
                  <a:gd name="T24" fmla="*/ 8 w 74"/>
                  <a:gd name="T25" fmla="*/ 3 h 11"/>
                  <a:gd name="T26" fmla="*/ 0 w 74"/>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
                    <a:moveTo>
                      <a:pt x="0" y="11"/>
                    </a:moveTo>
                    <a:cubicBezTo>
                      <a:pt x="74" y="11"/>
                      <a:pt x="74" y="11"/>
                      <a:pt x="74" y="11"/>
                    </a:cubicBezTo>
                    <a:cubicBezTo>
                      <a:pt x="74" y="11"/>
                      <a:pt x="74" y="11"/>
                      <a:pt x="74" y="11"/>
                    </a:cubicBezTo>
                    <a:cubicBezTo>
                      <a:pt x="66" y="3"/>
                      <a:pt x="66" y="3"/>
                      <a:pt x="66" y="3"/>
                    </a:cubicBezTo>
                    <a:cubicBezTo>
                      <a:pt x="66" y="3"/>
                      <a:pt x="66" y="3"/>
                      <a:pt x="66" y="3"/>
                    </a:cubicBezTo>
                    <a:cubicBezTo>
                      <a:pt x="64" y="1"/>
                      <a:pt x="60" y="0"/>
                      <a:pt x="57" y="0"/>
                    </a:cubicBezTo>
                    <a:cubicBezTo>
                      <a:pt x="51" y="0"/>
                      <a:pt x="46" y="4"/>
                      <a:pt x="44" y="9"/>
                    </a:cubicBezTo>
                    <a:cubicBezTo>
                      <a:pt x="42" y="8"/>
                      <a:pt x="40" y="7"/>
                      <a:pt x="38" y="7"/>
                    </a:cubicBezTo>
                    <a:cubicBezTo>
                      <a:pt x="38" y="7"/>
                      <a:pt x="37" y="7"/>
                      <a:pt x="37" y="7"/>
                    </a:cubicBezTo>
                    <a:cubicBezTo>
                      <a:pt x="34" y="7"/>
                      <a:pt x="32" y="8"/>
                      <a:pt x="30" y="9"/>
                    </a:cubicBezTo>
                    <a:cubicBezTo>
                      <a:pt x="28" y="4"/>
                      <a:pt x="23" y="0"/>
                      <a:pt x="17" y="0"/>
                    </a:cubicBezTo>
                    <a:cubicBezTo>
                      <a:pt x="14" y="0"/>
                      <a:pt x="11" y="1"/>
                      <a:pt x="8" y="3"/>
                    </a:cubicBezTo>
                    <a:cubicBezTo>
                      <a:pt x="8" y="3"/>
                      <a:pt x="8" y="3"/>
                      <a:pt x="8" y="3"/>
                    </a:cubicBezTo>
                    <a:cubicBezTo>
                      <a:pt x="0" y="11"/>
                      <a:pt x="0" y="11"/>
                      <a:pt x="0" y="11"/>
                    </a:cubicBezTo>
                    <a:close/>
                  </a:path>
                </a:pathLst>
              </a:custGeom>
              <a:solidFill>
                <a:srgbClr val="CFD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grpSp>
        <p:nvGrpSpPr>
          <p:cNvPr id="163" name="Groupe 490">
            <a:extLst>
              <a:ext uri="{FF2B5EF4-FFF2-40B4-BE49-F238E27FC236}">
                <a16:creationId xmlns:a16="http://schemas.microsoft.com/office/drawing/2014/main" id="{2DD5DA51-99E6-4145-86E3-9BA99A1A5AB8}"/>
              </a:ext>
            </a:extLst>
          </p:cNvPr>
          <p:cNvGrpSpPr>
            <a:grpSpLocks noChangeAspect="1"/>
          </p:cNvGrpSpPr>
          <p:nvPr/>
        </p:nvGrpSpPr>
        <p:grpSpPr>
          <a:xfrm>
            <a:off x="8264331" y="2496614"/>
            <a:ext cx="290095" cy="272273"/>
            <a:chOff x="1897063" y="1717675"/>
            <a:chExt cx="930275" cy="873125"/>
          </a:xfrm>
        </p:grpSpPr>
        <p:sp>
          <p:nvSpPr>
            <p:cNvPr id="164" name="Freeform 174">
              <a:extLst>
                <a:ext uri="{FF2B5EF4-FFF2-40B4-BE49-F238E27FC236}">
                  <a16:creationId xmlns:a16="http://schemas.microsoft.com/office/drawing/2014/main" id="{4B3BB321-2953-489A-B1CA-83509A6AD7E4}"/>
                </a:ext>
              </a:extLst>
            </p:cNvPr>
            <p:cNvSpPr>
              <a:spLocks/>
            </p:cNvSpPr>
            <p:nvPr/>
          </p:nvSpPr>
          <p:spPr bwMode="auto">
            <a:xfrm>
              <a:off x="1897063" y="1717675"/>
              <a:ext cx="930275" cy="873125"/>
            </a:xfrm>
            <a:custGeom>
              <a:avLst/>
              <a:gdLst>
                <a:gd name="T0" fmla="*/ 35 w 248"/>
                <a:gd name="T1" fmla="*/ 182 h 232"/>
                <a:gd name="T2" fmla="*/ 59 w 248"/>
                <a:gd name="T3" fmla="*/ 35 h 232"/>
                <a:gd name="T4" fmla="*/ 212 w 248"/>
                <a:gd name="T5" fmla="*/ 56 h 232"/>
                <a:gd name="T6" fmla="*/ 184 w 248"/>
                <a:gd name="T7" fmla="*/ 198 h 232"/>
                <a:gd name="T8" fmla="*/ 35 w 248"/>
                <a:gd name="T9" fmla="*/ 182 h 232"/>
              </a:gdLst>
              <a:ahLst/>
              <a:cxnLst>
                <a:cxn ang="0">
                  <a:pos x="T0" y="T1"/>
                </a:cxn>
                <a:cxn ang="0">
                  <a:pos x="T2" y="T3"/>
                </a:cxn>
                <a:cxn ang="0">
                  <a:pos x="T4" y="T5"/>
                </a:cxn>
                <a:cxn ang="0">
                  <a:pos x="T6" y="T7"/>
                </a:cxn>
                <a:cxn ang="0">
                  <a:pos x="T8" y="T9"/>
                </a:cxn>
              </a:cxnLst>
              <a:rect l="0" t="0" r="r" b="b"/>
              <a:pathLst>
                <a:path w="248" h="232">
                  <a:moveTo>
                    <a:pt x="35" y="182"/>
                  </a:moveTo>
                  <a:cubicBezTo>
                    <a:pt x="0" y="135"/>
                    <a:pt x="10" y="69"/>
                    <a:pt x="59" y="35"/>
                  </a:cubicBezTo>
                  <a:cubicBezTo>
                    <a:pt x="108" y="0"/>
                    <a:pt x="176" y="10"/>
                    <a:pt x="212" y="56"/>
                  </a:cubicBezTo>
                  <a:cubicBezTo>
                    <a:pt x="248" y="103"/>
                    <a:pt x="233" y="163"/>
                    <a:pt x="184" y="198"/>
                  </a:cubicBezTo>
                  <a:cubicBezTo>
                    <a:pt x="135" y="232"/>
                    <a:pt x="71" y="228"/>
                    <a:pt x="35" y="182"/>
                  </a:cubicBezTo>
                </a:path>
              </a:pathLst>
            </a:custGeom>
            <a:solidFill>
              <a:srgbClr val="E52D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165" name="Groupe 492">
              <a:extLst>
                <a:ext uri="{FF2B5EF4-FFF2-40B4-BE49-F238E27FC236}">
                  <a16:creationId xmlns:a16="http://schemas.microsoft.com/office/drawing/2014/main" id="{BC531F45-BF59-4981-AE8B-D2305EB6A157}"/>
                </a:ext>
              </a:extLst>
            </p:cNvPr>
            <p:cNvGrpSpPr/>
            <p:nvPr/>
          </p:nvGrpSpPr>
          <p:grpSpPr>
            <a:xfrm>
              <a:off x="2151063" y="1887537"/>
              <a:ext cx="414337" cy="544513"/>
              <a:chOff x="2151063" y="1887537"/>
              <a:chExt cx="414337" cy="544513"/>
            </a:xfrm>
          </p:grpSpPr>
          <p:sp>
            <p:nvSpPr>
              <p:cNvPr id="166" name="Freeform 175">
                <a:extLst>
                  <a:ext uri="{FF2B5EF4-FFF2-40B4-BE49-F238E27FC236}">
                    <a16:creationId xmlns:a16="http://schemas.microsoft.com/office/drawing/2014/main" id="{5C491A75-53FF-43F7-930D-2651E3C38DA6}"/>
                  </a:ext>
                </a:extLst>
              </p:cNvPr>
              <p:cNvSpPr>
                <a:spLocks/>
              </p:cNvSpPr>
              <p:nvPr/>
            </p:nvSpPr>
            <p:spPr bwMode="auto">
              <a:xfrm>
                <a:off x="2151063" y="2154237"/>
                <a:ext cx="414337" cy="277813"/>
              </a:xfrm>
              <a:custGeom>
                <a:avLst/>
                <a:gdLst>
                  <a:gd name="T0" fmla="*/ 104 w 110"/>
                  <a:gd name="T1" fmla="*/ 30 h 74"/>
                  <a:gd name="T2" fmla="*/ 96 w 110"/>
                  <a:gd name="T3" fmla="*/ 25 h 74"/>
                  <a:gd name="T4" fmla="*/ 94 w 110"/>
                  <a:gd name="T5" fmla="*/ 9 h 74"/>
                  <a:gd name="T6" fmla="*/ 84 w 110"/>
                  <a:gd name="T7" fmla="*/ 8 h 74"/>
                  <a:gd name="T8" fmla="*/ 65 w 110"/>
                  <a:gd name="T9" fmla="*/ 4 h 74"/>
                  <a:gd name="T10" fmla="*/ 31 w 110"/>
                  <a:gd name="T11" fmla="*/ 6 h 74"/>
                  <a:gd name="T12" fmla="*/ 14 w 110"/>
                  <a:gd name="T13" fmla="*/ 34 h 74"/>
                  <a:gd name="T14" fmla="*/ 3 w 110"/>
                  <a:gd name="T15" fmla="*/ 26 h 74"/>
                  <a:gd name="T16" fmla="*/ 9 w 110"/>
                  <a:gd name="T17" fmla="*/ 26 h 74"/>
                  <a:gd name="T18" fmla="*/ 9 w 110"/>
                  <a:gd name="T19" fmla="*/ 30 h 74"/>
                  <a:gd name="T20" fmla="*/ 7 w 110"/>
                  <a:gd name="T21" fmla="*/ 27 h 74"/>
                  <a:gd name="T22" fmla="*/ 10 w 110"/>
                  <a:gd name="T23" fmla="*/ 30 h 74"/>
                  <a:gd name="T24" fmla="*/ 3 w 110"/>
                  <a:gd name="T25" fmla="*/ 24 h 74"/>
                  <a:gd name="T26" fmla="*/ 14 w 110"/>
                  <a:gd name="T27" fmla="*/ 36 h 74"/>
                  <a:gd name="T28" fmla="*/ 14 w 110"/>
                  <a:gd name="T29" fmla="*/ 38 h 74"/>
                  <a:gd name="T30" fmla="*/ 27 w 110"/>
                  <a:gd name="T31" fmla="*/ 65 h 74"/>
                  <a:gd name="T32" fmla="*/ 39 w 110"/>
                  <a:gd name="T33" fmla="*/ 73 h 74"/>
                  <a:gd name="T34" fmla="*/ 52 w 110"/>
                  <a:gd name="T35" fmla="*/ 68 h 74"/>
                  <a:gd name="T36" fmla="*/ 63 w 110"/>
                  <a:gd name="T37" fmla="*/ 69 h 74"/>
                  <a:gd name="T38" fmla="*/ 74 w 110"/>
                  <a:gd name="T39" fmla="*/ 73 h 74"/>
                  <a:gd name="T40" fmla="*/ 78 w 110"/>
                  <a:gd name="T41" fmla="*/ 63 h 74"/>
                  <a:gd name="T42" fmla="*/ 92 w 110"/>
                  <a:gd name="T43" fmla="*/ 56 h 74"/>
                  <a:gd name="T44" fmla="*/ 107 w 110"/>
                  <a:gd name="T45" fmla="*/ 47 h 74"/>
                  <a:gd name="T46" fmla="*/ 104 w 110"/>
                  <a:gd name="T47" fmla="*/ 3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74">
                    <a:moveTo>
                      <a:pt x="104" y="30"/>
                    </a:moveTo>
                    <a:cubicBezTo>
                      <a:pt x="102" y="28"/>
                      <a:pt x="99" y="27"/>
                      <a:pt x="96" y="25"/>
                    </a:cubicBezTo>
                    <a:cubicBezTo>
                      <a:pt x="87" y="18"/>
                      <a:pt x="86" y="19"/>
                      <a:pt x="94" y="9"/>
                    </a:cubicBezTo>
                    <a:cubicBezTo>
                      <a:pt x="92" y="9"/>
                      <a:pt x="87" y="7"/>
                      <a:pt x="84" y="8"/>
                    </a:cubicBezTo>
                    <a:cubicBezTo>
                      <a:pt x="77" y="13"/>
                      <a:pt x="73" y="7"/>
                      <a:pt x="65" y="4"/>
                    </a:cubicBezTo>
                    <a:cubicBezTo>
                      <a:pt x="54" y="0"/>
                      <a:pt x="42" y="0"/>
                      <a:pt x="31" y="6"/>
                    </a:cubicBezTo>
                    <a:cubicBezTo>
                      <a:pt x="19" y="12"/>
                      <a:pt x="16" y="22"/>
                      <a:pt x="14" y="34"/>
                    </a:cubicBezTo>
                    <a:cubicBezTo>
                      <a:pt x="4" y="40"/>
                      <a:pt x="3" y="28"/>
                      <a:pt x="3" y="26"/>
                    </a:cubicBezTo>
                    <a:cubicBezTo>
                      <a:pt x="3" y="23"/>
                      <a:pt x="8" y="23"/>
                      <a:pt x="9" y="26"/>
                    </a:cubicBezTo>
                    <a:cubicBezTo>
                      <a:pt x="10" y="27"/>
                      <a:pt x="9" y="29"/>
                      <a:pt x="9" y="30"/>
                    </a:cubicBezTo>
                    <a:cubicBezTo>
                      <a:pt x="8" y="28"/>
                      <a:pt x="7" y="27"/>
                      <a:pt x="7" y="27"/>
                    </a:cubicBezTo>
                    <a:cubicBezTo>
                      <a:pt x="8" y="29"/>
                      <a:pt x="9" y="33"/>
                      <a:pt x="10" y="30"/>
                    </a:cubicBezTo>
                    <a:cubicBezTo>
                      <a:pt x="13" y="24"/>
                      <a:pt x="6" y="21"/>
                      <a:pt x="3" y="24"/>
                    </a:cubicBezTo>
                    <a:cubicBezTo>
                      <a:pt x="0" y="26"/>
                      <a:pt x="3" y="42"/>
                      <a:pt x="14" y="36"/>
                    </a:cubicBezTo>
                    <a:cubicBezTo>
                      <a:pt x="14" y="36"/>
                      <a:pt x="14" y="37"/>
                      <a:pt x="14" y="38"/>
                    </a:cubicBezTo>
                    <a:cubicBezTo>
                      <a:pt x="12" y="50"/>
                      <a:pt x="23" y="56"/>
                      <a:pt x="27" y="65"/>
                    </a:cubicBezTo>
                    <a:cubicBezTo>
                      <a:pt x="29" y="73"/>
                      <a:pt x="30" y="74"/>
                      <a:pt x="39" y="73"/>
                    </a:cubicBezTo>
                    <a:cubicBezTo>
                      <a:pt x="45" y="67"/>
                      <a:pt x="40" y="68"/>
                      <a:pt x="52" y="68"/>
                    </a:cubicBezTo>
                    <a:cubicBezTo>
                      <a:pt x="55" y="67"/>
                      <a:pt x="62" y="66"/>
                      <a:pt x="63" y="69"/>
                    </a:cubicBezTo>
                    <a:cubicBezTo>
                      <a:pt x="66" y="74"/>
                      <a:pt x="68" y="73"/>
                      <a:pt x="74" y="73"/>
                    </a:cubicBezTo>
                    <a:cubicBezTo>
                      <a:pt x="81" y="73"/>
                      <a:pt x="73" y="65"/>
                      <a:pt x="78" y="63"/>
                    </a:cubicBezTo>
                    <a:cubicBezTo>
                      <a:pt x="83" y="62"/>
                      <a:pt x="88" y="59"/>
                      <a:pt x="92" y="56"/>
                    </a:cubicBezTo>
                    <a:cubicBezTo>
                      <a:pt x="96" y="53"/>
                      <a:pt x="108" y="52"/>
                      <a:pt x="107" y="47"/>
                    </a:cubicBezTo>
                    <a:cubicBezTo>
                      <a:pt x="107" y="43"/>
                      <a:pt x="110" y="25"/>
                      <a:pt x="104"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67" name="Freeform 176">
                <a:extLst>
                  <a:ext uri="{FF2B5EF4-FFF2-40B4-BE49-F238E27FC236}">
                    <a16:creationId xmlns:a16="http://schemas.microsoft.com/office/drawing/2014/main" id="{3A3BC4D8-BCCE-488F-984C-CC0B5A2378A5}"/>
                  </a:ext>
                </a:extLst>
              </p:cNvPr>
              <p:cNvSpPr>
                <a:spLocks/>
              </p:cNvSpPr>
              <p:nvPr/>
            </p:nvSpPr>
            <p:spPr bwMode="auto">
              <a:xfrm>
                <a:off x="2305051" y="1887537"/>
                <a:ext cx="161925" cy="146050"/>
              </a:xfrm>
              <a:custGeom>
                <a:avLst/>
                <a:gdLst>
                  <a:gd name="T0" fmla="*/ 11 w 43"/>
                  <a:gd name="T1" fmla="*/ 32 h 39"/>
                  <a:gd name="T2" fmla="*/ 14 w 43"/>
                  <a:gd name="T3" fmla="*/ 37 h 39"/>
                  <a:gd name="T4" fmla="*/ 32 w 43"/>
                  <a:gd name="T5" fmla="*/ 35 h 39"/>
                  <a:gd name="T6" fmla="*/ 36 w 43"/>
                  <a:gd name="T7" fmla="*/ 9 h 39"/>
                  <a:gd name="T8" fmla="*/ 10 w 43"/>
                  <a:gd name="T9" fmla="*/ 6 h 39"/>
                  <a:gd name="T10" fmla="*/ 3 w 43"/>
                  <a:gd name="T11" fmla="*/ 26 h 39"/>
                  <a:gd name="T12" fmla="*/ 11 w 43"/>
                  <a:gd name="T13" fmla="*/ 32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1" y="32"/>
                    </a:moveTo>
                    <a:cubicBezTo>
                      <a:pt x="12" y="34"/>
                      <a:pt x="13" y="36"/>
                      <a:pt x="14" y="37"/>
                    </a:cubicBezTo>
                    <a:cubicBezTo>
                      <a:pt x="20" y="39"/>
                      <a:pt x="27" y="39"/>
                      <a:pt x="32" y="35"/>
                    </a:cubicBezTo>
                    <a:cubicBezTo>
                      <a:pt x="41" y="29"/>
                      <a:pt x="43" y="17"/>
                      <a:pt x="36" y="9"/>
                    </a:cubicBezTo>
                    <a:cubicBezTo>
                      <a:pt x="30" y="1"/>
                      <a:pt x="19" y="0"/>
                      <a:pt x="10" y="6"/>
                    </a:cubicBezTo>
                    <a:cubicBezTo>
                      <a:pt x="3" y="11"/>
                      <a:pt x="0" y="19"/>
                      <a:pt x="3" y="26"/>
                    </a:cubicBezTo>
                    <a:cubicBezTo>
                      <a:pt x="6" y="27"/>
                      <a:pt x="9" y="29"/>
                      <a:pt x="11" y="32"/>
                    </a:cubicBezTo>
                    <a:close/>
                  </a:path>
                </a:pathLst>
              </a:cu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68" name="Freeform 177">
                <a:extLst>
                  <a:ext uri="{FF2B5EF4-FFF2-40B4-BE49-F238E27FC236}">
                    <a16:creationId xmlns:a16="http://schemas.microsoft.com/office/drawing/2014/main" id="{100D01BD-A116-4941-AC21-A1FB43A73458}"/>
                  </a:ext>
                </a:extLst>
              </p:cNvPr>
              <p:cNvSpPr>
                <a:spLocks/>
              </p:cNvSpPr>
              <p:nvPr/>
            </p:nvSpPr>
            <p:spPr bwMode="auto">
              <a:xfrm>
                <a:off x="2203451" y="1985962"/>
                <a:ext cx="158750" cy="149225"/>
              </a:xfrm>
              <a:custGeom>
                <a:avLst/>
                <a:gdLst>
                  <a:gd name="T0" fmla="*/ 6 w 42"/>
                  <a:gd name="T1" fmla="*/ 30 h 40"/>
                  <a:gd name="T2" fmla="*/ 33 w 42"/>
                  <a:gd name="T3" fmla="*/ 34 h 40"/>
                  <a:gd name="T4" fmla="*/ 39 w 42"/>
                  <a:gd name="T5" fmla="*/ 13 h 40"/>
                  <a:gd name="T6" fmla="*/ 37 w 42"/>
                  <a:gd name="T7" fmla="*/ 8 h 40"/>
                  <a:gd name="T8" fmla="*/ 28 w 42"/>
                  <a:gd name="T9" fmla="*/ 2 h 40"/>
                  <a:gd name="T10" fmla="*/ 11 w 42"/>
                  <a:gd name="T11" fmla="*/ 5 h 40"/>
                  <a:gd name="T12" fmla="*/ 6 w 42"/>
                  <a:gd name="T13" fmla="*/ 30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6" y="30"/>
                    </a:moveTo>
                    <a:cubicBezTo>
                      <a:pt x="12" y="38"/>
                      <a:pt x="24" y="40"/>
                      <a:pt x="33" y="34"/>
                    </a:cubicBezTo>
                    <a:cubicBezTo>
                      <a:pt x="40" y="29"/>
                      <a:pt x="42" y="20"/>
                      <a:pt x="39" y="13"/>
                    </a:cubicBezTo>
                    <a:cubicBezTo>
                      <a:pt x="39" y="11"/>
                      <a:pt x="38" y="9"/>
                      <a:pt x="37" y="8"/>
                    </a:cubicBezTo>
                    <a:cubicBezTo>
                      <a:pt x="35" y="5"/>
                      <a:pt x="32" y="3"/>
                      <a:pt x="28" y="2"/>
                    </a:cubicBezTo>
                    <a:cubicBezTo>
                      <a:pt x="23" y="0"/>
                      <a:pt x="16" y="1"/>
                      <a:pt x="11" y="5"/>
                    </a:cubicBezTo>
                    <a:cubicBezTo>
                      <a:pt x="2" y="11"/>
                      <a:pt x="0" y="22"/>
                      <a:pt x="6" y="30"/>
                    </a:cubicBezTo>
                    <a:close/>
                  </a:path>
                </a:pathLst>
              </a:cu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69" name="Freeform 178">
                <a:extLst>
                  <a:ext uri="{FF2B5EF4-FFF2-40B4-BE49-F238E27FC236}">
                    <a16:creationId xmlns:a16="http://schemas.microsoft.com/office/drawing/2014/main" id="{5FB8AD70-EC61-42F2-9D6C-147D8918A51E}"/>
                  </a:ext>
                </a:extLst>
              </p:cNvPr>
              <p:cNvSpPr>
                <a:spLocks/>
              </p:cNvSpPr>
              <p:nvPr/>
            </p:nvSpPr>
            <p:spPr bwMode="auto">
              <a:xfrm>
                <a:off x="2293938" y="2192337"/>
                <a:ext cx="98425" cy="173038"/>
              </a:xfrm>
              <a:custGeom>
                <a:avLst/>
                <a:gdLst>
                  <a:gd name="T0" fmla="*/ 10 w 26"/>
                  <a:gd name="T1" fmla="*/ 40 h 46"/>
                  <a:gd name="T2" fmla="*/ 4 w 26"/>
                  <a:gd name="T3" fmla="*/ 38 h 46"/>
                  <a:gd name="T4" fmla="*/ 0 w 26"/>
                  <a:gd name="T5" fmla="*/ 37 h 46"/>
                  <a:gd name="T6" fmla="*/ 2 w 26"/>
                  <a:gd name="T7" fmla="*/ 31 h 46"/>
                  <a:gd name="T8" fmla="*/ 7 w 26"/>
                  <a:gd name="T9" fmla="*/ 33 h 46"/>
                  <a:gd name="T10" fmla="*/ 12 w 26"/>
                  <a:gd name="T11" fmla="*/ 33 h 46"/>
                  <a:gd name="T12" fmla="*/ 16 w 26"/>
                  <a:gd name="T13" fmla="*/ 33 h 46"/>
                  <a:gd name="T14" fmla="*/ 18 w 26"/>
                  <a:gd name="T15" fmla="*/ 30 h 46"/>
                  <a:gd name="T16" fmla="*/ 17 w 26"/>
                  <a:gd name="T17" fmla="*/ 28 h 46"/>
                  <a:gd name="T18" fmla="*/ 16 w 26"/>
                  <a:gd name="T19" fmla="*/ 27 h 46"/>
                  <a:gd name="T20" fmla="*/ 14 w 26"/>
                  <a:gd name="T21" fmla="*/ 26 h 46"/>
                  <a:gd name="T22" fmla="*/ 10 w 26"/>
                  <a:gd name="T23" fmla="*/ 25 h 46"/>
                  <a:gd name="T24" fmla="*/ 7 w 26"/>
                  <a:gd name="T25" fmla="*/ 24 h 46"/>
                  <a:gd name="T26" fmla="*/ 4 w 26"/>
                  <a:gd name="T27" fmla="*/ 22 h 46"/>
                  <a:gd name="T28" fmla="*/ 2 w 26"/>
                  <a:gd name="T29" fmla="*/ 19 h 46"/>
                  <a:gd name="T30" fmla="*/ 1 w 26"/>
                  <a:gd name="T31" fmla="*/ 15 h 46"/>
                  <a:gd name="T32" fmla="*/ 2 w 26"/>
                  <a:gd name="T33" fmla="*/ 12 h 46"/>
                  <a:gd name="T34" fmla="*/ 3 w 26"/>
                  <a:gd name="T35" fmla="*/ 9 h 46"/>
                  <a:gd name="T36" fmla="*/ 6 w 26"/>
                  <a:gd name="T37" fmla="*/ 7 h 46"/>
                  <a:gd name="T38" fmla="*/ 10 w 26"/>
                  <a:gd name="T39" fmla="*/ 6 h 46"/>
                  <a:gd name="T40" fmla="*/ 10 w 26"/>
                  <a:gd name="T41" fmla="*/ 0 h 46"/>
                  <a:gd name="T42" fmla="*/ 16 w 26"/>
                  <a:gd name="T43" fmla="*/ 0 h 46"/>
                  <a:gd name="T44" fmla="*/ 16 w 26"/>
                  <a:gd name="T45" fmla="*/ 5 h 46"/>
                  <a:gd name="T46" fmla="*/ 21 w 26"/>
                  <a:gd name="T47" fmla="*/ 6 h 46"/>
                  <a:gd name="T48" fmla="*/ 24 w 26"/>
                  <a:gd name="T49" fmla="*/ 7 h 46"/>
                  <a:gd name="T50" fmla="*/ 23 w 26"/>
                  <a:gd name="T51" fmla="*/ 13 h 46"/>
                  <a:gd name="T52" fmla="*/ 19 w 26"/>
                  <a:gd name="T53" fmla="*/ 12 h 46"/>
                  <a:gd name="T54" fmla="*/ 14 w 26"/>
                  <a:gd name="T55" fmla="*/ 12 h 46"/>
                  <a:gd name="T56" fmla="*/ 10 w 26"/>
                  <a:gd name="T57" fmla="*/ 12 h 46"/>
                  <a:gd name="T58" fmla="*/ 9 w 26"/>
                  <a:gd name="T59" fmla="*/ 15 h 46"/>
                  <a:gd name="T60" fmla="*/ 9 w 26"/>
                  <a:gd name="T61" fmla="*/ 16 h 46"/>
                  <a:gd name="T62" fmla="*/ 11 w 26"/>
                  <a:gd name="T63" fmla="*/ 17 h 46"/>
                  <a:gd name="T64" fmla="*/ 12 w 26"/>
                  <a:gd name="T65" fmla="*/ 18 h 46"/>
                  <a:gd name="T66" fmla="*/ 15 w 26"/>
                  <a:gd name="T67" fmla="*/ 19 h 46"/>
                  <a:gd name="T68" fmla="*/ 19 w 26"/>
                  <a:gd name="T69" fmla="*/ 21 h 46"/>
                  <a:gd name="T70" fmla="*/ 22 w 26"/>
                  <a:gd name="T71" fmla="*/ 23 h 46"/>
                  <a:gd name="T72" fmla="*/ 25 w 26"/>
                  <a:gd name="T73" fmla="*/ 26 h 46"/>
                  <a:gd name="T74" fmla="*/ 26 w 26"/>
                  <a:gd name="T75" fmla="*/ 30 h 46"/>
                  <a:gd name="T76" fmla="*/ 25 w 26"/>
                  <a:gd name="T77" fmla="*/ 33 h 46"/>
                  <a:gd name="T78" fmla="*/ 23 w 26"/>
                  <a:gd name="T79" fmla="*/ 36 h 46"/>
                  <a:gd name="T80" fmla="*/ 21 w 26"/>
                  <a:gd name="T81" fmla="*/ 38 h 46"/>
                  <a:gd name="T82" fmla="*/ 16 w 26"/>
                  <a:gd name="T83" fmla="*/ 39 h 46"/>
                  <a:gd name="T84" fmla="*/ 16 w 26"/>
                  <a:gd name="T85" fmla="*/ 46 h 46"/>
                  <a:gd name="T86" fmla="*/ 10 w 26"/>
                  <a:gd name="T87" fmla="*/ 46 h 46"/>
                  <a:gd name="T88" fmla="*/ 10 w 26"/>
                  <a:gd name="T89"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 h="46">
                    <a:moveTo>
                      <a:pt x="10" y="40"/>
                    </a:moveTo>
                    <a:cubicBezTo>
                      <a:pt x="7" y="39"/>
                      <a:pt x="5" y="39"/>
                      <a:pt x="4" y="38"/>
                    </a:cubicBezTo>
                    <a:cubicBezTo>
                      <a:pt x="2" y="38"/>
                      <a:pt x="1" y="37"/>
                      <a:pt x="0" y="37"/>
                    </a:cubicBezTo>
                    <a:cubicBezTo>
                      <a:pt x="2" y="31"/>
                      <a:pt x="2" y="31"/>
                      <a:pt x="2" y="31"/>
                    </a:cubicBezTo>
                    <a:cubicBezTo>
                      <a:pt x="4" y="32"/>
                      <a:pt x="5" y="32"/>
                      <a:pt x="7" y="33"/>
                    </a:cubicBezTo>
                    <a:cubicBezTo>
                      <a:pt x="8" y="33"/>
                      <a:pt x="10" y="33"/>
                      <a:pt x="12" y="33"/>
                    </a:cubicBezTo>
                    <a:cubicBezTo>
                      <a:pt x="14" y="33"/>
                      <a:pt x="16" y="33"/>
                      <a:pt x="16" y="33"/>
                    </a:cubicBezTo>
                    <a:cubicBezTo>
                      <a:pt x="17" y="32"/>
                      <a:pt x="18" y="31"/>
                      <a:pt x="18" y="30"/>
                    </a:cubicBezTo>
                    <a:cubicBezTo>
                      <a:pt x="18" y="29"/>
                      <a:pt x="17" y="29"/>
                      <a:pt x="17" y="28"/>
                    </a:cubicBezTo>
                    <a:cubicBezTo>
                      <a:pt x="17" y="28"/>
                      <a:pt x="16" y="28"/>
                      <a:pt x="16" y="27"/>
                    </a:cubicBezTo>
                    <a:cubicBezTo>
                      <a:pt x="15" y="27"/>
                      <a:pt x="14" y="26"/>
                      <a:pt x="14" y="26"/>
                    </a:cubicBezTo>
                    <a:cubicBezTo>
                      <a:pt x="13" y="26"/>
                      <a:pt x="12" y="25"/>
                      <a:pt x="10" y="25"/>
                    </a:cubicBezTo>
                    <a:cubicBezTo>
                      <a:pt x="9" y="24"/>
                      <a:pt x="8" y="24"/>
                      <a:pt x="7" y="24"/>
                    </a:cubicBezTo>
                    <a:cubicBezTo>
                      <a:pt x="6" y="23"/>
                      <a:pt x="5" y="22"/>
                      <a:pt x="4" y="22"/>
                    </a:cubicBezTo>
                    <a:cubicBezTo>
                      <a:pt x="3" y="21"/>
                      <a:pt x="3" y="20"/>
                      <a:pt x="2" y="19"/>
                    </a:cubicBezTo>
                    <a:cubicBezTo>
                      <a:pt x="1" y="18"/>
                      <a:pt x="1" y="17"/>
                      <a:pt x="1" y="15"/>
                    </a:cubicBezTo>
                    <a:cubicBezTo>
                      <a:pt x="1" y="14"/>
                      <a:pt x="1" y="13"/>
                      <a:pt x="2" y="12"/>
                    </a:cubicBezTo>
                    <a:cubicBezTo>
                      <a:pt x="2" y="11"/>
                      <a:pt x="3" y="10"/>
                      <a:pt x="3" y="9"/>
                    </a:cubicBezTo>
                    <a:cubicBezTo>
                      <a:pt x="4" y="8"/>
                      <a:pt x="5" y="7"/>
                      <a:pt x="6" y="7"/>
                    </a:cubicBezTo>
                    <a:cubicBezTo>
                      <a:pt x="7" y="6"/>
                      <a:pt x="8" y="6"/>
                      <a:pt x="10" y="6"/>
                    </a:cubicBezTo>
                    <a:cubicBezTo>
                      <a:pt x="10" y="0"/>
                      <a:pt x="10" y="0"/>
                      <a:pt x="10" y="0"/>
                    </a:cubicBezTo>
                    <a:cubicBezTo>
                      <a:pt x="16" y="0"/>
                      <a:pt x="16" y="0"/>
                      <a:pt x="16" y="0"/>
                    </a:cubicBezTo>
                    <a:cubicBezTo>
                      <a:pt x="16" y="5"/>
                      <a:pt x="16" y="5"/>
                      <a:pt x="16" y="5"/>
                    </a:cubicBezTo>
                    <a:cubicBezTo>
                      <a:pt x="18" y="5"/>
                      <a:pt x="20" y="6"/>
                      <a:pt x="21" y="6"/>
                    </a:cubicBezTo>
                    <a:cubicBezTo>
                      <a:pt x="22" y="6"/>
                      <a:pt x="23" y="7"/>
                      <a:pt x="24" y="7"/>
                    </a:cubicBezTo>
                    <a:cubicBezTo>
                      <a:pt x="23" y="13"/>
                      <a:pt x="23" y="13"/>
                      <a:pt x="23" y="13"/>
                    </a:cubicBezTo>
                    <a:cubicBezTo>
                      <a:pt x="21" y="13"/>
                      <a:pt x="20" y="12"/>
                      <a:pt x="19" y="12"/>
                    </a:cubicBezTo>
                    <a:cubicBezTo>
                      <a:pt x="17" y="12"/>
                      <a:pt x="15" y="12"/>
                      <a:pt x="14" y="12"/>
                    </a:cubicBezTo>
                    <a:cubicBezTo>
                      <a:pt x="12" y="12"/>
                      <a:pt x="11" y="12"/>
                      <a:pt x="10" y="12"/>
                    </a:cubicBezTo>
                    <a:cubicBezTo>
                      <a:pt x="10" y="13"/>
                      <a:pt x="9" y="14"/>
                      <a:pt x="9" y="15"/>
                    </a:cubicBezTo>
                    <a:cubicBezTo>
                      <a:pt x="9" y="15"/>
                      <a:pt x="9" y="16"/>
                      <a:pt x="9" y="16"/>
                    </a:cubicBezTo>
                    <a:cubicBezTo>
                      <a:pt x="10" y="16"/>
                      <a:pt x="10" y="17"/>
                      <a:pt x="11" y="17"/>
                    </a:cubicBezTo>
                    <a:cubicBezTo>
                      <a:pt x="11" y="17"/>
                      <a:pt x="12" y="18"/>
                      <a:pt x="12" y="18"/>
                    </a:cubicBezTo>
                    <a:cubicBezTo>
                      <a:pt x="13" y="18"/>
                      <a:pt x="14" y="19"/>
                      <a:pt x="15" y="19"/>
                    </a:cubicBezTo>
                    <a:cubicBezTo>
                      <a:pt x="16" y="19"/>
                      <a:pt x="18" y="20"/>
                      <a:pt x="19" y="21"/>
                    </a:cubicBezTo>
                    <a:cubicBezTo>
                      <a:pt x="20" y="21"/>
                      <a:pt x="22" y="22"/>
                      <a:pt x="22" y="23"/>
                    </a:cubicBezTo>
                    <a:cubicBezTo>
                      <a:pt x="23" y="24"/>
                      <a:pt x="24" y="25"/>
                      <a:pt x="25" y="26"/>
                    </a:cubicBezTo>
                    <a:cubicBezTo>
                      <a:pt x="25" y="27"/>
                      <a:pt x="26" y="28"/>
                      <a:pt x="26" y="30"/>
                    </a:cubicBezTo>
                    <a:cubicBezTo>
                      <a:pt x="26" y="31"/>
                      <a:pt x="25" y="32"/>
                      <a:pt x="25" y="33"/>
                    </a:cubicBezTo>
                    <a:cubicBezTo>
                      <a:pt x="25" y="34"/>
                      <a:pt x="24" y="35"/>
                      <a:pt x="23" y="36"/>
                    </a:cubicBezTo>
                    <a:cubicBezTo>
                      <a:pt x="23" y="37"/>
                      <a:pt x="22" y="37"/>
                      <a:pt x="21" y="38"/>
                    </a:cubicBezTo>
                    <a:cubicBezTo>
                      <a:pt x="20" y="39"/>
                      <a:pt x="18" y="39"/>
                      <a:pt x="16" y="39"/>
                    </a:cubicBezTo>
                    <a:cubicBezTo>
                      <a:pt x="16" y="46"/>
                      <a:pt x="16" y="46"/>
                      <a:pt x="16" y="46"/>
                    </a:cubicBezTo>
                    <a:cubicBezTo>
                      <a:pt x="10" y="46"/>
                      <a:pt x="10" y="46"/>
                      <a:pt x="10" y="46"/>
                    </a:cubicBezTo>
                    <a:lnTo>
                      <a:pt x="10" y="40"/>
                    </a:lnTo>
                    <a:close/>
                  </a:path>
                </a:pathLst>
              </a:cu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70" name="Freeform 179">
                <a:extLst>
                  <a:ext uri="{FF2B5EF4-FFF2-40B4-BE49-F238E27FC236}">
                    <a16:creationId xmlns:a16="http://schemas.microsoft.com/office/drawing/2014/main" id="{FE203251-B400-449C-AF32-A9823ED1FCB1}"/>
                  </a:ext>
                </a:extLst>
              </p:cNvPr>
              <p:cNvSpPr>
                <a:spLocks/>
              </p:cNvSpPr>
              <p:nvPr/>
            </p:nvSpPr>
            <p:spPr bwMode="auto">
              <a:xfrm>
                <a:off x="2271713" y="2030412"/>
                <a:ext cx="26987" cy="52388"/>
              </a:xfrm>
              <a:custGeom>
                <a:avLst/>
                <a:gdLst>
                  <a:gd name="T0" fmla="*/ 2 w 7"/>
                  <a:gd name="T1" fmla="*/ 12 h 14"/>
                  <a:gd name="T2" fmla="*/ 1 w 7"/>
                  <a:gd name="T3" fmla="*/ 12 h 14"/>
                  <a:gd name="T4" fmla="*/ 0 w 7"/>
                  <a:gd name="T5" fmla="*/ 11 h 14"/>
                  <a:gd name="T6" fmla="*/ 0 w 7"/>
                  <a:gd name="T7" fmla="*/ 10 h 14"/>
                  <a:gd name="T8" fmla="*/ 2 w 7"/>
                  <a:gd name="T9" fmla="*/ 10 h 14"/>
                  <a:gd name="T10" fmla="*/ 3 w 7"/>
                  <a:gd name="T11" fmla="*/ 10 h 14"/>
                  <a:gd name="T12" fmla="*/ 5 w 7"/>
                  <a:gd name="T13" fmla="*/ 10 h 14"/>
                  <a:gd name="T14" fmla="*/ 5 w 7"/>
                  <a:gd name="T15" fmla="*/ 9 h 14"/>
                  <a:gd name="T16" fmla="*/ 5 w 7"/>
                  <a:gd name="T17" fmla="*/ 9 h 14"/>
                  <a:gd name="T18" fmla="*/ 4 w 7"/>
                  <a:gd name="T19" fmla="*/ 8 h 14"/>
                  <a:gd name="T20" fmla="*/ 4 w 7"/>
                  <a:gd name="T21" fmla="*/ 8 h 14"/>
                  <a:gd name="T22" fmla="*/ 3 w 7"/>
                  <a:gd name="T23" fmla="*/ 8 h 14"/>
                  <a:gd name="T24" fmla="*/ 2 w 7"/>
                  <a:gd name="T25" fmla="*/ 7 h 14"/>
                  <a:gd name="T26" fmla="*/ 1 w 7"/>
                  <a:gd name="T27" fmla="*/ 7 h 14"/>
                  <a:gd name="T28" fmla="*/ 0 w 7"/>
                  <a:gd name="T29" fmla="*/ 6 h 14"/>
                  <a:gd name="T30" fmla="*/ 0 w 7"/>
                  <a:gd name="T31" fmla="*/ 5 h 14"/>
                  <a:gd name="T32" fmla="*/ 0 w 7"/>
                  <a:gd name="T33" fmla="*/ 4 h 14"/>
                  <a:gd name="T34" fmla="*/ 0 w 7"/>
                  <a:gd name="T35" fmla="*/ 3 h 14"/>
                  <a:gd name="T36" fmla="*/ 1 w 7"/>
                  <a:gd name="T37" fmla="*/ 2 h 14"/>
                  <a:gd name="T38" fmla="*/ 2 w 7"/>
                  <a:gd name="T39" fmla="*/ 2 h 14"/>
                  <a:gd name="T40" fmla="*/ 2 w 7"/>
                  <a:gd name="T41" fmla="*/ 0 h 14"/>
                  <a:gd name="T42" fmla="*/ 4 w 7"/>
                  <a:gd name="T43" fmla="*/ 0 h 14"/>
                  <a:gd name="T44" fmla="*/ 4 w 7"/>
                  <a:gd name="T45" fmla="*/ 2 h 14"/>
                  <a:gd name="T46" fmla="*/ 6 w 7"/>
                  <a:gd name="T47" fmla="*/ 2 h 14"/>
                  <a:gd name="T48" fmla="*/ 7 w 7"/>
                  <a:gd name="T49" fmla="*/ 2 h 14"/>
                  <a:gd name="T50" fmla="*/ 6 w 7"/>
                  <a:gd name="T51" fmla="*/ 4 h 14"/>
                  <a:gd name="T52" fmla="*/ 5 w 7"/>
                  <a:gd name="T53" fmla="*/ 4 h 14"/>
                  <a:gd name="T54" fmla="*/ 4 w 7"/>
                  <a:gd name="T55" fmla="*/ 4 h 14"/>
                  <a:gd name="T56" fmla="*/ 3 w 7"/>
                  <a:gd name="T57" fmla="*/ 4 h 14"/>
                  <a:gd name="T58" fmla="*/ 2 w 7"/>
                  <a:gd name="T59" fmla="*/ 4 h 14"/>
                  <a:gd name="T60" fmla="*/ 2 w 7"/>
                  <a:gd name="T61" fmla="*/ 5 h 14"/>
                  <a:gd name="T62" fmla="*/ 3 w 7"/>
                  <a:gd name="T63" fmla="*/ 5 h 14"/>
                  <a:gd name="T64" fmla="*/ 3 w 7"/>
                  <a:gd name="T65" fmla="*/ 6 h 14"/>
                  <a:gd name="T66" fmla="*/ 4 w 7"/>
                  <a:gd name="T67" fmla="*/ 6 h 14"/>
                  <a:gd name="T68" fmla="*/ 5 w 7"/>
                  <a:gd name="T69" fmla="*/ 6 h 14"/>
                  <a:gd name="T70" fmla="*/ 6 w 7"/>
                  <a:gd name="T71" fmla="*/ 7 h 14"/>
                  <a:gd name="T72" fmla="*/ 7 w 7"/>
                  <a:gd name="T73" fmla="*/ 8 h 14"/>
                  <a:gd name="T74" fmla="*/ 7 w 7"/>
                  <a:gd name="T75" fmla="*/ 9 h 14"/>
                  <a:gd name="T76" fmla="*/ 7 w 7"/>
                  <a:gd name="T77" fmla="*/ 10 h 14"/>
                  <a:gd name="T78" fmla="*/ 7 w 7"/>
                  <a:gd name="T79" fmla="*/ 11 h 14"/>
                  <a:gd name="T80" fmla="*/ 6 w 7"/>
                  <a:gd name="T81" fmla="*/ 12 h 14"/>
                  <a:gd name="T82" fmla="*/ 4 w 7"/>
                  <a:gd name="T83" fmla="*/ 12 h 14"/>
                  <a:gd name="T84" fmla="*/ 4 w 7"/>
                  <a:gd name="T85" fmla="*/ 14 h 14"/>
                  <a:gd name="T86" fmla="*/ 2 w 7"/>
                  <a:gd name="T87" fmla="*/ 14 h 14"/>
                  <a:gd name="T88" fmla="*/ 2 w 7"/>
                  <a:gd name="T8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14">
                    <a:moveTo>
                      <a:pt x="2" y="12"/>
                    </a:moveTo>
                    <a:cubicBezTo>
                      <a:pt x="2" y="12"/>
                      <a:pt x="1" y="12"/>
                      <a:pt x="1" y="12"/>
                    </a:cubicBezTo>
                    <a:cubicBezTo>
                      <a:pt x="0" y="12"/>
                      <a:pt x="0" y="12"/>
                      <a:pt x="0" y="11"/>
                    </a:cubicBezTo>
                    <a:cubicBezTo>
                      <a:pt x="0" y="10"/>
                      <a:pt x="0" y="10"/>
                      <a:pt x="0" y="10"/>
                    </a:cubicBezTo>
                    <a:cubicBezTo>
                      <a:pt x="1" y="10"/>
                      <a:pt x="1" y="10"/>
                      <a:pt x="2" y="10"/>
                    </a:cubicBezTo>
                    <a:cubicBezTo>
                      <a:pt x="2" y="10"/>
                      <a:pt x="3" y="10"/>
                      <a:pt x="3" y="10"/>
                    </a:cubicBezTo>
                    <a:cubicBezTo>
                      <a:pt x="4" y="10"/>
                      <a:pt x="4" y="10"/>
                      <a:pt x="5" y="10"/>
                    </a:cubicBezTo>
                    <a:cubicBezTo>
                      <a:pt x="5" y="10"/>
                      <a:pt x="5" y="10"/>
                      <a:pt x="5" y="9"/>
                    </a:cubicBezTo>
                    <a:cubicBezTo>
                      <a:pt x="5" y="9"/>
                      <a:pt x="5" y="9"/>
                      <a:pt x="5" y="9"/>
                    </a:cubicBezTo>
                    <a:cubicBezTo>
                      <a:pt x="5" y="9"/>
                      <a:pt x="4" y="8"/>
                      <a:pt x="4" y="8"/>
                    </a:cubicBezTo>
                    <a:cubicBezTo>
                      <a:pt x="4" y="8"/>
                      <a:pt x="4" y="8"/>
                      <a:pt x="4" y="8"/>
                    </a:cubicBezTo>
                    <a:cubicBezTo>
                      <a:pt x="3" y="8"/>
                      <a:pt x="3" y="8"/>
                      <a:pt x="3" y="8"/>
                    </a:cubicBezTo>
                    <a:cubicBezTo>
                      <a:pt x="2" y="8"/>
                      <a:pt x="2" y="7"/>
                      <a:pt x="2" y="7"/>
                    </a:cubicBezTo>
                    <a:cubicBezTo>
                      <a:pt x="1" y="7"/>
                      <a:pt x="1" y="7"/>
                      <a:pt x="1" y="7"/>
                    </a:cubicBezTo>
                    <a:cubicBezTo>
                      <a:pt x="0" y="6"/>
                      <a:pt x="0" y="6"/>
                      <a:pt x="0" y="6"/>
                    </a:cubicBezTo>
                    <a:cubicBezTo>
                      <a:pt x="0" y="6"/>
                      <a:pt x="0" y="5"/>
                      <a:pt x="0" y="5"/>
                    </a:cubicBezTo>
                    <a:cubicBezTo>
                      <a:pt x="0" y="4"/>
                      <a:pt x="0" y="4"/>
                      <a:pt x="0" y="4"/>
                    </a:cubicBezTo>
                    <a:cubicBezTo>
                      <a:pt x="0" y="3"/>
                      <a:pt x="0" y="3"/>
                      <a:pt x="0" y="3"/>
                    </a:cubicBezTo>
                    <a:cubicBezTo>
                      <a:pt x="1" y="3"/>
                      <a:pt x="1" y="2"/>
                      <a:pt x="1" y="2"/>
                    </a:cubicBezTo>
                    <a:cubicBezTo>
                      <a:pt x="2" y="2"/>
                      <a:pt x="2" y="2"/>
                      <a:pt x="2" y="2"/>
                    </a:cubicBezTo>
                    <a:cubicBezTo>
                      <a:pt x="2" y="0"/>
                      <a:pt x="2" y="0"/>
                      <a:pt x="2" y="0"/>
                    </a:cubicBezTo>
                    <a:cubicBezTo>
                      <a:pt x="4" y="0"/>
                      <a:pt x="4" y="0"/>
                      <a:pt x="4" y="0"/>
                    </a:cubicBezTo>
                    <a:cubicBezTo>
                      <a:pt x="4" y="2"/>
                      <a:pt x="4" y="2"/>
                      <a:pt x="4" y="2"/>
                    </a:cubicBezTo>
                    <a:cubicBezTo>
                      <a:pt x="5" y="2"/>
                      <a:pt x="6" y="2"/>
                      <a:pt x="6" y="2"/>
                    </a:cubicBezTo>
                    <a:cubicBezTo>
                      <a:pt x="6" y="2"/>
                      <a:pt x="7" y="2"/>
                      <a:pt x="7" y="2"/>
                    </a:cubicBezTo>
                    <a:cubicBezTo>
                      <a:pt x="6" y="4"/>
                      <a:pt x="6" y="4"/>
                      <a:pt x="6" y="4"/>
                    </a:cubicBezTo>
                    <a:cubicBezTo>
                      <a:pt x="6" y="4"/>
                      <a:pt x="6" y="4"/>
                      <a:pt x="5" y="4"/>
                    </a:cubicBezTo>
                    <a:cubicBezTo>
                      <a:pt x="5" y="4"/>
                      <a:pt x="4" y="4"/>
                      <a:pt x="4" y="4"/>
                    </a:cubicBezTo>
                    <a:cubicBezTo>
                      <a:pt x="3" y="4"/>
                      <a:pt x="3" y="4"/>
                      <a:pt x="3" y="4"/>
                    </a:cubicBezTo>
                    <a:cubicBezTo>
                      <a:pt x="2" y="4"/>
                      <a:pt x="2" y="4"/>
                      <a:pt x="2" y="4"/>
                    </a:cubicBezTo>
                    <a:cubicBezTo>
                      <a:pt x="2" y="5"/>
                      <a:pt x="2" y="5"/>
                      <a:pt x="2" y="5"/>
                    </a:cubicBezTo>
                    <a:cubicBezTo>
                      <a:pt x="2" y="5"/>
                      <a:pt x="3" y="5"/>
                      <a:pt x="3" y="5"/>
                    </a:cubicBezTo>
                    <a:cubicBezTo>
                      <a:pt x="3" y="5"/>
                      <a:pt x="3" y="5"/>
                      <a:pt x="3" y="6"/>
                    </a:cubicBezTo>
                    <a:cubicBezTo>
                      <a:pt x="3" y="6"/>
                      <a:pt x="4" y="6"/>
                      <a:pt x="4" y="6"/>
                    </a:cubicBezTo>
                    <a:cubicBezTo>
                      <a:pt x="4" y="6"/>
                      <a:pt x="5" y="6"/>
                      <a:pt x="5" y="6"/>
                    </a:cubicBezTo>
                    <a:cubicBezTo>
                      <a:pt x="6" y="7"/>
                      <a:pt x="6" y="7"/>
                      <a:pt x="6" y="7"/>
                    </a:cubicBezTo>
                    <a:cubicBezTo>
                      <a:pt x="7" y="7"/>
                      <a:pt x="7" y="8"/>
                      <a:pt x="7" y="8"/>
                    </a:cubicBezTo>
                    <a:cubicBezTo>
                      <a:pt x="7" y="8"/>
                      <a:pt x="7" y="9"/>
                      <a:pt x="7" y="9"/>
                    </a:cubicBezTo>
                    <a:cubicBezTo>
                      <a:pt x="7" y="10"/>
                      <a:pt x="7" y="10"/>
                      <a:pt x="7" y="10"/>
                    </a:cubicBezTo>
                    <a:cubicBezTo>
                      <a:pt x="7" y="10"/>
                      <a:pt x="7" y="11"/>
                      <a:pt x="7" y="11"/>
                    </a:cubicBezTo>
                    <a:cubicBezTo>
                      <a:pt x="6" y="11"/>
                      <a:pt x="6" y="12"/>
                      <a:pt x="6" y="12"/>
                    </a:cubicBezTo>
                    <a:cubicBezTo>
                      <a:pt x="5" y="12"/>
                      <a:pt x="5" y="12"/>
                      <a:pt x="4" y="12"/>
                    </a:cubicBezTo>
                    <a:cubicBezTo>
                      <a:pt x="4" y="14"/>
                      <a:pt x="4" y="14"/>
                      <a:pt x="4" y="14"/>
                    </a:cubicBezTo>
                    <a:cubicBezTo>
                      <a:pt x="2" y="14"/>
                      <a:pt x="2" y="14"/>
                      <a:pt x="2" y="14"/>
                    </a:cubicBezTo>
                    <a:lnTo>
                      <a:pt x="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71" name="Freeform 180">
                <a:extLst>
                  <a:ext uri="{FF2B5EF4-FFF2-40B4-BE49-F238E27FC236}">
                    <a16:creationId xmlns:a16="http://schemas.microsoft.com/office/drawing/2014/main" id="{7B5F7BA7-1821-4DB1-8BE5-1E0654039BF9}"/>
                  </a:ext>
                </a:extLst>
              </p:cNvPr>
              <p:cNvSpPr>
                <a:spLocks/>
              </p:cNvSpPr>
              <p:nvPr/>
            </p:nvSpPr>
            <p:spPr bwMode="auto">
              <a:xfrm>
                <a:off x="2376488" y="1936750"/>
                <a:ext cx="26987" cy="52388"/>
              </a:xfrm>
              <a:custGeom>
                <a:avLst/>
                <a:gdLst>
                  <a:gd name="T0" fmla="*/ 3 w 7"/>
                  <a:gd name="T1" fmla="*/ 12 h 14"/>
                  <a:gd name="T2" fmla="*/ 1 w 7"/>
                  <a:gd name="T3" fmla="*/ 12 h 14"/>
                  <a:gd name="T4" fmla="*/ 0 w 7"/>
                  <a:gd name="T5" fmla="*/ 12 h 14"/>
                  <a:gd name="T6" fmla="*/ 0 w 7"/>
                  <a:gd name="T7" fmla="*/ 10 h 14"/>
                  <a:gd name="T8" fmla="*/ 2 w 7"/>
                  <a:gd name="T9" fmla="*/ 10 h 14"/>
                  <a:gd name="T10" fmla="*/ 3 w 7"/>
                  <a:gd name="T11" fmla="*/ 11 h 14"/>
                  <a:gd name="T12" fmla="*/ 5 w 7"/>
                  <a:gd name="T13" fmla="*/ 10 h 14"/>
                  <a:gd name="T14" fmla="*/ 5 w 7"/>
                  <a:gd name="T15" fmla="*/ 10 h 14"/>
                  <a:gd name="T16" fmla="*/ 5 w 7"/>
                  <a:gd name="T17" fmla="*/ 9 h 14"/>
                  <a:gd name="T18" fmla="*/ 4 w 7"/>
                  <a:gd name="T19" fmla="*/ 9 h 14"/>
                  <a:gd name="T20" fmla="*/ 4 w 7"/>
                  <a:gd name="T21" fmla="*/ 8 h 14"/>
                  <a:gd name="T22" fmla="*/ 3 w 7"/>
                  <a:gd name="T23" fmla="*/ 8 h 14"/>
                  <a:gd name="T24" fmla="*/ 2 w 7"/>
                  <a:gd name="T25" fmla="*/ 8 h 14"/>
                  <a:gd name="T26" fmla="*/ 1 w 7"/>
                  <a:gd name="T27" fmla="*/ 7 h 14"/>
                  <a:gd name="T28" fmla="*/ 0 w 7"/>
                  <a:gd name="T29" fmla="*/ 6 h 14"/>
                  <a:gd name="T30" fmla="*/ 0 w 7"/>
                  <a:gd name="T31" fmla="*/ 5 h 14"/>
                  <a:gd name="T32" fmla="*/ 0 w 7"/>
                  <a:gd name="T33" fmla="*/ 4 h 14"/>
                  <a:gd name="T34" fmla="*/ 1 w 7"/>
                  <a:gd name="T35" fmla="*/ 3 h 14"/>
                  <a:gd name="T36" fmla="*/ 1 w 7"/>
                  <a:gd name="T37" fmla="*/ 2 h 14"/>
                  <a:gd name="T38" fmla="*/ 3 w 7"/>
                  <a:gd name="T39" fmla="*/ 2 h 14"/>
                  <a:gd name="T40" fmla="*/ 3 w 7"/>
                  <a:gd name="T41" fmla="*/ 0 h 14"/>
                  <a:gd name="T42" fmla="*/ 5 w 7"/>
                  <a:gd name="T43" fmla="*/ 0 h 14"/>
                  <a:gd name="T44" fmla="*/ 5 w 7"/>
                  <a:gd name="T45" fmla="*/ 2 h 14"/>
                  <a:gd name="T46" fmla="*/ 6 w 7"/>
                  <a:gd name="T47" fmla="*/ 2 h 14"/>
                  <a:gd name="T48" fmla="*/ 7 w 7"/>
                  <a:gd name="T49" fmla="*/ 2 h 14"/>
                  <a:gd name="T50" fmla="*/ 6 w 7"/>
                  <a:gd name="T51" fmla="*/ 4 h 14"/>
                  <a:gd name="T52" fmla="*/ 5 w 7"/>
                  <a:gd name="T53" fmla="*/ 4 h 14"/>
                  <a:gd name="T54" fmla="*/ 4 w 7"/>
                  <a:gd name="T55" fmla="*/ 4 h 14"/>
                  <a:gd name="T56" fmla="*/ 3 w 7"/>
                  <a:gd name="T57" fmla="*/ 4 h 14"/>
                  <a:gd name="T58" fmla="*/ 2 w 7"/>
                  <a:gd name="T59" fmla="*/ 5 h 14"/>
                  <a:gd name="T60" fmla="*/ 2 w 7"/>
                  <a:gd name="T61" fmla="*/ 5 h 14"/>
                  <a:gd name="T62" fmla="*/ 3 w 7"/>
                  <a:gd name="T63" fmla="*/ 6 h 14"/>
                  <a:gd name="T64" fmla="*/ 3 w 7"/>
                  <a:gd name="T65" fmla="*/ 6 h 14"/>
                  <a:gd name="T66" fmla="*/ 4 w 7"/>
                  <a:gd name="T67" fmla="*/ 6 h 14"/>
                  <a:gd name="T68" fmla="*/ 5 w 7"/>
                  <a:gd name="T69" fmla="*/ 7 h 14"/>
                  <a:gd name="T70" fmla="*/ 6 w 7"/>
                  <a:gd name="T71" fmla="*/ 7 h 14"/>
                  <a:gd name="T72" fmla="*/ 7 w 7"/>
                  <a:gd name="T73" fmla="*/ 8 h 14"/>
                  <a:gd name="T74" fmla="*/ 7 w 7"/>
                  <a:gd name="T75" fmla="*/ 10 h 14"/>
                  <a:gd name="T76" fmla="*/ 7 w 7"/>
                  <a:gd name="T77" fmla="*/ 10 h 14"/>
                  <a:gd name="T78" fmla="*/ 7 w 7"/>
                  <a:gd name="T79" fmla="*/ 11 h 14"/>
                  <a:gd name="T80" fmla="*/ 6 w 7"/>
                  <a:gd name="T81" fmla="*/ 12 h 14"/>
                  <a:gd name="T82" fmla="*/ 5 w 7"/>
                  <a:gd name="T83" fmla="*/ 12 h 14"/>
                  <a:gd name="T84" fmla="*/ 5 w 7"/>
                  <a:gd name="T85" fmla="*/ 14 h 14"/>
                  <a:gd name="T86" fmla="*/ 3 w 7"/>
                  <a:gd name="T87" fmla="*/ 14 h 14"/>
                  <a:gd name="T88" fmla="*/ 3 w 7"/>
                  <a:gd name="T8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14">
                    <a:moveTo>
                      <a:pt x="3" y="12"/>
                    </a:moveTo>
                    <a:cubicBezTo>
                      <a:pt x="2" y="12"/>
                      <a:pt x="1" y="12"/>
                      <a:pt x="1" y="12"/>
                    </a:cubicBezTo>
                    <a:cubicBezTo>
                      <a:pt x="0" y="12"/>
                      <a:pt x="0" y="12"/>
                      <a:pt x="0" y="12"/>
                    </a:cubicBezTo>
                    <a:cubicBezTo>
                      <a:pt x="0" y="10"/>
                      <a:pt x="0" y="10"/>
                      <a:pt x="0" y="10"/>
                    </a:cubicBezTo>
                    <a:cubicBezTo>
                      <a:pt x="1" y="10"/>
                      <a:pt x="1" y="10"/>
                      <a:pt x="2" y="10"/>
                    </a:cubicBezTo>
                    <a:cubicBezTo>
                      <a:pt x="2" y="10"/>
                      <a:pt x="3" y="11"/>
                      <a:pt x="3" y="11"/>
                    </a:cubicBezTo>
                    <a:cubicBezTo>
                      <a:pt x="4" y="11"/>
                      <a:pt x="4" y="10"/>
                      <a:pt x="5" y="10"/>
                    </a:cubicBezTo>
                    <a:cubicBezTo>
                      <a:pt x="5" y="10"/>
                      <a:pt x="5" y="10"/>
                      <a:pt x="5" y="10"/>
                    </a:cubicBezTo>
                    <a:cubicBezTo>
                      <a:pt x="5" y="9"/>
                      <a:pt x="5" y="9"/>
                      <a:pt x="5" y="9"/>
                    </a:cubicBezTo>
                    <a:cubicBezTo>
                      <a:pt x="5" y="9"/>
                      <a:pt x="5" y="9"/>
                      <a:pt x="4" y="9"/>
                    </a:cubicBezTo>
                    <a:cubicBezTo>
                      <a:pt x="4" y="9"/>
                      <a:pt x="4" y="8"/>
                      <a:pt x="4" y="8"/>
                    </a:cubicBezTo>
                    <a:cubicBezTo>
                      <a:pt x="3" y="8"/>
                      <a:pt x="3" y="8"/>
                      <a:pt x="3" y="8"/>
                    </a:cubicBezTo>
                    <a:cubicBezTo>
                      <a:pt x="2" y="8"/>
                      <a:pt x="2" y="8"/>
                      <a:pt x="2" y="8"/>
                    </a:cubicBezTo>
                    <a:cubicBezTo>
                      <a:pt x="1" y="7"/>
                      <a:pt x="1" y="7"/>
                      <a:pt x="1" y="7"/>
                    </a:cubicBezTo>
                    <a:cubicBezTo>
                      <a:pt x="1" y="7"/>
                      <a:pt x="0" y="6"/>
                      <a:pt x="0" y="6"/>
                    </a:cubicBezTo>
                    <a:cubicBezTo>
                      <a:pt x="0" y="6"/>
                      <a:pt x="0" y="5"/>
                      <a:pt x="0" y="5"/>
                    </a:cubicBezTo>
                    <a:cubicBezTo>
                      <a:pt x="0" y="5"/>
                      <a:pt x="0" y="4"/>
                      <a:pt x="0" y="4"/>
                    </a:cubicBezTo>
                    <a:cubicBezTo>
                      <a:pt x="0" y="4"/>
                      <a:pt x="0" y="3"/>
                      <a:pt x="1" y="3"/>
                    </a:cubicBezTo>
                    <a:cubicBezTo>
                      <a:pt x="1" y="3"/>
                      <a:pt x="1" y="3"/>
                      <a:pt x="1" y="2"/>
                    </a:cubicBezTo>
                    <a:cubicBezTo>
                      <a:pt x="2" y="2"/>
                      <a:pt x="2" y="2"/>
                      <a:pt x="3" y="2"/>
                    </a:cubicBezTo>
                    <a:cubicBezTo>
                      <a:pt x="3" y="0"/>
                      <a:pt x="3" y="0"/>
                      <a:pt x="3" y="0"/>
                    </a:cubicBezTo>
                    <a:cubicBezTo>
                      <a:pt x="5" y="0"/>
                      <a:pt x="5" y="0"/>
                      <a:pt x="5" y="0"/>
                    </a:cubicBezTo>
                    <a:cubicBezTo>
                      <a:pt x="5" y="2"/>
                      <a:pt x="5" y="2"/>
                      <a:pt x="5" y="2"/>
                    </a:cubicBezTo>
                    <a:cubicBezTo>
                      <a:pt x="5" y="2"/>
                      <a:pt x="6" y="2"/>
                      <a:pt x="6" y="2"/>
                    </a:cubicBezTo>
                    <a:cubicBezTo>
                      <a:pt x="6" y="2"/>
                      <a:pt x="7" y="2"/>
                      <a:pt x="7" y="2"/>
                    </a:cubicBezTo>
                    <a:cubicBezTo>
                      <a:pt x="6" y="4"/>
                      <a:pt x="6" y="4"/>
                      <a:pt x="6" y="4"/>
                    </a:cubicBezTo>
                    <a:cubicBezTo>
                      <a:pt x="6" y="4"/>
                      <a:pt x="6" y="4"/>
                      <a:pt x="5" y="4"/>
                    </a:cubicBezTo>
                    <a:cubicBezTo>
                      <a:pt x="5" y="4"/>
                      <a:pt x="4" y="4"/>
                      <a:pt x="4" y="4"/>
                    </a:cubicBezTo>
                    <a:cubicBezTo>
                      <a:pt x="3" y="4"/>
                      <a:pt x="3" y="4"/>
                      <a:pt x="3" y="4"/>
                    </a:cubicBezTo>
                    <a:cubicBezTo>
                      <a:pt x="2" y="4"/>
                      <a:pt x="2" y="5"/>
                      <a:pt x="2" y="5"/>
                    </a:cubicBezTo>
                    <a:cubicBezTo>
                      <a:pt x="2" y="5"/>
                      <a:pt x="2" y="5"/>
                      <a:pt x="2" y="5"/>
                    </a:cubicBezTo>
                    <a:cubicBezTo>
                      <a:pt x="3" y="5"/>
                      <a:pt x="3" y="5"/>
                      <a:pt x="3" y="6"/>
                    </a:cubicBezTo>
                    <a:cubicBezTo>
                      <a:pt x="3" y="6"/>
                      <a:pt x="3" y="6"/>
                      <a:pt x="3" y="6"/>
                    </a:cubicBezTo>
                    <a:cubicBezTo>
                      <a:pt x="4" y="6"/>
                      <a:pt x="4" y="6"/>
                      <a:pt x="4" y="6"/>
                    </a:cubicBezTo>
                    <a:cubicBezTo>
                      <a:pt x="5" y="6"/>
                      <a:pt x="5" y="6"/>
                      <a:pt x="5" y="7"/>
                    </a:cubicBezTo>
                    <a:cubicBezTo>
                      <a:pt x="6" y="7"/>
                      <a:pt x="6" y="7"/>
                      <a:pt x="6" y="7"/>
                    </a:cubicBezTo>
                    <a:cubicBezTo>
                      <a:pt x="7" y="8"/>
                      <a:pt x="7" y="8"/>
                      <a:pt x="7" y="8"/>
                    </a:cubicBezTo>
                    <a:cubicBezTo>
                      <a:pt x="7" y="9"/>
                      <a:pt x="7" y="9"/>
                      <a:pt x="7" y="10"/>
                    </a:cubicBezTo>
                    <a:cubicBezTo>
                      <a:pt x="7" y="10"/>
                      <a:pt x="7" y="10"/>
                      <a:pt x="7" y="10"/>
                    </a:cubicBezTo>
                    <a:cubicBezTo>
                      <a:pt x="7" y="11"/>
                      <a:pt x="7" y="11"/>
                      <a:pt x="7" y="11"/>
                    </a:cubicBezTo>
                    <a:cubicBezTo>
                      <a:pt x="7" y="12"/>
                      <a:pt x="6" y="12"/>
                      <a:pt x="6" y="12"/>
                    </a:cubicBezTo>
                    <a:cubicBezTo>
                      <a:pt x="6" y="12"/>
                      <a:pt x="5" y="12"/>
                      <a:pt x="5" y="12"/>
                    </a:cubicBezTo>
                    <a:cubicBezTo>
                      <a:pt x="5" y="14"/>
                      <a:pt x="5" y="14"/>
                      <a:pt x="5" y="14"/>
                    </a:cubicBezTo>
                    <a:cubicBezTo>
                      <a:pt x="3" y="14"/>
                      <a:pt x="3" y="14"/>
                      <a:pt x="3" y="14"/>
                    </a:cubicBezTo>
                    <a:lnTo>
                      <a:pt x="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pic>
        <p:nvPicPr>
          <p:cNvPr id="172" name="Picture 171" descr="Text, logo&#10;&#10;Description automatically generated">
            <a:extLst>
              <a:ext uri="{FF2B5EF4-FFF2-40B4-BE49-F238E27FC236}">
                <a16:creationId xmlns:a16="http://schemas.microsoft.com/office/drawing/2014/main" id="{6B51C106-BBD8-45D0-9243-8E70692849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09162" y="4764251"/>
            <a:ext cx="3688011" cy="1271267"/>
          </a:xfrm>
          <a:prstGeom prst="rect">
            <a:avLst/>
          </a:prstGeom>
        </p:spPr>
      </p:pic>
    </p:spTree>
    <p:extLst>
      <p:ext uri="{BB962C8B-B14F-4D97-AF65-F5344CB8AC3E}">
        <p14:creationId xmlns:p14="http://schemas.microsoft.com/office/powerpoint/2010/main" val="3490874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094B8A-FC09-D8D3-754C-33B11871BCEB}"/>
              </a:ext>
            </a:extLst>
          </p:cNvPr>
          <p:cNvSpPr/>
          <p:nvPr/>
        </p:nvSpPr>
        <p:spPr>
          <a:xfrm>
            <a:off x="-1769" y="10851"/>
            <a:ext cx="2223214" cy="3977753"/>
          </a:xfrm>
          <a:prstGeom prst="rect">
            <a:avLst/>
          </a:prstGeom>
          <a:solidFill>
            <a:srgbClr val="27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srgbClr val="FFFFFF"/>
              </a:solidFill>
              <a:effectLst/>
              <a:uLnTx/>
              <a:uFillTx/>
              <a:latin typeface="Ubuntu"/>
              <a:ea typeface="+mn-ea"/>
              <a:cs typeface="+mn-cs"/>
            </a:endParaRPr>
          </a:p>
        </p:txBody>
      </p:sp>
      <p:sp>
        <p:nvSpPr>
          <p:cNvPr id="21" name="TextBox 20">
            <a:extLst>
              <a:ext uri="{FF2B5EF4-FFF2-40B4-BE49-F238E27FC236}">
                <a16:creationId xmlns:a16="http://schemas.microsoft.com/office/drawing/2014/main" id="{F39781AE-CC22-9B58-1060-D21FB10E4397}"/>
              </a:ext>
            </a:extLst>
          </p:cNvPr>
          <p:cNvSpPr txBox="1"/>
          <p:nvPr/>
        </p:nvSpPr>
        <p:spPr>
          <a:xfrm>
            <a:off x="199709" y="680634"/>
            <a:ext cx="1947523" cy="2502322"/>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Ubuntu"/>
                <a:ea typeface="+mn-ea"/>
                <a:cs typeface="+mn-cs"/>
              </a:rPr>
              <a:t>With more than three decades of experience operating government-sponsored programs, it is the largest Medicaid Managed Care Organization in the country, the largest carrier on the Health Insurance Marketplace, and a national leader in managing long-term services and support.</a:t>
            </a:r>
            <a:endParaRPr kumimoji="0" lang="en-US" sz="1000" b="1" i="0" u="none" strike="noStrike" kern="1200" cap="none" spc="0" normalizeH="0" baseline="0" noProof="1">
              <a:ln>
                <a:noFill/>
              </a:ln>
              <a:solidFill>
                <a:srgbClr val="FFFFFF"/>
              </a:solidFill>
              <a:effectLst/>
              <a:uLnTx/>
              <a:uFillTx/>
              <a:latin typeface="Ubuntu"/>
              <a:ea typeface="Verdana" panose="020B0604030504040204" pitchFamily="34" charset="0"/>
              <a:cs typeface="Verdana" panose="020B0604030504040204" pitchFamily="34" charset="0"/>
            </a:endParaRPr>
          </a:p>
        </p:txBody>
      </p:sp>
      <p:grpSp>
        <p:nvGrpSpPr>
          <p:cNvPr id="22" name="Group 21">
            <a:extLst>
              <a:ext uri="{FF2B5EF4-FFF2-40B4-BE49-F238E27FC236}">
                <a16:creationId xmlns:a16="http://schemas.microsoft.com/office/drawing/2014/main" id="{B10FA463-74CA-A259-BC91-1D8B877EC81E}"/>
              </a:ext>
            </a:extLst>
          </p:cNvPr>
          <p:cNvGrpSpPr/>
          <p:nvPr/>
        </p:nvGrpSpPr>
        <p:grpSpPr>
          <a:xfrm>
            <a:off x="2248610" y="10850"/>
            <a:ext cx="9071825" cy="2440783"/>
            <a:chOff x="2016224" y="-4"/>
            <a:chExt cx="6528049" cy="2149798"/>
          </a:xfrm>
        </p:grpSpPr>
        <p:sp>
          <p:nvSpPr>
            <p:cNvPr id="23" name="Rectangle 22">
              <a:extLst>
                <a:ext uri="{FF2B5EF4-FFF2-40B4-BE49-F238E27FC236}">
                  <a16:creationId xmlns:a16="http://schemas.microsoft.com/office/drawing/2014/main" id="{693399A6-EE1D-5BC1-97D4-3DA008E38F8D}"/>
                </a:ext>
              </a:extLst>
            </p:cNvPr>
            <p:cNvSpPr/>
            <p:nvPr/>
          </p:nvSpPr>
          <p:spPr>
            <a:xfrm>
              <a:off x="2016224" y="0"/>
              <a:ext cx="6528048" cy="2149794"/>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srgbClr val="FFFFFF"/>
                </a:solidFill>
                <a:effectLst/>
                <a:uLnTx/>
                <a:uFillTx/>
                <a:latin typeface="Ubuntu"/>
                <a:ea typeface="+mn-ea"/>
                <a:cs typeface="+mn-cs"/>
              </a:endParaRPr>
            </a:p>
          </p:txBody>
        </p:sp>
        <p:sp>
          <p:nvSpPr>
            <p:cNvPr id="24" name="TextBox 23">
              <a:extLst>
                <a:ext uri="{FF2B5EF4-FFF2-40B4-BE49-F238E27FC236}">
                  <a16:creationId xmlns:a16="http://schemas.microsoft.com/office/drawing/2014/main" id="{4AFF70EF-CE0E-1289-AF33-1E19B97EAE25}"/>
                </a:ext>
              </a:extLst>
            </p:cNvPr>
            <p:cNvSpPr txBox="1"/>
            <p:nvPr/>
          </p:nvSpPr>
          <p:spPr>
            <a:xfrm>
              <a:off x="2619108" y="27807"/>
              <a:ext cx="5765240" cy="1959037"/>
            </a:xfrm>
            <a:prstGeom prst="rect">
              <a:avLst/>
            </a:prstGeom>
            <a:noFill/>
          </p:spPr>
          <p:txBody>
            <a:bodyPr wrap="square" lIns="0" tIns="0" rIns="0" bIns="0" numCol="1" spcCol="288000" rtlCol="0" anchor="t">
              <a:noAutofit/>
            </a:bodyPr>
            <a:lstStyle/>
            <a:p>
              <a:pPr marL="0" marR="0" lvl="2" indent="0" algn="l" defTabSz="914400" rtl="0" eaLnBrk="1" fontAlgn="base" latinLnBrk="0" hangingPunct="1">
                <a:lnSpc>
                  <a:spcPct val="100000"/>
                </a:lnSpc>
                <a:spcBef>
                  <a:spcPts val="0"/>
                </a:spcBef>
                <a:spcAft>
                  <a:spcPts val="0"/>
                </a:spcAft>
                <a:buClr>
                  <a:prstClr val="black"/>
                </a:buClr>
                <a:buSzTx/>
                <a:buFontTx/>
                <a:buNone/>
                <a:tabLst/>
                <a:defRPr/>
              </a:pPr>
              <a:r>
                <a:rPr kumimoji="0" lang="en-US" sz="1000" b="1" i="0" u="none" strike="noStrike" kern="1200" cap="none" spc="0" normalizeH="0" baseline="0" noProof="1">
                  <a:ln>
                    <a:noFill/>
                  </a:ln>
                  <a:solidFill>
                    <a:prstClr val="black"/>
                  </a:solidFill>
                  <a:effectLst/>
                  <a:uLnTx/>
                  <a:uFillTx/>
                  <a:latin typeface="Ubuntu"/>
                  <a:ea typeface="+mn-ea"/>
                  <a:cs typeface="+mn-cs"/>
                </a:rPr>
                <a:t>Enrollment</a:t>
              </a:r>
              <a:r>
                <a:rPr kumimoji="0" lang="en-US" sz="1000" b="1" i="0" u="none" strike="noStrike" kern="1200" cap="none" spc="0" normalizeH="0" baseline="0" noProof="0">
                  <a:ln>
                    <a:noFill/>
                  </a:ln>
                  <a:solidFill>
                    <a:prstClr val="black"/>
                  </a:solidFill>
                  <a:effectLst/>
                  <a:uLnTx/>
                  <a:uFillTx/>
                  <a:latin typeface="Ubuntu"/>
                  <a:ea typeface="+mn-ea"/>
                  <a:cs typeface="+mn-cs"/>
                </a:rPr>
                <a:t> Management:</a:t>
              </a:r>
              <a:endParaRPr kumimoji="0" lang="en-US" sz="1000" b="0" i="0" u="none" strike="noStrike" kern="1200" cap="none" spc="0" normalizeH="0" baseline="0" noProof="0">
                <a:ln>
                  <a:noFill/>
                </a:ln>
                <a:solidFill>
                  <a:prstClr val="black"/>
                </a:solidFill>
                <a:effectLst/>
                <a:uLnTx/>
                <a:uFillTx/>
                <a:latin typeface="Ubuntu"/>
                <a:ea typeface="+mn-ea"/>
                <a:cs typeface="+mn-cs"/>
              </a:endParaRPr>
            </a:p>
            <a:p>
              <a:pPr marL="163323" marR="0" lvl="2" indent="-163323" algn="l" defTabSz="914400" rtl="0" eaLnBrk="1" fontAlgn="base" latinLnBrk="0" hangingPunct="1">
                <a:lnSpc>
                  <a:spcPct val="100000"/>
                </a:lnSpc>
                <a:spcBef>
                  <a:spcPts val="0"/>
                </a:spcBef>
                <a:spcAft>
                  <a:spcPts val="0"/>
                </a:spcAft>
                <a:buClr>
                  <a:srgbClr val="0070AD"/>
                </a:buClr>
                <a:buSzPct val="100000"/>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Inconsistent volumes: Inability to forecast volumetric trends resulting in subsequent backlogs</a:t>
              </a:r>
            </a:p>
            <a:p>
              <a:pPr marL="163323" marR="0" lvl="2" indent="-163323" algn="l" defTabSz="914400" rtl="0" eaLnBrk="1" fontAlgn="base" latinLnBrk="0" hangingPunct="1">
                <a:lnSpc>
                  <a:spcPct val="100000"/>
                </a:lnSpc>
                <a:spcBef>
                  <a:spcPts val="0"/>
                </a:spcBef>
                <a:spcAft>
                  <a:spcPts val="0"/>
                </a:spcAft>
                <a:buClr>
                  <a:srgbClr val="0070AD"/>
                </a:buClr>
                <a:buSzPct val="100000"/>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Enrollment solution: Need for an easily customizable enrollment solution </a:t>
              </a:r>
            </a:p>
            <a:p>
              <a:pPr marL="163323" marR="0" lvl="2" indent="-163323" algn="l" defTabSz="914400" rtl="0" eaLnBrk="1" fontAlgn="base" latinLnBrk="0" hangingPunct="1">
                <a:lnSpc>
                  <a:spcPct val="100000"/>
                </a:lnSpc>
                <a:spcBef>
                  <a:spcPts val="0"/>
                </a:spcBef>
                <a:spcAft>
                  <a:spcPts val="0"/>
                </a:spcAft>
                <a:buClr>
                  <a:srgbClr val="0070AD"/>
                </a:buClr>
                <a:buSzPct val="100000"/>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Platform required to perform all prechecks to send an accurate membership app to the Center for Medicare Services (CMS) </a:t>
              </a:r>
            </a:p>
            <a:p>
              <a:pPr marL="163323" marR="0" lvl="2" indent="-163323" algn="l" defTabSz="914400" rtl="0" eaLnBrk="1" fontAlgn="base" latinLnBrk="0" hangingPunct="1">
                <a:lnSpc>
                  <a:spcPct val="100000"/>
                </a:lnSpc>
                <a:spcBef>
                  <a:spcPts val="0"/>
                </a:spcBef>
                <a:spcAft>
                  <a:spcPts val="0"/>
                </a:spcAft>
                <a:buClr>
                  <a:srgbClr val="0070AD"/>
                </a:buClr>
                <a:buSzPct val="100000"/>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Penalties: High penalties due to delay in payment and customer complaints</a:t>
              </a:r>
            </a:p>
            <a:p>
              <a:pPr marL="163323" marR="0" lvl="2" indent="-163323" algn="l" defTabSz="914400" rtl="0" eaLnBrk="1" fontAlgn="base" latinLnBrk="0" hangingPunct="1">
                <a:lnSpc>
                  <a:spcPct val="100000"/>
                </a:lnSpc>
                <a:spcBef>
                  <a:spcPts val="0"/>
                </a:spcBef>
                <a:spcAft>
                  <a:spcPts val="0"/>
                </a:spcAft>
                <a:buClr>
                  <a:srgbClr val="0070AD"/>
                </a:buClr>
                <a:buSzPct val="100000"/>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Complicated electronic load process &amp; Immediate ramp-up required from 40 to 150+ FTEs</a:t>
              </a:r>
            </a:p>
            <a:p>
              <a:pPr marL="163323" marR="0" lvl="2" indent="-163323" algn="l" defTabSz="914400" rtl="0" eaLnBrk="1" fontAlgn="base" latinLnBrk="0" hangingPunct="1">
                <a:lnSpc>
                  <a:spcPct val="100000"/>
                </a:lnSpc>
                <a:spcBef>
                  <a:spcPts val="95"/>
                </a:spcBef>
                <a:spcAft>
                  <a:spcPts val="95"/>
                </a:spcAft>
                <a:buClr>
                  <a:srgbClr val="0070AD"/>
                </a:buClr>
                <a:buSzPct val="100000"/>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Integration: Need to integrate two applications for eligibility and enrollment processes for various Medicare products into one </a:t>
              </a:r>
            </a:p>
            <a:p>
              <a:pPr marL="163323" marR="0" lvl="2" indent="-163323" algn="l" defTabSz="914400" rtl="0" eaLnBrk="1" fontAlgn="base" latinLnBrk="0" hangingPunct="1">
                <a:lnSpc>
                  <a:spcPct val="100000"/>
                </a:lnSpc>
                <a:spcBef>
                  <a:spcPts val="95"/>
                </a:spcBef>
                <a:spcAft>
                  <a:spcPts val="95"/>
                </a:spcAft>
                <a:buClr>
                  <a:srgbClr val="0070AD"/>
                </a:buClr>
                <a:buSzPct val="100000"/>
                <a:buFont typeface="Wingdings" panose="05000000000000000000" pitchFamily="2" charset="2"/>
                <a:buChar char="§"/>
                <a:tabLst/>
                <a:defRPr/>
              </a:pPr>
              <a:r>
                <a:rPr kumimoji="0" lang="en-US" sz="1000" b="0" i="0" u="none" strike="noStrike" kern="1200" cap="none" spc="0" normalizeH="0" baseline="0" noProof="0" err="1">
                  <a:ln>
                    <a:noFill/>
                  </a:ln>
                  <a:solidFill>
                    <a:prstClr val="black"/>
                  </a:solidFill>
                  <a:effectLst/>
                  <a:uLnTx/>
                  <a:uFillTx/>
                  <a:latin typeface="Ubuntu"/>
                  <a:ea typeface="+mn-ea"/>
                  <a:cs typeface="+mn-cs"/>
                </a:rPr>
                <a:t>Datacap</a:t>
              </a:r>
              <a:r>
                <a:rPr kumimoji="0" lang="en-US" sz="1000" b="0" i="0" u="none" strike="noStrike" kern="1200" cap="none" spc="0" normalizeH="0" baseline="0" noProof="0">
                  <a:ln>
                    <a:noFill/>
                  </a:ln>
                  <a:solidFill>
                    <a:prstClr val="black"/>
                  </a:solidFill>
                  <a:effectLst/>
                  <a:uLnTx/>
                  <a:uFillTx/>
                  <a:latin typeface="Ubuntu"/>
                  <a:ea typeface="+mn-ea"/>
                  <a:cs typeface="+mn-cs"/>
                </a:rPr>
                <a:t>: Multiple request received from Members in this queue and need to categories the request and route to correct queue.</a:t>
              </a:r>
            </a:p>
            <a:p>
              <a:pPr marL="163323" marR="0" lvl="2" indent="-163323" algn="l" defTabSz="914400" rtl="0" eaLnBrk="1" fontAlgn="base" latinLnBrk="0" hangingPunct="1">
                <a:lnSpc>
                  <a:spcPct val="100000"/>
                </a:lnSpc>
                <a:spcBef>
                  <a:spcPts val="95"/>
                </a:spcBef>
                <a:spcAft>
                  <a:spcPts val="95"/>
                </a:spcAft>
                <a:buClr>
                  <a:srgbClr val="0070AD"/>
                </a:buClr>
                <a:buSzPct val="100000"/>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The guide has several sample screenshots of queue details so unable to identify the correct request by searching.</a:t>
              </a:r>
            </a:p>
            <a:p>
              <a:pPr marL="163323" marR="0" lvl="2" indent="-163323" algn="l" defTabSz="914400" rtl="0" eaLnBrk="1" fontAlgn="base" latinLnBrk="0" hangingPunct="1">
                <a:lnSpc>
                  <a:spcPct val="100000"/>
                </a:lnSpc>
                <a:spcBef>
                  <a:spcPts val="95"/>
                </a:spcBef>
                <a:spcAft>
                  <a:spcPts val="95"/>
                </a:spcAft>
                <a:buClr>
                  <a:srgbClr val="0070AD"/>
                </a:buClr>
                <a:buSzPct val="100000"/>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Request are being routed incorrectly as a result of lower the quality and increasing the rework</a:t>
              </a:r>
            </a:p>
            <a:p>
              <a:pPr marL="163323" marR="0" lvl="2" indent="-163323" algn="l" defTabSz="914400" rtl="0" eaLnBrk="1" fontAlgn="base" latinLnBrk="0" hangingPunct="1">
                <a:lnSpc>
                  <a:spcPct val="100000"/>
                </a:lnSpc>
                <a:spcBef>
                  <a:spcPts val="95"/>
                </a:spcBef>
                <a:spcAft>
                  <a:spcPts val="95"/>
                </a:spcAft>
                <a:buClr>
                  <a:srgbClr val="0070AD"/>
                </a:buClr>
                <a:buSzPct val="100000"/>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customer escalation, Imposition of Penalties and </a:t>
              </a:r>
              <a:r>
                <a:rPr kumimoji="0" lang="en-IN" sz="1000" b="0" i="0" u="none" strike="noStrike" kern="1200" cap="none" spc="0" normalizeH="0" baseline="0" noProof="0">
                  <a:ln>
                    <a:noFill/>
                  </a:ln>
                  <a:solidFill>
                    <a:prstClr val="black"/>
                  </a:solidFill>
                  <a:effectLst/>
                  <a:uLnTx/>
                  <a:uFillTx/>
                  <a:latin typeface="Ubuntu"/>
                  <a:ea typeface="Cambria Math" panose="02040503050406030204" pitchFamily="18" charset="0"/>
                  <a:cs typeface="+mn-cs"/>
                </a:rPr>
                <a:t>High turnaround times (TAT) cause backlogs</a:t>
              </a:r>
            </a:p>
            <a:p>
              <a:pPr marL="163323" marR="0" lvl="2" indent="-163323" algn="l" defTabSz="914400" rtl="0" eaLnBrk="1" fontAlgn="base" latinLnBrk="0" hangingPunct="1">
                <a:lnSpc>
                  <a:spcPct val="100000"/>
                </a:lnSpc>
                <a:spcBef>
                  <a:spcPts val="95"/>
                </a:spcBef>
                <a:spcAft>
                  <a:spcPts val="95"/>
                </a:spcAft>
                <a:buClr>
                  <a:srgbClr val="0070AD"/>
                </a:buClr>
                <a:buSzPct val="100000"/>
                <a:buFont typeface="Wingdings" panose="05000000000000000000" pitchFamily="2" charset="2"/>
                <a:buChar char="§"/>
                <a:tabLst/>
                <a:defRPr/>
              </a:pPr>
              <a:r>
                <a:rPr kumimoji="0" lang="en-US" altLang="en-US" sz="1000" b="0" i="0" u="none" strike="noStrike" kern="1200" cap="none" spc="0" normalizeH="0" baseline="0" noProof="0">
                  <a:ln>
                    <a:noFill/>
                  </a:ln>
                  <a:solidFill>
                    <a:prstClr val="black"/>
                  </a:solidFill>
                  <a:effectLst/>
                  <a:uLnTx/>
                  <a:uFillTx/>
                  <a:latin typeface="Ubuntu"/>
                  <a:ea typeface="Cambria Math" panose="02040503050406030204" pitchFamily="18" charset="0"/>
                  <a:cs typeface="+mn-cs"/>
                </a:rPr>
                <a:t>Transaction Reply Report (TRR)</a:t>
              </a:r>
              <a:r>
                <a:rPr kumimoji="0" lang="en-IN" sz="1000" b="0" i="0" u="none" strike="noStrike" kern="1200" cap="none" spc="0" normalizeH="0" baseline="0" noProof="0">
                  <a:ln>
                    <a:noFill/>
                  </a:ln>
                  <a:solidFill>
                    <a:prstClr val="black"/>
                  </a:solidFill>
                  <a:effectLst/>
                  <a:uLnTx/>
                  <a:uFillTx/>
                  <a:latin typeface="Ubuntu"/>
                  <a:ea typeface="Cambria Math" panose="02040503050406030204" pitchFamily="18" charset="0"/>
                  <a:cs typeface="+mn-cs"/>
                </a:rPr>
                <a:t>: Receive multiple TRC (</a:t>
              </a:r>
              <a:r>
                <a:rPr kumimoji="0" lang="en-US" altLang="en-US" sz="1000" b="0" i="0" u="none" strike="noStrike" kern="1200" cap="none" spc="0" normalizeH="0" baseline="0" noProof="0">
                  <a:ln>
                    <a:noFill/>
                  </a:ln>
                  <a:solidFill>
                    <a:prstClr val="black"/>
                  </a:solidFill>
                  <a:effectLst/>
                  <a:uLnTx/>
                  <a:uFillTx/>
                  <a:latin typeface="Ubuntu"/>
                  <a:ea typeface="Cambria Math" panose="02040503050406030204" pitchFamily="18" charset="0"/>
                  <a:cs typeface="+mn-cs"/>
                </a:rPr>
                <a:t>Transaction Reply Codes) unique codes </a:t>
              </a:r>
              <a:r>
                <a:rPr kumimoji="0" lang="en-IN" sz="1000" b="0" i="0" u="none" strike="noStrike" kern="1200" cap="none" spc="0" normalizeH="0" baseline="0" noProof="0">
                  <a:ln>
                    <a:noFill/>
                  </a:ln>
                  <a:solidFill>
                    <a:prstClr val="black"/>
                  </a:solidFill>
                  <a:effectLst/>
                  <a:uLnTx/>
                  <a:uFillTx/>
                  <a:latin typeface="Ubuntu"/>
                  <a:ea typeface="Cambria Math" panose="02040503050406030204" pitchFamily="18" charset="0"/>
                  <a:cs typeface="+mn-cs"/>
                </a:rPr>
                <a:t>request which are created by CMS.</a:t>
              </a:r>
            </a:p>
            <a:p>
              <a:pPr marL="163323" marR="0" lvl="2" indent="-163323" algn="l" defTabSz="914400" rtl="0" eaLnBrk="1" fontAlgn="base" latinLnBrk="0" hangingPunct="1">
                <a:lnSpc>
                  <a:spcPct val="100000"/>
                </a:lnSpc>
                <a:spcBef>
                  <a:spcPts val="95"/>
                </a:spcBef>
                <a:spcAft>
                  <a:spcPts val="95"/>
                </a:spcAft>
                <a:buClr>
                  <a:srgbClr val="0070AD"/>
                </a:buClr>
                <a:buSzPct val="100000"/>
                <a:buFont typeface="Wingdings" panose="05000000000000000000"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Every TRC unique codes has a </a:t>
              </a:r>
              <a:r>
                <a:rPr kumimoji="0" lang="en-US" altLang="en-US" sz="1000" b="0" i="0" u="none" strike="noStrike" kern="1200" cap="none" spc="0" normalizeH="0" baseline="0" noProof="0">
                  <a:ln>
                    <a:noFill/>
                  </a:ln>
                  <a:solidFill>
                    <a:prstClr val="black"/>
                  </a:solidFill>
                  <a:effectLst/>
                  <a:uLnTx/>
                  <a:uFillTx/>
                  <a:latin typeface="Ubuntu"/>
                  <a:ea typeface="Cambria Math" panose="02040503050406030204" pitchFamily="18" charset="0"/>
                  <a:cs typeface="+mn-cs"/>
                </a:rPr>
                <a:t>unique description and processing guideline</a:t>
              </a:r>
            </a:p>
            <a:p>
              <a:pPr marL="163323" marR="0" lvl="2" indent="-163323" algn="l" defTabSz="914400" rtl="0" eaLnBrk="1" fontAlgn="base" latinLnBrk="0" hangingPunct="1">
                <a:lnSpc>
                  <a:spcPct val="100000"/>
                </a:lnSpc>
                <a:spcBef>
                  <a:spcPts val="95"/>
                </a:spcBef>
                <a:spcAft>
                  <a:spcPts val="95"/>
                </a:spcAft>
                <a:buClr>
                  <a:srgbClr val="0070AD"/>
                </a:buClr>
                <a:buSzPct val="100000"/>
                <a:buFont typeface="Wingdings" panose="05000000000000000000" pitchFamily="2" charset="2"/>
                <a:buChar char="§"/>
                <a:tabLst/>
                <a:defRPr/>
              </a:pPr>
              <a:r>
                <a:rPr kumimoji="0" lang="en-US" altLang="en-US" sz="1000" b="0" i="0" u="none" strike="noStrike" kern="1200" cap="none" spc="0" normalizeH="0" baseline="0" noProof="0">
                  <a:ln>
                    <a:noFill/>
                  </a:ln>
                  <a:solidFill>
                    <a:prstClr val="black"/>
                  </a:solidFill>
                  <a:effectLst/>
                  <a:uLnTx/>
                  <a:uFillTx/>
                  <a:latin typeface="Ubuntu"/>
                  <a:ea typeface="Cambria Math" panose="02040503050406030204" pitchFamily="18" charset="0"/>
                  <a:cs typeface="+mn-cs"/>
                </a:rPr>
                <a:t>In each case users must type notes manually which is a time-consuming task and there are chances of errors.</a:t>
              </a:r>
            </a:p>
            <a:p>
              <a:pPr marL="163323" marR="0" lvl="2" indent="-163323" algn="l" defTabSz="914400" rtl="0" eaLnBrk="1" fontAlgn="base" latinLnBrk="0" hangingPunct="1">
                <a:lnSpc>
                  <a:spcPct val="100000"/>
                </a:lnSpc>
                <a:spcBef>
                  <a:spcPts val="95"/>
                </a:spcBef>
                <a:spcAft>
                  <a:spcPts val="95"/>
                </a:spcAft>
                <a:buClr>
                  <a:srgbClr val="0070AD"/>
                </a:buClr>
                <a:buSzPct val="100000"/>
                <a:buFont typeface="Wingdings" panose="05000000000000000000" pitchFamily="2" charset="2"/>
                <a:buChar char="§"/>
                <a:tabLst/>
                <a:defRPr/>
              </a:pPr>
              <a:endParaRPr kumimoji="0" lang="en-US" sz="762" b="0" i="0" u="none" strike="noStrike" kern="1200" cap="none" spc="0" normalizeH="0" baseline="0" noProof="0">
                <a:ln>
                  <a:noFill/>
                </a:ln>
                <a:solidFill>
                  <a:prstClr val="black"/>
                </a:solidFill>
                <a:effectLst/>
                <a:uLnTx/>
                <a:uFillTx/>
                <a:latin typeface="Ubuntu"/>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62" b="0" i="0" u="none" strike="noStrike" kern="1200" cap="none" spc="0" normalizeH="0" baseline="0" noProof="0">
                  <a:ln>
                    <a:noFill/>
                  </a:ln>
                  <a:solidFill>
                    <a:prstClr val="black"/>
                  </a:solidFill>
                  <a:effectLst/>
                  <a:uLnTx/>
                  <a:uFillTx/>
                  <a:latin typeface="Ubuntu"/>
                  <a:ea typeface="Cambria Math" panose="02040503050406030204" pitchFamily="18" charset="0"/>
                  <a:cs typeface="+mn-cs"/>
                </a:rPr>
                <a:t>               </a:t>
              </a:r>
              <a:endParaRPr kumimoji="0" lang="en-US" sz="762" b="0" i="0" u="none" strike="noStrike" kern="1200" cap="none" spc="0" normalizeH="0" baseline="0" noProof="0">
                <a:ln>
                  <a:noFill/>
                </a:ln>
                <a:solidFill>
                  <a:prstClr val="black"/>
                </a:solidFill>
                <a:effectLst/>
                <a:uLnTx/>
                <a:uFillTx/>
                <a:latin typeface="Ubuntu"/>
                <a:ea typeface="+mn-ea"/>
                <a:cs typeface="+mn-cs"/>
              </a:endParaRPr>
            </a:p>
            <a:p>
              <a:pPr marL="87711" marR="0" lvl="2" indent="-87711"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endParaRPr kumimoji="0" lang="en-US" sz="762" b="0" i="0" u="none" strike="noStrike" kern="1200" cap="none" spc="0" normalizeH="0" baseline="0" noProof="0">
                <a:ln>
                  <a:noFill/>
                </a:ln>
                <a:solidFill>
                  <a:prstClr val="black"/>
                </a:solidFill>
                <a:effectLst/>
                <a:uLnTx/>
                <a:uFillTx/>
                <a:latin typeface="Ubuntu"/>
                <a:ea typeface="+mn-ea"/>
                <a:cs typeface="+mn-cs"/>
              </a:endParaRPr>
            </a:p>
          </p:txBody>
        </p:sp>
        <p:sp>
          <p:nvSpPr>
            <p:cNvPr id="25" name="TextBox 24">
              <a:extLst>
                <a:ext uri="{FF2B5EF4-FFF2-40B4-BE49-F238E27FC236}">
                  <a16:creationId xmlns:a16="http://schemas.microsoft.com/office/drawing/2014/main" id="{587655CE-7784-A371-A615-E13142C7FB98}"/>
                </a:ext>
              </a:extLst>
            </p:cNvPr>
            <p:cNvSpPr txBox="1"/>
            <p:nvPr/>
          </p:nvSpPr>
          <p:spPr>
            <a:xfrm rot="16200000">
              <a:off x="1279301" y="832074"/>
              <a:ext cx="2143532" cy="479375"/>
            </a:xfrm>
            <a:prstGeom prst="rect">
              <a:avLst/>
            </a:prstGeom>
            <a:solidFill>
              <a:schemeClr val="accent1"/>
            </a:solidFill>
          </p:spPr>
          <p:txBody>
            <a:bodyPr wrap="square" lIns="0" tIns="0" rIns="0" bIns="0" rtlCol="0" anchor="ctr">
              <a:noAutofit/>
            </a:bodyPr>
            <a:lstStyle/>
            <a:p>
              <a:pPr marL="0" marR="0" lvl="2" indent="0" algn="ctr" defTabSz="914400" rtl="0" eaLnBrk="1" fontAlgn="base" latinLnBrk="0" hangingPunct="1">
                <a:lnSpc>
                  <a:spcPct val="100000"/>
                </a:lnSpc>
                <a:spcBef>
                  <a:spcPts val="762"/>
                </a:spcBef>
                <a:spcAft>
                  <a:spcPts val="0"/>
                </a:spcAft>
                <a:buClr>
                  <a:prstClr val="black"/>
                </a:buClr>
                <a:buSzPct val="150000"/>
                <a:buFontTx/>
                <a:buNone/>
                <a:tabLst/>
                <a:defRPr/>
              </a:pPr>
              <a:r>
                <a:rPr kumimoji="0" lang="en-US" sz="1334" b="1" i="0" u="none" strike="noStrike" kern="1200" cap="none" spc="0" normalizeH="0" baseline="0" noProof="1">
                  <a:ln>
                    <a:noFill/>
                  </a:ln>
                  <a:solidFill>
                    <a:srgbClr val="FFFFFF"/>
                  </a:solidFill>
                  <a:effectLst/>
                  <a:uLnTx/>
                  <a:uFillTx/>
                  <a:latin typeface="Ubuntu"/>
                  <a:ea typeface="+mn-ea"/>
                  <a:cs typeface="+mn-cs"/>
                </a:rPr>
                <a:t>The Challenge</a:t>
              </a:r>
            </a:p>
          </p:txBody>
        </p:sp>
        <p:sp>
          <p:nvSpPr>
            <p:cNvPr id="26" name="Rectangle 25">
              <a:extLst>
                <a:ext uri="{FF2B5EF4-FFF2-40B4-BE49-F238E27FC236}">
                  <a16:creationId xmlns:a16="http://schemas.microsoft.com/office/drawing/2014/main" id="{E8AAB018-4796-C053-4643-F04978440A26}"/>
                </a:ext>
              </a:extLst>
            </p:cNvPr>
            <p:cNvSpPr>
              <a:spLocks/>
            </p:cNvSpPr>
            <p:nvPr/>
          </p:nvSpPr>
          <p:spPr>
            <a:xfrm>
              <a:off x="8457791" y="0"/>
              <a:ext cx="86482" cy="2141815"/>
            </a:xfrm>
            <a:prstGeom prst="rect">
              <a:avLst/>
            </a:prstGeom>
            <a:solidFill>
              <a:schemeClr val="accent1"/>
            </a:solidFill>
          </p:spPr>
          <p:txBody>
            <a:bodyPr wrap="square" lIns="13717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15"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27" name="Group 26">
            <a:extLst>
              <a:ext uri="{FF2B5EF4-FFF2-40B4-BE49-F238E27FC236}">
                <a16:creationId xmlns:a16="http://schemas.microsoft.com/office/drawing/2014/main" id="{187EC9FB-1B0C-033A-61A3-2CE1FDBC57B2}"/>
              </a:ext>
            </a:extLst>
          </p:cNvPr>
          <p:cNvGrpSpPr/>
          <p:nvPr/>
        </p:nvGrpSpPr>
        <p:grpSpPr>
          <a:xfrm>
            <a:off x="2262984" y="2482747"/>
            <a:ext cx="9052076" cy="2480052"/>
            <a:chOff x="2016224" y="2129030"/>
            <a:chExt cx="6528048" cy="2152327"/>
          </a:xfrm>
        </p:grpSpPr>
        <p:sp>
          <p:nvSpPr>
            <p:cNvPr id="28" name="Rectangle 27">
              <a:extLst>
                <a:ext uri="{FF2B5EF4-FFF2-40B4-BE49-F238E27FC236}">
                  <a16:creationId xmlns:a16="http://schemas.microsoft.com/office/drawing/2014/main" id="{464D72F7-6CB0-B359-D9FF-708BAD9C3E49}"/>
                </a:ext>
              </a:extLst>
            </p:cNvPr>
            <p:cNvSpPr/>
            <p:nvPr/>
          </p:nvSpPr>
          <p:spPr>
            <a:xfrm>
              <a:off x="2016224" y="2145430"/>
              <a:ext cx="6528048" cy="2133974"/>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24" b="0" i="0" u="none" strike="noStrike" kern="1200" cap="none" spc="0" normalizeH="0" baseline="0" noProof="0">
                  <a:ln>
                    <a:noFill/>
                  </a:ln>
                  <a:solidFill>
                    <a:srgbClr val="FFFFFF"/>
                  </a:solidFill>
                  <a:effectLst/>
                  <a:uLnTx/>
                  <a:uFillTx/>
                  <a:latin typeface="Ubuntu"/>
                  <a:ea typeface="+mn-ea"/>
                  <a:cs typeface="+mn-cs"/>
                </a:rPr>
                <a:t>x</a:t>
              </a:r>
            </a:p>
          </p:txBody>
        </p:sp>
        <p:sp>
          <p:nvSpPr>
            <p:cNvPr id="29" name="TextBox 28">
              <a:extLst>
                <a:ext uri="{FF2B5EF4-FFF2-40B4-BE49-F238E27FC236}">
                  <a16:creationId xmlns:a16="http://schemas.microsoft.com/office/drawing/2014/main" id="{CAF56E3A-6A47-B4A6-95BA-8C7191DB4B09}"/>
                </a:ext>
              </a:extLst>
            </p:cNvPr>
            <p:cNvSpPr txBox="1"/>
            <p:nvPr/>
          </p:nvSpPr>
          <p:spPr>
            <a:xfrm>
              <a:off x="2565700" y="2196924"/>
              <a:ext cx="5885988" cy="2062799"/>
            </a:xfrm>
            <a:prstGeom prst="rect">
              <a:avLst/>
            </a:prstGeom>
            <a:noFill/>
          </p:spPr>
          <p:txBody>
            <a:bodyPr wrap="square" lIns="0" tIns="0" rIns="0" bIns="0" numCol="1" spcCol="288000" rtlCol="0" anchor="t">
              <a:noAutofit/>
            </a:bodyPr>
            <a:lstStyle/>
            <a:p>
              <a:pPr marL="181470" marR="0" lvl="2" indent="-127029" algn="just" defTabSz="914400" rtl="0" eaLnBrk="1" fontAlgn="base" latinLnBrk="0" hangingPunct="1">
                <a:lnSpc>
                  <a:spcPct val="100000"/>
                </a:lnSpc>
                <a:spcBef>
                  <a:spcPts val="191"/>
                </a:spcBef>
                <a:spcAft>
                  <a:spcPts val="95"/>
                </a:spcAft>
                <a:buClr>
                  <a:srgbClr val="92D050"/>
                </a:buClr>
                <a:buSzTx/>
                <a:buFontTx/>
                <a:buNone/>
                <a:tabLst/>
                <a:defRPr/>
              </a:pPr>
              <a:r>
                <a:rPr kumimoji="0" lang="en-US" sz="1000" b="1" i="0" u="none" strike="noStrike" kern="1200" cap="none" spc="0" normalizeH="0" baseline="0" noProof="0">
                  <a:ln>
                    <a:noFill/>
                  </a:ln>
                  <a:solidFill>
                    <a:prstClr val="black"/>
                  </a:solidFill>
                  <a:effectLst/>
                  <a:uLnTx/>
                  <a:uFillTx/>
                  <a:latin typeface="Ubuntu"/>
                  <a:ea typeface="+mn-ea"/>
                  <a:cs typeface="+mn-cs"/>
                </a:rPr>
                <a:t>Enrollment Operations:</a:t>
              </a:r>
            </a:p>
            <a:p>
              <a:pPr marL="181470" marR="0" lvl="2" indent="-127029" algn="just" defTabSz="914400" rtl="0" eaLnBrk="1" fontAlgn="base" latinLnBrk="0" hangingPunct="1">
                <a:lnSpc>
                  <a:spcPct val="100000"/>
                </a:lnSpc>
                <a:spcBef>
                  <a:spcPts val="191"/>
                </a:spcBef>
                <a:spcAft>
                  <a:spcPts val="95"/>
                </a:spcAft>
                <a:buClr>
                  <a:srgbClr val="12ABDB"/>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Provided data entry and data validation services</a:t>
              </a:r>
            </a:p>
            <a:p>
              <a:pPr marL="181470" marR="0" lvl="2" indent="-127029" algn="just" defTabSz="914400" rtl="0" eaLnBrk="1" fontAlgn="base" latinLnBrk="0" hangingPunct="1">
                <a:lnSpc>
                  <a:spcPct val="100000"/>
                </a:lnSpc>
                <a:spcBef>
                  <a:spcPts val="191"/>
                </a:spcBef>
                <a:spcAft>
                  <a:spcPts val="95"/>
                </a:spcAft>
                <a:buClr>
                  <a:srgbClr val="12ABDB"/>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Implemented Integrated Technology and Operations model for Medicare enrollments processing via a single platform</a:t>
              </a:r>
            </a:p>
            <a:p>
              <a:pPr marL="181470" marR="0" lvl="2" indent="-127029" algn="just" defTabSz="914400" rtl="0" eaLnBrk="1" fontAlgn="base" latinLnBrk="0" hangingPunct="1">
                <a:lnSpc>
                  <a:spcPct val="100000"/>
                </a:lnSpc>
                <a:spcBef>
                  <a:spcPts val="191"/>
                </a:spcBef>
                <a:spcAft>
                  <a:spcPts val="95"/>
                </a:spcAft>
                <a:buClr>
                  <a:srgbClr val="12ABDB"/>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Developed an Auto Batch report generation system</a:t>
              </a:r>
            </a:p>
            <a:p>
              <a:pPr marL="180975" marR="0" lvl="2" indent="-127000" algn="just" defTabSz="914400" rtl="0" eaLnBrk="1" fontAlgn="base" latinLnBrk="0" hangingPunct="1">
                <a:lnSpc>
                  <a:spcPct val="100000"/>
                </a:lnSpc>
                <a:spcBef>
                  <a:spcPts val="191"/>
                </a:spcBef>
                <a:spcAft>
                  <a:spcPts val="95"/>
                </a:spcAft>
                <a:buClr>
                  <a:srgbClr val="12ABDB"/>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Methodology/Tools: Citrix, Xcelys, IBPS, Market Prominence, FileNet, and SharePoint</a:t>
              </a:r>
            </a:p>
            <a:p>
              <a:pPr marL="181470" marR="0" lvl="2" indent="-127029" algn="just" defTabSz="914400" rtl="0" eaLnBrk="1" fontAlgn="base" latinLnBrk="0" hangingPunct="1">
                <a:lnSpc>
                  <a:spcPct val="100000"/>
                </a:lnSpc>
                <a:spcBef>
                  <a:spcPts val="191"/>
                </a:spcBef>
                <a:spcAft>
                  <a:spcPts val="95"/>
                </a:spcAft>
                <a:buClr>
                  <a:srgbClr val="12ABDB"/>
                </a:buClr>
                <a:buSzTx/>
                <a:buFont typeface="Wingdings" pitchFamily="2" charset="2"/>
                <a:buChar char="§"/>
                <a:tabLst/>
                <a:defRPr/>
              </a:pPr>
              <a:r>
                <a:rPr kumimoji="0" lang="en-IN" sz="1000" b="0" i="0" u="none" strike="noStrike" kern="1200" cap="none" spc="0" normalizeH="0" baseline="0" noProof="0" err="1">
                  <a:ln>
                    <a:noFill/>
                  </a:ln>
                  <a:solidFill>
                    <a:prstClr val="black"/>
                  </a:solidFill>
                  <a:effectLst/>
                  <a:uLnTx/>
                  <a:uFillTx/>
                  <a:latin typeface="Ubuntu"/>
                  <a:ea typeface="+mn-ea"/>
                  <a:cs typeface="+mn-cs"/>
                </a:rPr>
                <a:t>Datacap</a:t>
              </a:r>
              <a:r>
                <a:rPr kumimoji="0" lang="en-IN" sz="1000" b="0" i="0" u="none" strike="noStrike" kern="1200" cap="none" spc="0" normalizeH="0" baseline="0" noProof="0">
                  <a:ln>
                    <a:noFill/>
                  </a:ln>
                  <a:solidFill>
                    <a:prstClr val="black"/>
                  </a:solidFill>
                  <a:effectLst/>
                  <a:uLnTx/>
                  <a:uFillTx/>
                  <a:latin typeface="Ubuntu"/>
                  <a:ea typeface="+mn-ea"/>
                  <a:cs typeface="+mn-cs"/>
                </a:rPr>
                <a:t>: All example screenshots were analysed and categorised based on the major request types</a:t>
              </a:r>
            </a:p>
            <a:p>
              <a:pPr marL="181470" marR="0" lvl="2" indent="-127029" algn="just" defTabSz="914400" rtl="0" eaLnBrk="1" fontAlgn="base" latinLnBrk="0" hangingPunct="1">
                <a:lnSpc>
                  <a:spcPct val="100000"/>
                </a:lnSpc>
                <a:spcBef>
                  <a:spcPts val="191"/>
                </a:spcBef>
                <a:spcAft>
                  <a:spcPts val="95"/>
                </a:spcAft>
                <a:buClr>
                  <a:srgbClr val="12ABDB"/>
                </a:buClr>
                <a:buSzTx/>
                <a:buFont typeface="Wingdings" pitchFamily="2" charset="2"/>
                <a:buChar char="§"/>
                <a:tabLst/>
                <a:defRPr/>
              </a:pPr>
              <a:r>
                <a:rPr kumimoji="0" lang="en-IN" sz="1000" b="0" i="0" u="none" strike="noStrike" kern="1200" cap="none" spc="0" normalizeH="0" baseline="0" noProof="0">
                  <a:ln>
                    <a:noFill/>
                  </a:ln>
                  <a:solidFill>
                    <a:prstClr val="black"/>
                  </a:solidFill>
                  <a:effectLst/>
                  <a:uLnTx/>
                  <a:uFillTx/>
                  <a:latin typeface="Ubuntu"/>
                  <a:ea typeface="+mn-ea"/>
                  <a:cs typeface="+mn-cs"/>
                </a:rPr>
                <a:t>CG developed a macro tool to identify the relevant doc type by filtering out those request types. </a:t>
              </a:r>
            </a:p>
            <a:p>
              <a:pPr marL="181470" marR="0" lvl="2" indent="-127029" algn="just" defTabSz="914400" rtl="0" eaLnBrk="1" fontAlgn="base" latinLnBrk="0" hangingPunct="1">
                <a:lnSpc>
                  <a:spcPct val="100000"/>
                </a:lnSpc>
                <a:spcBef>
                  <a:spcPts val="191"/>
                </a:spcBef>
                <a:spcAft>
                  <a:spcPts val="95"/>
                </a:spcAft>
                <a:buClr>
                  <a:srgbClr val="12ABDB"/>
                </a:buClr>
                <a:buSzTx/>
                <a:buFont typeface="Wingdings" pitchFamily="2" charset="2"/>
                <a:buChar char="§"/>
                <a:tabLst/>
                <a:defRPr/>
              </a:pPr>
              <a:r>
                <a:rPr kumimoji="0" lang="en-IN" sz="1000" b="0" i="0" u="none" strike="noStrike" kern="1200" cap="none" spc="0" normalizeH="0" baseline="0" noProof="0">
                  <a:ln>
                    <a:noFill/>
                  </a:ln>
                  <a:solidFill>
                    <a:prstClr val="black"/>
                  </a:solidFill>
                  <a:effectLst/>
                  <a:uLnTx/>
                  <a:uFillTx/>
                  <a:latin typeface="Ubuntu"/>
                  <a:ea typeface="+mn-ea"/>
                  <a:cs typeface="+mn-cs"/>
                </a:rPr>
                <a:t>Users can use this macro tool to filter the precise screenshots and send the cases to the appropriate queue. </a:t>
              </a:r>
            </a:p>
            <a:p>
              <a:pPr marL="181470" marR="0" lvl="2" indent="-127029" algn="just" defTabSz="914400" rtl="0" eaLnBrk="1" fontAlgn="base" latinLnBrk="0" hangingPunct="1">
                <a:lnSpc>
                  <a:spcPct val="100000"/>
                </a:lnSpc>
                <a:spcBef>
                  <a:spcPts val="191"/>
                </a:spcBef>
                <a:spcAft>
                  <a:spcPts val="95"/>
                </a:spcAft>
                <a:buClr>
                  <a:srgbClr val="12ABDB"/>
                </a:buClr>
                <a:buSzTx/>
                <a:buFont typeface="Wingdings" pitchFamily="2" charset="2"/>
                <a:buChar char="§"/>
                <a:tabLst/>
                <a:defRPr/>
              </a:pPr>
              <a:r>
                <a:rPr kumimoji="0" lang="en-IN" sz="1000" b="0" i="0" u="none" strike="noStrike" kern="1200" cap="none" spc="0" normalizeH="0" baseline="0" noProof="0">
                  <a:ln>
                    <a:noFill/>
                  </a:ln>
                  <a:solidFill>
                    <a:prstClr val="black"/>
                  </a:solidFill>
                  <a:effectLst/>
                  <a:uLnTx/>
                  <a:uFillTx/>
                  <a:latin typeface="Ubuntu"/>
                  <a:ea typeface="+mn-ea"/>
                  <a:cs typeface="+mn-cs"/>
                </a:rPr>
                <a:t>Additionally introduced a number of possibilities extra filters to acquire precise sample screenshots of each request type</a:t>
              </a:r>
            </a:p>
            <a:p>
              <a:pPr marL="181470" marR="0" lvl="2" indent="-127029" algn="just" defTabSz="914400" rtl="0" eaLnBrk="1" fontAlgn="base" latinLnBrk="0" hangingPunct="1">
                <a:lnSpc>
                  <a:spcPct val="100000"/>
                </a:lnSpc>
                <a:spcBef>
                  <a:spcPts val="191"/>
                </a:spcBef>
                <a:spcAft>
                  <a:spcPts val="95"/>
                </a:spcAft>
                <a:buClr>
                  <a:srgbClr val="12ABDB"/>
                </a:buClr>
                <a:buSzTx/>
                <a:buFont typeface="Wingdings" pitchFamily="2" charset="2"/>
                <a:buChar char="§"/>
                <a:tabLst/>
                <a:defRPr/>
              </a:pPr>
              <a:r>
                <a:rPr kumimoji="0" lang="en-US" altLang="en-US" sz="1000" b="0" i="0" u="none" strike="noStrike" kern="1200" cap="none" spc="0" normalizeH="0" baseline="0" noProof="0">
                  <a:ln>
                    <a:noFill/>
                  </a:ln>
                  <a:solidFill>
                    <a:prstClr val="black"/>
                  </a:solidFill>
                  <a:effectLst/>
                  <a:uLnTx/>
                  <a:uFillTx/>
                  <a:latin typeface="Ubuntu"/>
                  <a:ea typeface="Cambria Math" panose="02040503050406030204" pitchFamily="18" charset="0"/>
                  <a:cs typeface="+mn-cs"/>
                </a:rPr>
                <a:t>Transaction Reply Report (TRR)</a:t>
              </a:r>
              <a:r>
                <a:rPr kumimoji="0" lang="en-IN" sz="1000" b="0" i="0" u="none" strike="noStrike" kern="1200" cap="none" spc="0" normalizeH="0" baseline="0" noProof="0">
                  <a:ln>
                    <a:noFill/>
                  </a:ln>
                  <a:solidFill>
                    <a:prstClr val="black"/>
                  </a:solidFill>
                  <a:effectLst/>
                  <a:uLnTx/>
                  <a:uFillTx/>
                  <a:latin typeface="Ubuntu"/>
                  <a:ea typeface="Cambria Math" panose="02040503050406030204" pitchFamily="18" charset="0"/>
                  <a:cs typeface="+mn-cs"/>
                </a:rPr>
                <a:t>: </a:t>
              </a:r>
              <a:r>
                <a:rPr kumimoji="0" lang="en-IN" sz="1000" b="0" i="0" u="none" strike="noStrike" kern="1200" cap="none" spc="0" normalizeH="0" baseline="0" noProof="0">
                  <a:ln>
                    <a:noFill/>
                  </a:ln>
                  <a:solidFill>
                    <a:prstClr val="black"/>
                  </a:solidFill>
                  <a:effectLst/>
                  <a:uLnTx/>
                  <a:uFillTx/>
                  <a:latin typeface="Ubuntu"/>
                  <a:ea typeface="+mn-ea"/>
                  <a:cs typeface="+mn-cs"/>
                </a:rPr>
                <a:t>CG has created a TRR Comment assist tool for standardised the comments available for new &amp; old users to reduce common notes errors.</a:t>
              </a:r>
            </a:p>
            <a:p>
              <a:pPr marL="181470" marR="0" lvl="2" indent="-127029" algn="just" defTabSz="914400" rtl="0" eaLnBrk="1" fontAlgn="base" latinLnBrk="0" hangingPunct="1">
                <a:lnSpc>
                  <a:spcPct val="100000"/>
                </a:lnSpc>
                <a:spcBef>
                  <a:spcPts val="191"/>
                </a:spcBef>
                <a:spcAft>
                  <a:spcPts val="95"/>
                </a:spcAft>
                <a:buClr>
                  <a:srgbClr val="12ABDB"/>
                </a:buClr>
                <a:buSzTx/>
                <a:buFont typeface="Wingdings" pitchFamily="2" charset="2"/>
                <a:buChar char="§"/>
                <a:tabLst/>
                <a:defRPr/>
              </a:pPr>
              <a:r>
                <a:rPr kumimoji="0" lang="en-IN" sz="1000" b="0" i="0" u="none" strike="noStrike" kern="1200" cap="none" spc="0" normalizeH="0" baseline="0" noProof="0">
                  <a:ln>
                    <a:noFill/>
                  </a:ln>
                  <a:solidFill>
                    <a:prstClr val="black"/>
                  </a:solidFill>
                  <a:effectLst/>
                  <a:uLnTx/>
                  <a:uFillTx/>
                  <a:latin typeface="Ubuntu"/>
                  <a:ea typeface="+mn-ea"/>
                  <a:cs typeface="+mn-cs"/>
                </a:rPr>
                <a:t>Before the implementation of the TRR comment assist tool, users were manually typing notes</a:t>
              </a:r>
            </a:p>
            <a:p>
              <a:pPr marL="181470" marR="0" lvl="2" indent="-127029" algn="just" defTabSz="914400" rtl="0" eaLnBrk="1" fontAlgn="base" latinLnBrk="0" hangingPunct="1">
                <a:lnSpc>
                  <a:spcPct val="100000"/>
                </a:lnSpc>
                <a:spcBef>
                  <a:spcPts val="191"/>
                </a:spcBef>
                <a:spcAft>
                  <a:spcPts val="95"/>
                </a:spcAft>
                <a:buClr>
                  <a:srgbClr val="12ABDB"/>
                </a:buClr>
                <a:buSzTx/>
                <a:buFont typeface="Wingdings" pitchFamily="2" charset="2"/>
                <a:buChar char="§"/>
                <a:tabLst/>
                <a:defRPr/>
              </a:pPr>
              <a:r>
                <a:rPr kumimoji="0" lang="en-IN" sz="1000" b="0" i="0" u="none" strike="noStrike" kern="1200" cap="none" spc="0" normalizeH="0" baseline="0" noProof="0">
                  <a:ln>
                    <a:noFill/>
                  </a:ln>
                  <a:solidFill>
                    <a:prstClr val="black"/>
                  </a:solidFill>
                  <a:effectLst/>
                  <a:uLnTx/>
                  <a:uFillTx/>
                  <a:latin typeface="Ubuntu"/>
                  <a:ea typeface="+mn-ea"/>
                  <a:cs typeface="+mn-cs"/>
                </a:rPr>
                <a:t>After the tool's implementation, users' efficiency increased by 14.5% and the likelihood of errors decrease</a:t>
              </a:r>
              <a:endParaRPr kumimoji="0" lang="en-IN" sz="1000" b="1" i="0" u="none" strike="noStrike" kern="1200" cap="none" spc="0" normalizeH="0" baseline="0" noProof="0">
                <a:ln>
                  <a:noFill/>
                </a:ln>
                <a:solidFill>
                  <a:prstClr val="black"/>
                </a:solidFill>
                <a:effectLst/>
                <a:uLnTx/>
                <a:uFillTx/>
                <a:latin typeface="Ubuntu"/>
                <a:ea typeface="+mn-ea"/>
                <a:cs typeface="+mn-cs"/>
              </a:endParaRPr>
            </a:p>
            <a:p>
              <a:pPr marL="54441" marR="0" lvl="2" indent="0" algn="just" defTabSz="914400" rtl="0" eaLnBrk="1" fontAlgn="base" latinLnBrk="0" hangingPunct="1">
                <a:lnSpc>
                  <a:spcPct val="100000"/>
                </a:lnSpc>
                <a:spcBef>
                  <a:spcPts val="191"/>
                </a:spcBef>
                <a:spcAft>
                  <a:spcPts val="95"/>
                </a:spcAft>
                <a:buClr>
                  <a:srgbClr val="12ABDB"/>
                </a:buClr>
                <a:buSzTx/>
                <a:buFontTx/>
                <a:buNone/>
                <a:tabLst/>
                <a:defRPr/>
              </a:pPr>
              <a:endParaRPr kumimoji="0" lang="en-US" sz="762" b="0" i="0" u="none" strike="noStrike" kern="1200" cap="none" spc="0" normalizeH="0" baseline="0" noProof="0">
                <a:ln>
                  <a:noFill/>
                </a:ln>
                <a:solidFill>
                  <a:prstClr val="black"/>
                </a:solidFill>
                <a:effectLst/>
                <a:uLnTx/>
                <a:uFillTx/>
                <a:latin typeface="Ubuntu"/>
                <a:ea typeface="+mn-ea"/>
                <a:cs typeface="+mn-cs"/>
              </a:endParaRPr>
            </a:p>
          </p:txBody>
        </p:sp>
        <p:sp>
          <p:nvSpPr>
            <p:cNvPr id="30" name="TextBox 29">
              <a:extLst>
                <a:ext uri="{FF2B5EF4-FFF2-40B4-BE49-F238E27FC236}">
                  <a16:creationId xmlns:a16="http://schemas.microsoft.com/office/drawing/2014/main" id="{70027E3B-D5DD-F7CA-C98A-100CEE8937D0}"/>
                </a:ext>
              </a:extLst>
            </p:cNvPr>
            <p:cNvSpPr txBox="1"/>
            <p:nvPr/>
          </p:nvSpPr>
          <p:spPr>
            <a:xfrm rot="16200000">
              <a:off x="1275946" y="2966546"/>
              <a:ext cx="2150244" cy="479378"/>
            </a:xfrm>
            <a:prstGeom prst="rect">
              <a:avLst/>
            </a:prstGeom>
            <a:solidFill>
              <a:schemeClr val="accent2"/>
            </a:solidFill>
          </p:spPr>
          <p:txBody>
            <a:bodyPr wrap="square" lIns="0" tIns="0" rIns="0" bIns="0" rtlCol="0" anchor="ctr">
              <a:noAutofit/>
            </a:bodyPr>
            <a:lstStyle/>
            <a:p>
              <a:pPr marL="0" marR="0" lvl="2" indent="0" algn="ctr" defTabSz="914400" rtl="0" eaLnBrk="1" fontAlgn="base" latinLnBrk="0" hangingPunct="1">
                <a:lnSpc>
                  <a:spcPct val="100000"/>
                </a:lnSpc>
                <a:spcBef>
                  <a:spcPts val="762"/>
                </a:spcBef>
                <a:spcAft>
                  <a:spcPts val="0"/>
                </a:spcAft>
                <a:buClr>
                  <a:prstClr val="black"/>
                </a:buClr>
                <a:buSzPct val="150000"/>
                <a:buFontTx/>
                <a:buNone/>
                <a:tabLst/>
                <a:defRPr/>
              </a:pPr>
              <a:r>
                <a:rPr kumimoji="0" lang="en-US" sz="1334" b="1" i="0" u="none" strike="noStrike" kern="1200" cap="none" spc="0" normalizeH="0" baseline="0" noProof="1">
                  <a:ln>
                    <a:noFill/>
                  </a:ln>
                  <a:solidFill>
                    <a:srgbClr val="FFFFFF"/>
                  </a:solidFill>
                  <a:effectLst/>
                  <a:uLnTx/>
                  <a:uFillTx/>
                  <a:latin typeface="Ubuntu"/>
                  <a:ea typeface="+mn-ea"/>
                  <a:cs typeface="+mn-cs"/>
                </a:rPr>
                <a:t>The Solution</a:t>
              </a:r>
            </a:p>
          </p:txBody>
        </p:sp>
        <p:sp>
          <p:nvSpPr>
            <p:cNvPr id="36" name="Rectangle 35">
              <a:extLst>
                <a:ext uri="{FF2B5EF4-FFF2-40B4-BE49-F238E27FC236}">
                  <a16:creationId xmlns:a16="http://schemas.microsoft.com/office/drawing/2014/main" id="{ECE3AFE6-4564-E867-16D6-DA49802BE38F}"/>
                </a:ext>
              </a:extLst>
            </p:cNvPr>
            <p:cNvSpPr>
              <a:spLocks/>
            </p:cNvSpPr>
            <p:nvPr/>
          </p:nvSpPr>
          <p:spPr>
            <a:xfrm>
              <a:off x="8480199" y="2129030"/>
              <a:ext cx="64073" cy="2150244"/>
            </a:xfrm>
            <a:prstGeom prst="rect">
              <a:avLst/>
            </a:prstGeom>
            <a:solidFill>
              <a:schemeClr val="accent2"/>
            </a:solidFill>
          </p:spPr>
          <p:txBody>
            <a:bodyPr wrap="square" lIns="13717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15"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37" name="Group 36">
            <a:extLst>
              <a:ext uri="{FF2B5EF4-FFF2-40B4-BE49-F238E27FC236}">
                <a16:creationId xmlns:a16="http://schemas.microsoft.com/office/drawing/2014/main" id="{F440A90E-CED0-F3EA-42C1-BBBA498A577A}"/>
              </a:ext>
            </a:extLst>
          </p:cNvPr>
          <p:cNvGrpSpPr/>
          <p:nvPr/>
        </p:nvGrpSpPr>
        <p:grpSpPr>
          <a:xfrm>
            <a:off x="2262987" y="4956317"/>
            <a:ext cx="9049162" cy="1606177"/>
            <a:chOff x="2016224" y="4181650"/>
            <a:chExt cx="6528048" cy="2330619"/>
          </a:xfrm>
        </p:grpSpPr>
        <p:sp>
          <p:nvSpPr>
            <p:cNvPr id="38" name="Rectangle 37">
              <a:extLst>
                <a:ext uri="{FF2B5EF4-FFF2-40B4-BE49-F238E27FC236}">
                  <a16:creationId xmlns:a16="http://schemas.microsoft.com/office/drawing/2014/main" id="{5C622304-2ABF-125F-0837-F9B618A4DA85}"/>
                </a:ext>
              </a:extLst>
            </p:cNvPr>
            <p:cNvSpPr/>
            <p:nvPr/>
          </p:nvSpPr>
          <p:spPr>
            <a:xfrm>
              <a:off x="2016224" y="4203930"/>
              <a:ext cx="6528048" cy="2294847"/>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srgbClr val="FFFFFF"/>
                </a:solidFill>
                <a:effectLst/>
                <a:uLnTx/>
                <a:uFillTx/>
                <a:latin typeface="Ubuntu"/>
                <a:ea typeface="+mn-ea"/>
                <a:cs typeface="+mn-cs"/>
              </a:endParaRPr>
            </a:p>
          </p:txBody>
        </p:sp>
        <p:sp>
          <p:nvSpPr>
            <p:cNvPr id="39" name="TextBox 38">
              <a:extLst>
                <a:ext uri="{FF2B5EF4-FFF2-40B4-BE49-F238E27FC236}">
                  <a16:creationId xmlns:a16="http://schemas.microsoft.com/office/drawing/2014/main" id="{C767CF02-FA02-5594-B141-FA53959A0F08}"/>
                </a:ext>
              </a:extLst>
            </p:cNvPr>
            <p:cNvSpPr txBox="1"/>
            <p:nvPr/>
          </p:nvSpPr>
          <p:spPr>
            <a:xfrm>
              <a:off x="2610194" y="4205746"/>
              <a:ext cx="5674440" cy="1977822"/>
            </a:xfrm>
            <a:prstGeom prst="rect">
              <a:avLst/>
            </a:prstGeom>
            <a:noFill/>
          </p:spPr>
          <p:txBody>
            <a:bodyPr wrap="square" lIns="0" tIns="0" rIns="0" bIns="0" numCol="1" spcCol="288000" rtlCol="0" anchor="t">
              <a:noAutofit/>
            </a:bodyPr>
            <a:lstStyle/>
            <a:p>
              <a:pPr marL="105858" marR="0" lvl="2" indent="-105858" algn="just" defTabSz="914400" rtl="0" eaLnBrk="1" fontAlgn="base" latinLnBrk="0" hangingPunct="1">
                <a:lnSpc>
                  <a:spcPct val="100000"/>
                </a:lnSpc>
                <a:spcBef>
                  <a:spcPts val="0"/>
                </a:spcBef>
                <a:spcAft>
                  <a:spcPts val="0"/>
                </a:spcAft>
                <a:buClr>
                  <a:srgbClr val="14596B"/>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Achieved huge cost savings — $200K</a:t>
              </a:r>
            </a:p>
            <a:p>
              <a:pPr marL="105858" marR="0" lvl="2" indent="-105858" algn="just" defTabSz="914400" rtl="0" eaLnBrk="1" fontAlgn="base" latinLnBrk="0" hangingPunct="1">
                <a:lnSpc>
                  <a:spcPct val="100000"/>
                </a:lnSpc>
                <a:spcBef>
                  <a:spcPts val="0"/>
                </a:spcBef>
                <a:spcAft>
                  <a:spcPts val="0"/>
                </a:spcAft>
                <a:buClr>
                  <a:srgbClr val="14596B"/>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End-to-end business handling</a:t>
              </a:r>
            </a:p>
            <a:p>
              <a:pPr marL="105858" marR="0" lvl="2" indent="-105858" algn="just" defTabSz="914400" rtl="0" eaLnBrk="1" fontAlgn="base" latinLnBrk="0" hangingPunct="1">
                <a:lnSpc>
                  <a:spcPct val="100000"/>
                </a:lnSpc>
                <a:spcBef>
                  <a:spcPts val="0"/>
                </a:spcBef>
                <a:spcAft>
                  <a:spcPts val="0"/>
                </a:spcAft>
                <a:buClr>
                  <a:srgbClr val="14596B"/>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Elimination of paper — 100% automated processes for document retrieval, repository, and processing of inventory </a:t>
              </a:r>
            </a:p>
            <a:p>
              <a:pPr marL="105858" marR="0" lvl="2" indent="-105858" algn="just" defTabSz="914400" rtl="0" eaLnBrk="1" fontAlgn="base" latinLnBrk="0" hangingPunct="1">
                <a:lnSpc>
                  <a:spcPct val="100000"/>
                </a:lnSpc>
                <a:spcBef>
                  <a:spcPts val="0"/>
                </a:spcBef>
                <a:spcAft>
                  <a:spcPts val="0"/>
                </a:spcAft>
                <a:buClr>
                  <a:srgbClr val="14596B"/>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Utilized Capgemini’s in-house trainees from cross LOB to manage sudden volume spikes</a:t>
              </a:r>
            </a:p>
            <a:p>
              <a:pPr marL="105858" marR="0" lvl="2" indent="-105858" algn="just" defTabSz="914400" rtl="0" eaLnBrk="1" fontAlgn="base" latinLnBrk="0" hangingPunct="1">
                <a:lnSpc>
                  <a:spcPct val="100000"/>
                </a:lnSpc>
                <a:spcBef>
                  <a:spcPts val="0"/>
                </a:spcBef>
                <a:spcAft>
                  <a:spcPts val="0"/>
                </a:spcAft>
                <a:buClr>
                  <a:srgbClr val="14596B"/>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Standardization of procedures — Centralized MIS for reporting and audit purposes </a:t>
              </a:r>
            </a:p>
            <a:p>
              <a:pPr marL="105858" marR="0" lvl="2" indent="-105858" algn="just" defTabSz="914400" rtl="0" eaLnBrk="1" fontAlgn="base" latinLnBrk="0" hangingPunct="1">
                <a:lnSpc>
                  <a:spcPct val="105000"/>
                </a:lnSpc>
                <a:spcBef>
                  <a:spcPts val="0"/>
                </a:spcBef>
                <a:spcAft>
                  <a:spcPts val="0"/>
                </a:spcAft>
                <a:buClr>
                  <a:srgbClr val="14596B"/>
                </a:buClr>
                <a:buSzTx/>
                <a:buFont typeface="Wingdings" pitchFamily="2" charset="2"/>
                <a:buChar char="§"/>
                <a:tabLst/>
                <a:defRPr/>
              </a:pPr>
              <a:r>
                <a:rPr kumimoji="0" lang="en-IN" sz="1000" b="0" i="0" u="none" strike="noStrike" kern="1200" cap="none" spc="0" normalizeH="0" baseline="0" noProof="0">
                  <a:ln>
                    <a:noFill/>
                  </a:ln>
                  <a:solidFill>
                    <a:prstClr val="black"/>
                  </a:solidFill>
                  <a:effectLst/>
                  <a:uLnTx/>
                  <a:uFillTx/>
                  <a:latin typeface="Ubuntu"/>
                  <a:ea typeface="+mn-ea"/>
                  <a:cs typeface="+mn-cs"/>
                </a:rPr>
                <a:t>Improved Accuracy from 90% to 97%.</a:t>
              </a:r>
              <a:endParaRPr kumimoji="0" lang="en-US" sz="1000" b="0" i="0" u="none" strike="noStrike" kern="1200" cap="none" spc="0" normalizeH="0" baseline="0" noProof="0">
                <a:ln>
                  <a:noFill/>
                </a:ln>
                <a:solidFill>
                  <a:prstClr val="black"/>
                </a:solidFill>
                <a:effectLst/>
                <a:uLnTx/>
                <a:uFillTx/>
                <a:latin typeface="Ubuntu"/>
                <a:ea typeface="+mn-ea"/>
                <a:cs typeface="+mn-cs"/>
              </a:endParaRPr>
            </a:p>
            <a:p>
              <a:pPr marL="105858" marR="0" lvl="2" indent="-105858" algn="just" defTabSz="914400" rtl="0" eaLnBrk="1" fontAlgn="base" latinLnBrk="0" hangingPunct="1">
                <a:lnSpc>
                  <a:spcPct val="105000"/>
                </a:lnSpc>
                <a:spcBef>
                  <a:spcPts val="0"/>
                </a:spcBef>
                <a:spcAft>
                  <a:spcPts val="0"/>
                </a:spcAft>
                <a:buClr>
                  <a:srgbClr val="14596B"/>
                </a:buClr>
                <a:buSzTx/>
                <a:buFont typeface="Wingdings" pitchFamily="2" charset="2"/>
                <a:buChar char="§"/>
                <a:tabLst/>
                <a:defRPr/>
              </a:pPr>
              <a:r>
                <a:rPr kumimoji="0" lang="en-IN" sz="1000" b="0" i="0" u="none" strike="noStrike" kern="1200" cap="none" spc="0" normalizeH="0" baseline="0" noProof="0">
                  <a:ln>
                    <a:noFill/>
                  </a:ln>
                  <a:solidFill>
                    <a:prstClr val="black"/>
                  </a:solidFill>
                  <a:effectLst/>
                  <a:uLnTx/>
                  <a:uFillTx/>
                  <a:latin typeface="Ubuntu"/>
                  <a:ea typeface="+mn-ea"/>
                  <a:cs typeface="+mn-cs"/>
                </a:rPr>
                <a:t>Penalties are reduced and cost are increased in revenue.</a:t>
              </a:r>
            </a:p>
            <a:p>
              <a:pPr marL="105858" marR="0" lvl="2" indent="-105858" algn="just" defTabSz="914400" rtl="0" eaLnBrk="1" fontAlgn="base" latinLnBrk="0" hangingPunct="1">
                <a:lnSpc>
                  <a:spcPct val="100000"/>
                </a:lnSpc>
                <a:spcBef>
                  <a:spcPts val="0"/>
                </a:spcBef>
                <a:spcAft>
                  <a:spcPts val="0"/>
                </a:spcAft>
                <a:buClr>
                  <a:srgbClr val="14596B"/>
                </a:buClr>
                <a:buSzTx/>
                <a:buFont typeface="Wingdings" pitchFamily="2" charset="2"/>
                <a:buChar char="§"/>
                <a:tabLst/>
                <a:defRPr/>
              </a:pPr>
              <a:r>
                <a:rPr kumimoji="0" lang="en-US" altLang="en-US" sz="1000" b="0" i="0" u="none" strike="noStrike" kern="1200" cap="none" spc="0" normalizeH="0" baseline="0" noProof="0">
                  <a:ln>
                    <a:noFill/>
                  </a:ln>
                  <a:solidFill>
                    <a:prstClr val="black"/>
                  </a:solidFill>
                  <a:effectLst/>
                  <a:uLnTx/>
                  <a:uFillTx/>
                  <a:latin typeface="Ubuntu"/>
                  <a:ea typeface="+mn-ea"/>
                  <a:cs typeface="+mn-cs"/>
                </a:rPr>
                <a:t>TRR Comment assist tool – </a:t>
              </a:r>
              <a:r>
                <a:rPr kumimoji="0" lang="en-US" sz="1000" b="0" i="0" u="none" strike="noStrike" kern="1200" cap="none" spc="0" normalizeH="0" baseline="0" noProof="0">
                  <a:ln>
                    <a:noFill/>
                  </a:ln>
                  <a:solidFill>
                    <a:prstClr val="black"/>
                  </a:solidFill>
                  <a:effectLst/>
                  <a:uLnTx/>
                  <a:uFillTx/>
                  <a:latin typeface="Ubuntu"/>
                  <a:ea typeface="Cambria Math" panose="02040503050406030204" pitchFamily="18" charset="0"/>
                  <a:cs typeface="+mn-cs"/>
                </a:rPr>
                <a:t>To process one member’s account users were taking 5mins earlier, now with help of automated TRR comment assist tool the entire activity takes 4 mins. On an average the team used to perform 100 accounts per day in non-AEP (non-peak season) and in AEP (Peak season) 1000, Thus helped us saving 2 FTEs work by reducing manual comment typing intervention. </a:t>
              </a:r>
              <a:endParaRPr kumimoji="0" lang="en-US" sz="1000" b="0" i="0" u="none" strike="noStrike" kern="1200" cap="none" spc="0" normalizeH="0" baseline="0" noProof="0">
                <a:ln>
                  <a:noFill/>
                </a:ln>
                <a:solidFill>
                  <a:prstClr val="black"/>
                </a:solidFill>
                <a:effectLst/>
                <a:uLnTx/>
                <a:uFillTx/>
                <a:latin typeface="Ubuntu"/>
                <a:ea typeface="+mn-ea"/>
                <a:cs typeface="+mn-cs"/>
              </a:endParaRPr>
            </a:p>
            <a:p>
              <a:pPr marL="105858" marR="0" lvl="2" indent="-105858" algn="just" defTabSz="914400" rtl="0" eaLnBrk="1" fontAlgn="base" latinLnBrk="0" hangingPunct="1">
                <a:lnSpc>
                  <a:spcPct val="100000"/>
                </a:lnSpc>
                <a:spcBef>
                  <a:spcPts val="0"/>
                </a:spcBef>
                <a:spcAft>
                  <a:spcPts val="0"/>
                </a:spcAft>
                <a:buClr>
                  <a:srgbClr val="14596B"/>
                </a:buClr>
                <a:buSzTx/>
                <a:buFont typeface="Wingdings" pitchFamily="2" charset="2"/>
                <a:buChar char="§"/>
                <a:tabLst/>
                <a:defRPr/>
              </a:pPr>
              <a:endParaRPr kumimoji="0" lang="en-US" sz="762" b="1" i="0" u="none" strike="noStrike" kern="1200" cap="none" spc="0" normalizeH="0" baseline="0" noProof="0">
                <a:ln>
                  <a:noFill/>
                </a:ln>
                <a:solidFill>
                  <a:prstClr val="black"/>
                </a:solidFill>
                <a:effectLst/>
                <a:uLnTx/>
                <a:uFillTx/>
                <a:latin typeface="Ubuntu"/>
                <a:ea typeface="+mn-ea"/>
                <a:cs typeface="+mn-cs"/>
              </a:endParaRPr>
            </a:p>
          </p:txBody>
        </p:sp>
        <p:sp>
          <p:nvSpPr>
            <p:cNvPr id="40" name="TextBox 39">
              <a:extLst>
                <a:ext uri="{FF2B5EF4-FFF2-40B4-BE49-F238E27FC236}">
                  <a16:creationId xmlns:a16="http://schemas.microsoft.com/office/drawing/2014/main" id="{CBF9671C-8A69-4F1C-B6F4-F8A5D340833E}"/>
                </a:ext>
              </a:extLst>
            </p:cNvPr>
            <p:cNvSpPr txBox="1"/>
            <p:nvPr/>
          </p:nvSpPr>
          <p:spPr>
            <a:xfrm rot="16200000">
              <a:off x="1195625" y="5117135"/>
              <a:ext cx="2310889" cy="479377"/>
            </a:xfrm>
            <a:prstGeom prst="rect">
              <a:avLst/>
            </a:prstGeom>
            <a:solidFill>
              <a:schemeClr val="accent3"/>
            </a:solidFill>
            <a:ln>
              <a:noFill/>
            </a:ln>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4" b="1" i="0" u="none" strike="noStrike" kern="0" cap="none" spc="0" normalizeH="0" baseline="0" noProof="1">
                  <a:ln>
                    <a:noFill/>
                  </a:ln>
                  <a:solidFill>
                    <a:srgbClr val="FFFFFF"/>
                  </a:solidFill>
                  <a:effectLst/>
                  <a:uLnTx/>
                  <a:uFillTx/>
                  <a:latin typeface="Ubuntu"/>
                  <a:ea typeface="+mn-ea"/>
                  <a:cs typeface="Arial"/>
                </a:rPr>
                <a:t>The Outcome</a:t>
              </a:r>
            </a:p>
          </p:txBody>
        </p:sp>
        <p:sp>
          <p:nvSpPr>
            <p:cNvPr id="41" name="Rectangle 40">
              <a:extLst>
                <a:ext uri="{FF2B5EF4-FFF2-40B4-BE49-F238E27FC236}">
                  <a16:creationId xmlns:a16="http://schemas.microsoft.com/office/drawing/2014/main" id="{0D42475B-E795-092E-D68E-647EC625C9CB}"/>
                </a:ext>
              </a:extLst>
            </p:cNvPr>
            <p:cNvSpPr>
              <a:spLocks/>
            </p:cNvSpPr>
            <p:nvPr/>
          </p:nvSpPr>
          <p:spPr>
            <a:xfrm>
              <a:off x="8457872" y="4181650"/>
              <a:ext cx="74764" cy="2330619"/>
            </a:xfrm>
            <a:prstGeom prst="rect">
              <a:avLst/>
            </a:prstGeom>
            <a:solidFill>
              <a:schemeClr val="accent3"/>
            </a:solidFill>
            <a:ln>
              <a:noFill/>
            </a:ln>
          </p:spPr>
          <p:txBody>
            <a:bodyPr wrap="none" lIns="171466"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15" b="1" i="0" u="none" strike="noStrike" kern="0" cap="none" spc="0" normalizeH="0" baseline="0" noProof="0">
                <a:ln>
                  <a:noFill/>
                </a:ln>
                <a:solidFill>
                  <a:srgbClr val="FFFFFF"/>
                </a:solidFill>
                <a:effectLst/>
                <a:uLnTx/>
                <a:uFillTx/>
                <a:latin typeface="Ubuntu"/>
                <a:ea typeface="+mn-ea"/>
                <a:cs typeface="Arial"/>
              </a:endParaRPr>
            </a:p>
          </p:txBody>
        </p:sp>
      </p:grpSp>
      <p:sp>
        <p:nvSpPr>
          <p:cNvPr id="42" name="Isosceles Triangle 41">
            <a:extLst>
              <a:ext uri="{FF2B5EF4-FFF2-40B4-BE49-F238E27FC236}">
                <a16:creationId xmlns:a16="http://schemas.microsoft.com/office/drawing/2014/main" id="{CB06E8C7-6B1A-75B7-CD6D-CF35422E9598}"/>
              </a:ext>
            </a:extLst>
          </p:cNvPr>
          <p:cNvSpPr/>
          <p:nvPr/>
        </p:nvSpPr>
        <p:spPr>
          <a:xfrm rot="10800000">
            <a:off x="6504657" y="4923890"/>
            <a:ext cx="943539" cy="151732"/>
          </a:xfrm>
          <a:prstGeom prst="triangle">
            <a:avLst>
              <a:gd name="adj" fmla="val 503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srgbClr val="FFFFFF"/>
              </a:solidFill>
              <a:effectLst/>
              <a:uLnTx/>
              <a:uFillTx/>
              <a:latin typeface="Ubuntu"/>
              <a:ea typeface="+mn-ea"/>
              <a:cs typeface="+mn-cs"/>
            </a:endParaRPr>
          </a:p>
        </p:txBody>
      </p:sp>
      <p:sp>
        <p:nvSpPr>
          <p:cNvPr id="43" name="Isosceles Triangle 42">
            <a:extLst>
              <a:ext uri="{FF2B5EF4-FFF2-40B4-BE49-F238E27FC236}">
                <a16:creationId xmlns:a16="http://schemas.microsoft.com/office/drawing/2014/main" id="{ABA8555E-D4A1-CC88-D88D-EAD1AC121067}"/>
              </a:ext>
            </a:extLst>
          </p:cNvPr>
          <p:cNvSpPr/>
          <p:nvPr/>
        </p:nvSpPr>
        <p:spPr>
          <a:xfrm rot="10800000">
            <a:off x="6504656" y="2477743"/>
            <a:ext cx="943539" cy="151732"/>
          </a:xfrm>
          <a:prstGeom prst="triangle">
            <a:avLst>
              <a:gd name="adj" fmla="val 503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srgbClr val="FFFFFF"/>
              </a:solidFill>
              <a:effectLst/>
              <a:uLnTx/>
              <a:uFillTx/>
              <a:latin typeface="Ubuntu"/>
              <a:ea typeface="+mn-ea"/>
              <a:cs typeface="+mn-cs"/>
            </a:endParaRPr>
          </a:p>
        </p:txBody>
      </p:sp>
      <p:sp>
        <p:nvSpPr>
          <p:cNvPr id="45" name="Rectangle 44">
            <a:extLst>
              <a:ext uri="{FF2B5EF4-FFF2-40B4-BE49-F238E27FC236}">
                <a16:creationId xmlns:a16="http://schemas.microsoft.com/office/drawing/2014/main" id="{E04BF98C-7A50-BE7D-C5CE-F035C1F6549E}"/>
              </a:ext>
            </a:extLst>
          </p:cNvPr>
          <p:cNvSpPr/>
          <p:nvPr/>
        </p:nvSpPr>
        <p:spPr>
          <a:xfrm>
            <a:off x="-1769" y="3988605"/>
            <a:ext cx="2233479" cy="256537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srgbClr val="FFFFFF"/>
              </a:solidFill>
              <a:effectLst/>
              <a:uLnTx/>
              <a:uFillTx/>
              <a:latin typeface="Ubuntu"/>
              <a:ea typeface="+mn-ea"/>
              <a:cs typeface="+mn-cs"/>
            </a:endParaRPr>
          </a:p>
        </p:txBody>
      </p:sp>
      <p:sp>
        <p:nvSpPr>
          <p:cNvPr id="46" name="TextBox 45">
            <a:extLst>
              <a:ext uri="{FF2B5EF4-FFF2-40B4-BE49-F238E27FC236}">
                <a16:creationId xmlns:a16="http://schemas.microsoft.com/office/drawing/2014/main" id="{1DEA770C-E499-C6E1-B527-B3868F920E9D}"/>
              </a:ext>
            </a:extLst>
          </p:cNvPr>
          <p:cNvSpPr txBox="1"/>
          <p:nvPr/>
        </p:nvSpPr>
        <p:spPr>
          <a:xfrm>
            <a:off x="205798" y="4078032"/>
            <a:ext cx="1923978" cy="2183803"/>
          </a:xfrm>
          <a:prstGeom prst="rect">
            <a:avLst/>
          </a:prstGeom>
          <a:noFill/>
        </p:spPr>
        <p:txBody>
          <a:bodyPr wrap="square" rtlCol="0">
            <a:spAutoFit/>
          </a:bodyPr>
          <a:lstStyle/>
          <a:p>
            <a:pPr marL="0" marR="0" lvl="2" indent="0" algn="l" defTabSz="914400" rtl="0" eaLnBrk="1" fontAlgn="auto" latinLnBrk="0" hangingPunct="1">
              <a:lnSpc>
                <a:spcPct val="100000"/>
              </a:lnSpc>
              <a:spcBef>
                <a:spcPts val="95"/>
              </a:spcBef>
              <a:spcAft>
                <a:spcPts val="0"/>
              </a:spcAft>
              <a:buClr>
                <a:srgbClr val="95E616"/>
              </a:buClr>
              <a:buSzPct val="120000"/>
              <a:buFontTx/>
              <a:buNone/>
              <a:tabLst/>
              <a:defRPr/>
            </a:pPr>
            <a:r>
              <a:rPr kumimoji="0" lang="en-US" altLang="ja-JP" sz="953" b="1" i="0" u="none" strike="noStrike" kern="1200" cap="none" spc="0" normalizeH="0" baseline="0" noProof="0">
                <a:ln>
                  <a:noFill/>
                </a:ln>
                <a:solidFill>
                  <a:prstClr val="black"/>
                </a:solidFill>
                <a:effectLst/>
                <a:uLnTx/>
                <a:uFillTx/>
                <a:latin typeface="Verdana"/>
                <a:ea typeface="+mn-ea"/>
                <a:cs typeface="+mn-cs"/>
              </a:rPr>
              <a:t>Scope: </a:t>
            </a:r>
            <a:r>
              <a:rPr kumimoji="0" lang="en-US" altLang="ja-JP" sz="953" b="0" i="0" u="none" strike="noStrike" kern="1200" cap="none" spc="0" normalizeH="0" baseline="0" noProof="0">
                <a:ln>
                  <a:noFill/>
                </a:ln>
                <a:solidFill>
                  <a:prstClr val="black"/>
                </a:solidFill>
                <a:effectLst/>
                <a:uLnTx/>
                <a:uFillTx/>
                <a:latin typeface="Ubuntu"/>
                <a:ea typeface="+mn-ea"/>
                <a:cs typeface="+mn-cs"/>
              </a:rPr>
              <a:t>I2R Claims Management, data entry and validation, reporting, enrollment services </a:t>
            </a:r>
            <a:endParaRPr kumimoji="0" lang="en-US" altLang="ja-JP" sz="953" b="0" i="0" u="none" strike="noStrike" kern="1200" cap="none" spc="0" normalizeH="0" baseline="0" noProof="0">
              <a:ln>
                <a:noFill/>
              </a:ln>
              <a:solidFill>
                <a:prstClr val="black"/>
              </a:solidFill>
              <a:effectLst/>
              <a:uLnTx/>
              <a:uFillTx/>
              <a:latin typeface="Verdana"/>
              <a:ea typeface="+mn-ea"/>
              <a:cs typeface="+mn-cs"/>
            </a:endParaRPr>
          </a:p>
          <a:p>
            <a:pPr marL="0" marR="0" lvl="2" indent="0" algn="l" defTabSz="914400" rtl="0" eaLnBrk="1" fontAlgn="auto" latinLnBrk="0" hangingPunct="1">
              <a:lnSpc>
                <a:spcPct val="100000"/>
              </a:lnSpc>
              <a:spcBef>
                <a:spcPts val="95"/>
              </a:spcBef>
              <a:spcAft>
                <a:spcPts val="0"/>
              </a:spcAft>
              <a:buClr>
                <a:srgbClr val="95E616"/>
              </a:buClr>
              <a:buSzPct val="120000"/>
              <a:buFontTx/>
              <a:buNone/>
              <a:tabLst/>
              <a:defRPr/>
            </a:pPr>
            <a:r>
              <a:rPr kumimoji="0" lang="en-US" altLang="ja-JP" sz="953" b="1" i="0" u="none" strike="noStrike" kern="1200" cap="none" spc="0" normalizeH="0" baseline="0" noProof="0">
                <a:ln>
                  <a:noFill/>
                </a:ln>
                <a:solidFill>
                  <a:prstClr val="black"/>
                </a:solidFill>
                <a:effectLst/>
                <a:uLnTx/>
                <a:uFillTx/>
                <a:latin typeface="Verdana"/>
                <a:ea typeface="+mn-ea"/>
                <a:cs typeface="+mn-cs"/>
              </a:rPr>
              <a:t>Delivery Centers: </a:t>
            </a:r>
            <a:r>
              <a:rPr kumimoji="0" lang="en-US" altLang="ja-JP" sz="953" b="0" i="0" u="none" strike="noStrike" kern="1200" cap="none" spc="0" normalizeH="0" baseline="0" noProof="0">
                <a:ln>
                  <a:noFill/>
                </a:ln>
                <a:solidFill>
                  <a:prstClr val="black"/>
                </a:solidFill>
                <a:effectLst/>
                <a:uLnTx/>
                <a:uFillTx/>
                <a:latin typeface="Ubuntu"/>
                <a:ea typeface="+mn-ea"/>
                <a:cs typeface="+mn-cs"/>
              </a:rPr>
              <a:t>India (Noida and Trichy) and US (El Paso)</a:t>
            </a:r>
            <a:endParaRPr kumimoji="0" lang="pl-PL" altLang="ja-JP" sz="953" b="0" i="0" u="none" strike="noStrike" kern="1200" cap="none" spc="0" normalizeH="0" baseline="0" noProof="0">
              <a:ln>
                <a:noFill/>
              </a:ln>
              <a:solidFill>
                <a:prstClr val="black"/>
              </a:solidFill>
              <a:effectLst/>
              <a:uLnTx/>
              <a:uFillTx/>
              <a:latin typeface="Verdana"/>
              <a:ea typeface="+mn-ea"/>
              <a:cs typeface="+mn-cs"/>
            </a:endParaRPr>
          </a:p>
          <a:p>
            <a:pPr marL="0" marR="0" lvl="2" indent="0" algn="l" defTabSz="914400" rtl="0" eaLnBrk="1" fontAlgn="auto" latinLnBrk="0" hangingPunct="1">
              <a:lnSpc>
                <a:spcPct val="100000"/>
              </a:lnSpc>
              <a:spcBef>
                <a:spcPts val="95"/>
              </a:spcBef>
              <a:spcAft>
                <a:spcPts val="0"/>
              </a:spcAft>
              <a:buClr>
                <a:srgbClr val="95E616"/>
              </a:buClr>
              <a:buSzPct val="120000"/>
              <a:buFontTx/>
              <a:buNone/>
              <a:tabLst/>
              <a:defRPr/>
            </a:pPr>
            <a:r>
              <a:rPr kumimoji="0" lang="en-US" altLang="ja-JP" sz="953" b="1" i="0" u="none" strike="noStrike" kern="1200" cap="none" spc="0" normalizeH="0" baseline="0" noProof="0">
                <a:ln>
                  <a:noFill/>
                </a:ln>
                <a:solidFill>
                  <a:prstClr val="black"/>
                </a:solidFill>
                <a:effectLst/>
                <a:uLnTx/>
                <a:uFillTx/>
                <a:latin typeface="Verdana"/>
                <a:ea typeface="+mn-ea"/>
                <a:cs typeface="+mn-cs"/>
              </a:rPr>
              <a:t>Languages: </a:t>
            </a:r>
            <a:r>
              <a:rPr kumimoji="0" lang="en-US" altLang="ja-JP" sz="953" b="0" i="0" u="none" strike="noStrike" kern="1200" cap="none" spc="0" normalizeH="0" baseline="0" noProof="0">
                <a:ln>
                  <a:noFill/>
                </a:ln>
                <a:solidFill>
                  <a:prstClr val="black"/>
                </a:solidFill>
                <a:effectLst/>
                <a:uLnTx/>
                <a:uFillTx/>
                <a:latin typeface="Ubuntu"/>
                <a:ea typeface="+mn-ea"/>
                <a:cs typeface="+mn-cs"/>
              </a:rPr>
              <a:t>English</a:t>
            </a:r>
            <a:r>
              <a:rPr kumimoji="0" lang="en-US" altLang="ja-JP" sz="953" b="0" i="0" u="none" strike="noStrike" kern="1200" cap="none" spc="0" normalizeH="0" baseline="0" noProof="0">
                <a:ln>
                  <a:noFill/>
                </a:ln>
                <a:solidFill>
                  <a:prstClr val="black"/>
                </a:solidFill>
                <a:effectLst/>
                <a:uLnTx/>
                <a:uFillTx/>
                <a:latin typeface="Verdana"/>
                <a:ea typeface="+mn-ea"/>
                <a:cs typeface="+mn-cs"/>
              </a:rPr>
              <a:t> </a:t>
            </a:r>
            <a:r>
              <a:rPr kumimoji="0" lang="en-US" altLang="ja-JP" sz="953" b="1" i="0" u="none" strike="noStrike" kern="1200" cap="none" spc="0" normalizeH="0" baseline="0" noProof="0">
                <a:ln>
                  <a:noFill/>
                </a:ln>
                <a:solidFill>
                  <a:prstClr val="black"/>
                </a:solidFill>
                <a:effectLst/>
                <a:uLnTx/>
                <a:uFillTx/>
                <a:latin typeface="Verdana"/>
                <a:ea typeface="+mn-ea"/>
                <a:cs typeface="+mn-cs"/>
              </a:rPr>
              <a:t>Methodologies/Tools: </a:t>
            </a:r>
            <a:r>
              <a:rPr kumimoji="0" lang="en-US" altLang="ja-JP" sz="953" b="0" i="0" u="none" strike="noStrike" kern="1200" cap="none" spc="0" normalizeH="0" baseline="0" noProof="0">
                <a:ln>
                  <a:noFill/>
                </a:ln>
                <a:solidFill>
                  <a:prstClr val="black"/>
                </a:solidFill>
                <a:effectLst/>
                <a:uLnTx/>
                <a:uFillTx/>
                <a:latin typeface="Ubuntu"/>
                <a:ea typeface="+mn-ea"/>
                <a:cs typeface="+mn-cs"/>
              </a:rPr>
              <a:t>Citrix, Xcelys, Market Prominence, FileNet, NetSuite, and SharePoint</a:t>
            </a:r>
            <a:endParaRPr kumimoji="0" lang="pl-PL" altLang="ja-JP" sz="953" b="0" i="0" u="none" strike="noStrike" kern="1200" cap="none" spc="0" normalizeH="0" baseline="0" noProof="0">
              <a:ln>
                <a:noFill/>
              </a:ln>
              <a:solidFill>
                <a:prstClr val="black"/>
              </a:solidFill>
              <a:effectLst/>
              <a:uLnTx/>
              <a:uFillTx/>
              <a:latin typeface="Ubuntu"/>
              <a:ea typeface="+mn-ea"/>
              <a:cs typeface="+mn-cs"/>
            </a:endParaRPr>
          </a:p>
          <a:p>
            <a:pPr marL="0" marR="0" lvl="2" indent="0" algn="l" defTabSz="914400" rtl="0" eaLnBrk="1" fontAlgn="auto" latinLnBrk="0" hangingPunct="1">
              <a:lnSpc>
                <a:spcPct val="100000"/>
              </a:lnSpc>
              <a:spcBef>
                <a:spcPts val="95"/>
              </a:spcBef>
              <a:spcAft>
                <a:spcPts val="0"/>
              </a:spcAft>
              <a:buClr>
                <a:srgbClr val="95E616"/>
              </a:buClr>
              <a:buSzPct val="120000"/>
              <a:buFontTx/>
              <a:buNone/>
              <a:tabLst/>
              <a:defRPr/>
            </a:pPr>
            <a:r>
              <a:rPr kumimoji="0" lang="pl-PL" altLang="ja-JP" sz="953" b="1" i="0" u="none" strike="noStrike" kern="1200" cap="none" spc="0" normalizeH="0" baseline="0" noProof="0">
                <a:ln>
                  <a:noFill/>
                </a:ln>
                <a:solidFill>
                  <a:prstClr val="black"/>
                </a:solidFill>
                <a:effectLst/>
                <a:uLnTx/>
                <a:uFillTx/>
                <a:latin typeface="Verdana"/>
                <a:ea typeface="+mn-ea"/>
                <a:cs typeface="+mn-cs"/>
              </a:rPr>
              <a:t>Service Go-live</a:t>
            </a:r>
            <a:r>
              <a:rPr kumimoji="0" lang="pl-PL" altLang="ja-JP" sz="953" b="0" i="0" u="none" strike="noStrike" kern="1200" cap="none" spc="0" normalizeH="0" baseline="0" noProof="0">
                <a:ln>
                  <a:noFill/>
                </a:ln>
                <a:solidFill>
                  <a:prstClr val="black"/>
                </a:solidFill>
                <a:effectLst/>
                <a:uLnTx/>
                <a:uFillTx/>
                <a:latin typeface="Verdana"/>
                <a:ea typeface="+mn-ea"/>
                <a:cs typeface="+mn-cs"/>
              </a:rPr>
              <a:t>: 2002 (ongoing)</a:t>
            </a:r>
            <a:endParaRPr kumimoji="0" lang="en-US" altLang="ja-JP" sz="953" b="0" i="0" u="none" strike="noStrike" kern="1200" cap="none" spc="0" normalizeH="0" baseline="0" noProof="0">
              <a:ln>
                <a:noFill/>
              </a:ln>
              <a:solidFill>
                <a:prstClr val="black"/>
              </a:solidFill>
              <a:effectLst/>
              <a:uLnTx/>
              <a:uFillTx/>
              <a:latin typeface="Verdana"/>
              <a:ea typeface="+mn-ea"/>
              <a:cs typeface="+mn-cs"/>
            </a:endParaRPr>
          </a:p>
        </p:txBody>
      </p:sp>
      <p:grpSp>
        <p:nvGrpSpPr>
          <p:cNvPr id="47" name="Group 46">
            <a:extLst>
              <a:ext uri="{FF2B5EF4-FFF2-40B4-BE49-F238E27FC236}">
                <a16:creationId xmlns:a16="http://schemas.microsoft.com/office/drawing/2014/main" id="{B6837930-E495-32C3-070C-27723CF8A5ED}"/>
              </a:ext>
            </a:extLst>
          </p:cNvPr>
          <p:cNvGrpSpPr/>
          <p:nvPr/>
        </p:nvGrpSpPr>
        <p:grpSpPr>
          <a:xfrm>
            <a:off x="649797" y="3298679"/>
            <a:ext cx="596996" cy="558981"/>
            <a:chOff x="5783886" y="4557294"/>
            <a:chExt cx="676259" cy="633600"/>
          </a:xfrm>
        </p:grpSpPr>
        <p:sp>
          <p:nvSpPr>
            <p:cNvPr id="48" name="Freeform 199">
              <a:extLst>
                <a:ext uri="{FF2B5EF4-FFF2-40B4-BE49-F238E27FC236}">
                  <a16:creationId xmlns:a16="http://schemas.microsoft.com/office/drawing/2014/main" id="{2D9A7482-B200-53BA-9055-4F7586563D5E}"/>
                </a:ext>
              </a:extLst>
            </p:cNvPr>
            <p:cNvSpPr>
              <a:spLocks noChangeAspect="1"/>
            </p:cNvSpPr>
            <p:nvPr/>
          </p:nvSpPr>
          <p:spPr bwMode="auto">
            <a:xfrm>
              <a:off x="5783886" y="4557294"/>
              <a:ext cx="676259" cy="633600"/>
            </a:xfrm>
            <a:custGeom>
              <a:avLst/>
              <a:gdLst>
                <a:gd name="T0" fmla="*/ 29 w 253"/>
                <a:gd name="T1" fmla="*/ 171 h 236"/>
                <a:gd name="T2" fmla="*/ 73 w 253"/>
                <a:gd name="T3" fmla="*/ 28 h 236"/>
                <a:gd name="T4" fmla="*/ 223 w 253"/>
                <a:gd name="T5" fmla="*/ 71 h 236"/>
                <a:gd name="T6" fmla="*/ 176 w 253"/>
                <a:gd name="T7" fmla="*/ 208 h 236"/>
                <a:gd name="T8" fmla="*/ 29 w 253"/>
                <a:gd name="T9" fmla="*/ 171 h 236"/>
              </a:gdLst>
              <a:ahLst/>
              <a:cxnLst>
                <a:cxn ang="0">
                  <a:pos x="T0" y="T1"/>
                </a:cxn>
                <a:cxn ang="0">
                  <a:pos x="T2" y="T3"/>
                </a:cxn>
                <a:cxn ang="0">
                  <a:pos x="T4" y="T5"/>
                </a:cxn>
                <a:cxn ang="0">
                  <a:pos x="T6" y="T7"/>
                </a:cxn>
                <a:cxn ang="0">
                  <a:pos x="T8" y="T9"/>
                </a:cxn>
              </a:cxnLst>
              <a:rect l="0" t="0" r="r" b="b"/>
              <a:pathLst>
                <a:path w="253" h="236">
                  <a:moveTo>
                    <a:pt x="29" y="171"/>
                  </a:moveTo>
                  <a:cubicBezTo>
                    <a:pt x="0" y="120"/>
                    <a:pt x="19" y="56"/>
                    <a:pt x="73" y="28"/>
                  </a:cubicBezTo>
                  <a:cubicBezTo>
                    <a:pt x="127" y="0"/>
                    <a:pt x="194" y="19"/>
                    <a:pt x="223" y="71"/>
                  </a:cubicBezTo>
                  <a:cubicBezTo>
                    <a:pt x="253" y="122"/>
                    <a:pt x="230" y="180"/>
                    <a:pt x="176" y="208"/>
                  </a:cubicBezTo>
                  <a:cubicBezTo>
                    <a:pt x="122" y="236"/>
                    <a:pt x="58" y="223"/>
                    <a:pt x="29" y="171"/>
                  </a:cubicBezTo>
                </a:path>
              </a:pathLst>
            </a:custGeom>
            <a:solidFill>
              <a:srgbClr val="12ABDB"/>
            </a:solidFill>
            <a:ln>
              <a:noFill/>
            </a:ln>
          </p:spPr>
          <p:txBody>
            <a:bodyPr vert="horz" wrap="square" lIns="87105" tIns="43552" rIns="87105" bIns="4355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15" b="0" i="0" u="none" strike="noStrike" kern="1200" cap="none" spc="0" normalizeH="0" baseline="0" noProof="0">
                <a:ln>
                  <a:noFill/>
                </a:ln>
                <a:solidFill>
                  <a:prstClr val="black"/>
                </a:solidFill>
                <a:effectLst/>
                <a:uLnTx/>
                <a:uFillTx/>
                <a:latin typeface="Ubuntu"/>
                <a:ea typeface="+mn-ea"/>
                <a:cs typeface="+mn-cs"/>
              </a:endParaRPr>
            </a:p>
          </p:txBody>
        </p:sp>
        <p:grpSp>
          <p:nvGrpSpPr>
            <p:cNvPr id="49" name="Groupe 292">
              <a:extLst>
                <a:ext uri="{FF2B5EF4-FFF2-40B4-BE49-F238E27FC236}">
                  <a16:creationId xmlns:a16="http://schemas.microsoft.com/office/drawing/2014/main" id="{AAB1E864-F4DB-5F55-0DE7-828B876E1A2B}"/>
                </a:ext>
              </a:extLst>
            </p:cNvPr>
            <p:cNvGrpSpPr/>
            <p:nvPr/>
          </p:nvGrpSpPr>
          <p:grpSpPr>
            <a:xfrm>
              <a:off x="5931404" y="4726116"/>
              <a:ext cx="379248" cy="320793"/>
              <a:chOff x="9088438" y="2917825"/>
              <a:chExt cx="422275" cy="357188"/>
            </a:xfrm>
            <a:solidFill>
              <a:schemeClr val="bg1"/>
            </a:solidFill>
          </p:grpSpPr>
          <p:sp>
            <p:nvSpPr>
              <p:cNvPr id="50" name="Freeform 200">
                <a:extLst>
                  <a:ext uri="{FF2B5EF4-FFF2-40B4-BE49-F238E27FC236}">
                    <a16:creationId xmlns:a16="http://schemas.microsoft.com/office/drawing/2014/main" id="{5CB7A360-DF4A-1F6B-63C4-42560F3417F8}"/>
                  </a:ext>
                </a:extLst>
              </p:cNvPr>
              <p:cNvSpPr>
                <a:spLocks/>
              </p:cNvSpPr>
              <p:nvPr/>
            </p:nvSpPr>
            <p:spPr bwMode="auto">
              <a:xfrm>
                <a:off x="9088438" y="2917825"/>
                <a:ext cx="422275" cy="211137"/>
              </a:xfrm>
              <a:custGeom>
                <a:avLst/>
                <a:gdLst>
                  <a:gd name="T0" fmla="*/ 85 w 125"/>
                  <a:gd name="T1" fmla="*/ 0 h 62"/>
                  <a:gd name="T2" fmla="*/ 85 w 125"/>
                  <a:gd name="T3" fmla="*/ 0 h 62"/>
                  <a:gd name="T4" fmla="*/ 125 w 125"/>
                  <a:gd name="T5" fmla="*/ 5 h 62"/>
                  <a:gd name="T6" fmla="*/ 125 w 125"/>
                  <a:gd name="T7" fmla="*/ 6 h 62"/>
                  <a:gd name="T8" fmla="*/ 111 w 125"/>
                  <a:gd name="T9" fmla="*/ 44 h 62"/>
                  <a:gd name="T10" fmla="*/ 102 w 125"/>
                  <a:gd name="T11" fmla="*/ 30 h 62"/>
                  <a:gd name="T12" fmla="*/ 61 w 125"/>
                  <a:gd name="T13" fmla="*/ 54 h 62"/>
                  <a:gd name="T14" fmla="*/ 54 w 125"/>
                  <a:gd name="T15" fmla="*/ 48 h 62"/>
                  <a:gd name="T16" fmla="*/ 48 w 125"/>
                  <a:gd name="T17" fmla="*/ 41 h 62"/>
                  <a:gd name="T18" fmla="*/ 9 w 125"/>
                  <a:gd name="T19" fmla="*/ 62 h 62"/>
                  <a:gd name="T20" fmla="*/ 0 w 125"/>
                  <a:gd name="T21" fmla="*/ 47 h 62"/>
                  <a:gd name="T22" fmla="*/ 0 w 125"/>
                  <a:gd name="T23" fmla="*/ 47 h 62"/>
                  <a:gd name="T24" fmla="*/ 51 w 125"/>
                  <a:gd name="T25" fmla="*/ 20 h 62"/>
                  <a:gd name="T26" fmla="*/ 58 w 125"/>
                  <a:gd name="T27" fmla="*/ 26 h 62"/>
                  <a:gd name="T28" fmla="*/ 64 w 125"/>
                  <a:gd name="T29" fmla="*/ 32 h 62"/>
                  <a:gd name="T30" fmla="*/ 93 w 125"/>
                  <a:gd name="T31" fmla="*/ 14 h 62"/>
                  <a:gd name="T32" fmla="*/ 85 w 125"/>
                  <a:gd name="T3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62">
                    <a:moveTo>
                      <a:pt x="85" y="0"/>
                    </a:moveTo>
                    <a:cubicBezTo>
                      <a:pt x="85" y="0"/>
                      <a:pt x="85" y="0"/>
                      <a:pt x="85" y="0"/>
                    </a:cubicBezTo>
                    <a:cubicBezTo>
                      <a:pt x="98" y="2"/>
                      <a:pt x="112" y="3"/>
                      <a:pt x="125" y="5"/>
                    </a:cubicBezTo>
                    <a:cubicBezTo>
                      <a:pt x="125" y="6"/>
                      <a:pt x="125" y="6"/>
                      <a:pt x="125" y="6"/>
                    </a:cubicBezTo>
                    <a:cubicBezTo>
                      <a:pt x="123" y="18"/>
                      <a:pt x="119" y="31"/>
                      <a:pt x="111" y="44"/>
                    </a:cubicBezTo>
                    <a:cubicBezTo>
                      <a:pt x="108" y="39"/>
                      <a:pt x="104" y="36"/>
                      <a:pt x="102" y="30"/>
                    </a:cubicBezTo>
                    <a:cubicBezTo>
                      <a:pt x="88" y="38"/>
                      <a:pt x="75" y="46"/>
                      <a:pt x="61" y="54"/>
                    </a:cubicBezTo>
                    <a:cubicBezTo>
                      <a:pt x="59" y="52"/>
                      <a:pt x="57" y="50"/>
                      <a:pt x="54" y="48"/>
                    </a:cubicBezTo>
                    <a:cubicBezTo>
                      <a:pt x="52" y="46"/>
                      <a:pt x="51" y="43"/>
                      <a:pt x="48" y="41"/>
                    </a:cubicBezTo>
                    <a:cubicBezTo>
                      <a:pt x="35" y="48"/>
                      <a:pt x="22" y="55"/>
                      <a:pt x="9" y="62"/>
                    </a:cubicBezTo>
                    <a:cubicBezTo>
                      <a:pt x="8" y="57"/>
                      <a:pt x="0" y="54"/>
                      <a:pt x="0" y="47"/>
                    </a:cubicBezTo>
                    <a:cubicBezTo>
                      <a:pt x="0" y="47"/>
                      <a:pt x="0" y="47"/>
                      <a:pt x="0" y="47"/>
                    </a:cubicBezTo>
                    <a:cubicBezTo>
                      <a:pt x="18" y="38"/>
                      <a:pt x="34" y="30"/>
                      <a:pt x="51" y="20"/>
                    </a:cubicBezTo>
                    <a:cubicBezTo>
                      <a:pt x="54" y="20"/>
                      <a:pt x="56" y="23"/>
                      <a:pt x="58" y="26"/>
                    </a:cubicBezTo>
                    <a:cubicBezTo>
                      <a:pt x="60" y="28"/>
                      <a:pt x="62" y="31"/>
                      <a:pt x="64" y="32"/>
                    </a:cubicBezTo>
                    <a:cubicBezTo>
                      <a:pt x="74" y="26"/>
                      <a:pt x="83" y="20"/>
                      <a:pt x="93" y="14"/>
                    </a:cubicBezTo>
                    <a:cubicBezTo>
                      <a:pt x="88" y="10"/>
                      <a:pt x="87" y="5"/>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105" tIns="43552" rIns="87105" bIns="4355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15" b="0" i="0" u="none" strike="noStrike" kern="1200" cap="none" spc="0" normalizeH="0" baseline="0" noProof="0">
                  <a:ln>
                    <a:noFill/>
                  </a:ln>
                  <a:solidFill>
                    <a:prstClr val="black"/>
                  </a:solidFill>
                  <a:effectLst/>
                  <a:uLnTx/>
                  <a:uFillTx/>
                  <a:latin typeface="Ubuntu"/>
                  <a:ea typeface="+mn-ea"/>
                  <a:cs typeface="+mn-cs"/>
                </a:endParaRPr>
              </a:p>
            </p:txBody>
          </p:sp>
          <p:sp>
            <p:nvSpPr>
              <p:cNvPr id="51" name="Freeform 201">
                <a:extLst>
                  <a:ext uri="{FF2B5EF4-FFF2-40B4-BE49-F238E27FC236}">
                    <a16:creationId xmlns:a16="http://schemas.microsoft.com/office/drawing/2014/main" id="{8A854290-EC8A-5D84-E584-39E8990859BC}"/>
                  </a:ext>
                </a:extLst>
              </p:cNvPr>
              <p:cNvSpPr>
                <a:spLocks/>
              </p:cNvSpPr>
              <p:nvPr/>
            </p:nvSpPr>
            <p:spPr bwMode="auto">
              <a:xfrm>
                <a:off x="9372600" y="3049588"/>
                <a:ext cx="57150" cy="225425"/>
              </a:xfrm>
              <a:custGeom>
                <a:avLst/>
                <a:gdLst>
                  <a:gd name="T0" fmla="*/ 14 w 17"/>
                  <a:gd name="T1" fmla="*/ 66 h 66"/>
                  <a:gd name="T2" fmla="*/ 3 w 17"/>
                  <a:gd name="T3" fmla="*/ 66 h 66"/>
                  <a:gd name="T4" fmla="*/ 0 w 17"/>
                  <a:gd name="T5" fmla="*/ 63 h 66"/>
                  <a:gd name="T6" fmla="*/ 0 w 17"/>
                  <a:gd name="T7" fmla="*/ 10 h 66"/>
                  <a:gd name="T8" fmla="*/ 1 w 17"/>
                  <a:gd name="T9" fmla="*/ 8 h 66"/>
                  <a:gd name="T10" fmla="*/ 13 w 17"/>
                  <a:gd name="T11" fmla="*/ 1 h 66"/>
                  <a:gd name="T12" fmla="*/ 17 w 17"/>
                  <a:gd name="T13" fmla="*/ 4 h 66"/>
                  <a:gd name="T14" fmla="*/ 17 w 17"/>
                  <a:gd name="T15" fmla="*/ 63 h 66"/>
                  <a:gd name="T16" fmla="*/ 14 w 17"/>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6">
                    <a:moveTo>
                      <a:pt x="14" y="66"/>
                    </a:moveTo>
                    <a:cubicBezTo>
                      <a:pt x="3" y="66"/>
                      <a:pt x="3" y="66"/>
                      <a:pt x="3" y="66"/>
                    </a:cubicBezTo>
                    <a:cubicBezTo>
                      <a:pt x="1" y="66"/>
                      <a:pt x="0" y="65"/>
                      <a:pt x="0" y="63"/>
                    </a:cubicBezTo>
                    <a:cubicBezTo>
                      <a:pt x="0" y="10"/>
                      <a:pt x="0" y="10"/>
                      <a:pt x="0" y="10"/>
                    </a:cubicBezTo>
                    <a:cubicBezTo>
                      <a:pt x="0" y="9"/>
                      <a:pt x="1" y="8"/>
                      <a:pt x="1" y="8"/>
                    </a:cubicBezTo>
                    <a:cubicBezTo>
                      <a:pt x="5" y="6"/>
                      <a:pt x="9" y="3"/>
                      <a:pt x="13" y="1"/>
                    </a:cubicBezTo>
                    <a:cubicBezTo>
                      <a:pt x="15" y="0"/>
                      <a:pt x="17" y="2"/>
                      <a:pt x="17" y="4"/>
                    </a:cubicBezTo>
                    <a:cubicBezTo>
                      <a:pt x="17" y="63"/>
                      <a:pt x="17" y="63"/>
                      <a:pt x="17" y="63"/>
                    </a:cubicBezTo>
                    <a:cubicBezTo>
                      <a:pt x="17" y="65"/>
                      <a:pt x="16" y="66"/>
                      <a:pt x="14"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105" tIns="43552" rIns="87105" bIns="4355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15" b="0" i="0" u="none" strike="noStrike" kern="1200" cap="none" spc="0" normalizeH="0" baseline="0" noProof="0">
                  <a:ln>
                    <a:noFill/>
                  </a:ln>
                  <a:solidFill>
                    <a:prstClr val="black"/>
                  </a:solidFill>
                  <a:effectLst/>
                  <a:uLnTx/>
                  <a:uFillTx/>
                  <a:latin typeface="Ubuntu"/>
                  <a:ea typeface="+mn-ea"/>
                  <a:cs typeface="+mn-cs"/>
                </a:endParaRPr>
              </a:p>
            </p:txBody>
          </p:sp>
          <p:sp>
            <p:nvSpPr>
              <p:cNvPr id="53" name="Freeform 202">
                <a:extLst>
                  <a:ext uri="{FF2B5EF4-FFF2-40B4-BE49-F238E27FC236}">
                    <a16:creationId xmlns:a16="http://schemas.microsoft.com/office/drawing/2014/main" id="{2F53E954-128D-ACB1-C2A7-AC14A60F3082}"/>
                  </a:ext>
                </a:extLst>
              </p:cNvPr>
              <p:cNvSpPr>
                <a:spLocks/>
              </p:cNvSpPr>
              <p:nvPr/>
            </p:nvSpPr>
            <p:spPr bwMode="auto">
              <a:xfrm>
                <a:off x="9210675" y="3087688"/>
                <a:ext cx="60325" cy="187325"/>
              </a:xfrm>
              <a:custGeom>
                <a:avLst/>
                <a:gdLst>
                  <a:gd name="T0" fmla="*/ 15 w 18"/>
                  <a:gd name="T1" fmla="*/ 55 h 55"/>
                  <a:gd name="T2" fmla="*/ 3 w 18"/>
                  <a:gd name="T3" fmla="*/ 55 h 55"/>
                  <a:gd name="T4" fmla="*/ 0 w 18"/>
                  <a:gd name="T5" fmla="*/ 52 h 55"/>
                  <a:gd name="T6" fmla="*/ 0 w 18"/>
                  <a:gd name="T7" fmla="*/ 7 h 55"/>
                  <a:gd name="T8" fmla="*/ 2 w 18"/>
                  <a:gd name="T9" fmla="*/ 4 h 55"/>
                  <a:gd name="T10" fmla="*/ 9 w 18"/>
                  <a:gd name="T11" fmla="*/ 0 h 55"/>
                  <a:gd name="T12" fmla="*/ 13 w 18"/>
                  <a:gd name="T13" fmla="*/ 1 h 55"/>
                  <a:gd name="T14" fmla="*/ 18 w 18"/>
                  <a:gd name="T15" fmla="*/ 6 h 55"/>
                  <a:gd name="T16" fmla="*/ 18 w 18"/>
                  <a:gd name="T17" fmla="*/ 12 h 55"/>
                  <a:gd name="T18" fmla="*/ 18 w 18"/>
                  <a:gd name="T19" fmla="*/ 52 h 55"/>
                  <a:gd name="T20" fmla="*/ 15 w 18"/>
                  <a:gd name="T2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5">
                    <a:moveTo>
                      <a:pt x="15" y="55"/>
                    </a:moveTo>
                    <a:cubicBezTo>
                      <a:pt x="3" y="55"/>
                      <a:pt x="3" y="55"/>
                      <a:pt x="3" y="55"/>
                    </a:cubicBezTo>
                    <a:cubicBezTo>
                      <a:pt x="2" y="55"/>
                      <a:pt x="0" y="54"/>
                      <a:pt x="0" y="52"/>
                    </a:cubicBezTo>
                    <a:cubicBezTo>
                      <a:pt x="0" y="7"/>
                      <a:pt x="0" y="7"/>
                      <a:pt x="0" y="7"/>
                    </a:cubicBezTo>
                    <a:cubicBezTo>
                      <a:pt x="0" y="6"/>
                      <a:pt x="1" y="4"/>
                      <a:pt x="2" y="4"/>
                    </a:cubicBezTo>
                    <a:cubicBezTo>
                      <a:pt x="5" y="3"/>
                      <a:pt x="7" y="1"/>
                      <a:pt x="9" y="0"/>
                    </a:cubicBezTo>
                    <a:cubicBezTo>
                      <a:pt x="10" y="0"/>
                      <a:pt x="12" y="0"/>
                      <a:pt x="13" y="1"/>
                    </a:cubicBezTo>
                    <a:cubicBezTo>
                      <a:pt x="15" y="2"/>
                      <a:pt x="17" y="4"/>
                      <a:pt x="18" y="6"/>
                    </a:cubicBezTo>
                    <a:cubicBezTo>
                      <a:pt x="18" y="8"/>
                      <a:pt x="18" y="10"/>
                      <a:pt x="18" y="12"/>
                    </a:cubicBezTo>
                    <a:cubicBezTo>
                      <a:pt x="18" y="52"/>
                      <a:pt x="18" y="52"/>
                      <a:pt x="18" y="52"/>
                    </a:cubicBezTo>
                    <a:cubicBezTo>
                      <a:pt x="18" y="54"/>
                      <a:pt x="16" y="55"/>
                      <a:pt x="15"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105" tIns="43552" rIns="87105" bIns="4355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15" b="0" i="0" u="none" strike="noStrike" kern="1200" cap="none" spc="0" normalizeH="0" baseline="0" noProof="0">
                  <a:ln>
                    <a:noFill/>
                  </a:ln>
                  <a:solidFill>
                    <a:prstClr val="black"/>
                  </a:solidFill>
                  <a:effectLst/>
                  <a:uLnTx/>
                  <a:uFillTx/>
                  <a:latin typeface="Ubuntu"/>
                  <a:ea typeface="+mn-ea"/>
                  <a:cs typeface="+mn-cs"/>
                </a:endParaRPr>
              </a:p>
            </p:txBody>
          </p:sp>
          <p:sp>
            <p:nvSpPr>
              <p:cNvPr id="55" name="Freeform 203">
                <a:extLst>
                  <a:ext uri="{FF2B5EF4-FFF2-40B4-BE49-F238E27FC236}">
                    <a16:creationId xmlns:a16="http://schemas.microsoft.com/office/drawing/2014/main" id="{105FBC4A-6080-33E9-C95F-9DC361DFEE82}"/>
                  </a:ext>
                </a:extLst>
              </p:cNvPr>
              <p:cNvSpPr>
                <a:spLocks/>
              </p:cNvSpPr>
              <p:nvPr/>
            </p:nvSpPr>
            <p:spPr bwMode="auto">
              <a:xfrm>
                <a:off x="9291638" y="3097213"/>
                <a:ext cx="57150" cy="177800"/>
              </a:xfrm>
              <a:custGeom>
                <a:avLst/>
                <a:gdLst>
                  <a:gd name="T0" fmla="*/ 14 w 17"/>
                  <a:gd name="T1" fmla="*/ 52 h 52"/>
                  <a:gd name="T2" fmla="*/ 3 w 17"/>
                  <a:gd name="T3" fmla="*/ 52 h 52"/>
                  <a:gd name="T4" fmla="*/ 0 w 17"/>
                  <a:gd name="T5" fmla="*/ 49 h 52"/>
                  <a:gd name="T6" fmla="*/ 0 w 17"/>
                  <a:gd name="T7" fmla="*/ 10 h 52"/>
                  <a:gd name="T8" fmla="*/ 2 w 17"/>
                  <a:gd name="T9" fmla="*/ 8 h 52"/>
                  <a:gd name="T10" fmla="*/ 13 w 17"/>
                  <a:gd name="T11" fmla="*/ 1 h 52"/>
                  <a:gd name="T12" fmla="*/ 17 w 17"/>
                  <a:gd name="T13" fmla="*/ 4 h 52"/>
                  <a:gd name="T14" fmla="*/ 17 w 17"/>
                  <a:gd name="T15" fmla="*/ 49 h 52"/>
                  <a:gd name="T16" fmla="*/ 14 w 17"/>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2">
                    <a:moveTo>
                      <a:pt x="14" y="52"/>
                    </a:moveTo>
                    <a:cubicBezTo>
                      <a:pt x="3" y="52"/>
                      <a:pt x="3" y="52"/>
                      <a:pt x="3" y="52"/>
                    </a:cubicBezTo>
                    <a:cubicBezTo>
                      <a:pt x="2" y="52"/>
                      <a:pt x="0" y="51"/>
                      <a:pt x="0" y="49"/>
                    </a:cubicBezTo>
                    <a:cubicBezTo>
                      <a:pt x="0" y="10"/>
                      <a:pt x="0" y="10"/>
                      <a:pt x="0" y="10"/>
                    </a:cubicBezTo>
                    <a:cubicBezTo>
                      <a:pt x="0" y="9"/>
                      <a:pt x="1" y="8"/>
                      <a:pt x="2" y="8"/>
                    </a:cubicBezTo>
                    <a:cubicBezTo>
                      <a:pt x="5" y="6"/>
                      <a:pt x="9" y="3"/>
                      <a:pt x="13" y="1"/>
                    </a:cubicBezTo>
                    <a:cubicBezTo>
                      <a:pt x="15" y="0"/>
                      <a:pt x="17" y="1"/>
                      <a:pt x="17" y="4"/>
                    </a:cubicBezTo>
                    <a:cubicBezTo>
                      <a:pt x="17" y="49"/>
                      <a:pt x="17" y="49"/>
                      <a:pt x="17" y="49"/>
                    </a:cubicBezTo>
                    <a:cubicBezTo>
                      <a:pt x="17" y="51"/>
                      <a:pt x="16" y="52"/>
                      <a:pt x="14"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105" tIns="43552" rIns="87105" bIns="4355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15" b="0" i="0" u="none" strike="noStrike" kern="1200" cap="none" spc="0" normalizeH="0" baseline="0" noProof="0">
                  <a:ln>
                    <a:noFill/>
                  </a:ln>
                  <a:solidFill>
                    <a:prstClr val="black"/>
                  </a:solidFill>
                  <a:effectLst/>
                  <a:uLnTx/>
                  <a:uFillTx/>
                  <a:latin typeface="Ubuntu"/>
                  <a:ea typeface="+mn-ea"/>
                  <a:cs typeface="+mn-cs"/>
                </a:endParaRPr>
              </a:p>
            </p:txBody>
          </p:sp>
          <p:sp>
            <p:nvSpPr>
              <p:cNvPr id="56" name="Freeform 204">
                <a:extLst>
                  <a:ext uri="{FF2B5EF4-FFF2-40B4-BE49-F238E27FC236}">
                    <a16:creationId xmlns:a16="http://schemas.microsoft.com/office/drawing/2014/main" id="{1A108E8F-E49C-47E0-2036-11781318D755}"/>
                  </a:ext>
                </a:extLst>
              </p:cNvPr>
              <p:cNvSpPr>
                <a:spLocks/>
              </p:cNvSpPr>
              <p:nvPr/>
            </p:nvSpPr>
            <p:spPr bwMode="auto">
              <a:xfrm>
                <a:off x="9121775" y="3117850"/>
                <a:ext cx="58738" cy="157162"/>
              </a:xfrm>
              <a:custGeom>
                <a:avLst/>
                <a:gdLst>
                  <a:gd name="T0" fmla="*/ 14 w 17"/>
                  <a:gd name="T1" fmla="*/ 46 h 46"/>
                  <a:gd name="T2" fmla="*/ 3 w 17"/>
                  <a:gd name="T3" fmla="*/ 46 h 46"/>
                  <a:gd name="T4" fmla="*/ 0 w 17"/>
                  <a:gd name="T5" fmla="*/ 43 h 46"/>
                  <a:gd name="T6" fmla="*/ 0 w 17"/>
                  <a:gd name="T7" fmla="*/ 10 h 46"/>
                  <a:gd name="T8" fmla="*/ 1 w 17"/>
                  <a:gd name="T9" fmla="*/ 7 h 46"/>
                  <a:gd name="T10" fmla="*/ 13 w 17"/>
                  <a:gd name="T11" fmla="*/ 1 h 46"/>
                  <a:gd name="T12" fmla="*/ 17 w 17"/>
                  <a:gd name="T13" fmla="*/ 4 h 46"/>
                  <a:gd name="T14" fmla="*/ 17 w 17"/>
                  <a:gd name="T15" fmla="*/ 43 h 46"/>
                  <a:gd name="T16" fmla="*/ 14 w 17"/>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6">
                    <a:moveTo>
                      <a:pt x="14" y="46"/>
                    </a:moveTo>
                    <a:cubicBezTo>
                      <a:pt x="3" y="46"/>
                      <a:pt x="3" y="46"/>
                      <a:pt x="3" y="46"/>
                    </a:cubicBezTo>
                    <a:cubicBezTo>
                      <a:pt x="1" y="46"/>
                      <a:pt x="0" y="45"/>
                      <a:pt x="0" y="43"/>
                    </a:cubicBezTo>
                    <a:cubicBezTo>
                      <a:pt x="0" y="10"/>
                      <a:pt x="0" y="10"/>
                      <a:pt x="0" y="10"/>
                    </a:cubicBezTo>
                    <a:cubicBezTo>
                      <a:pt x="0" y="9"/>
                      <a:pt x="0" y="8"/>
                      <a:pt x="1" y="7"/>
                    </a:cubicBezTo>
                    <a:cubicBezTo>
                      <a:pt x="5" y="5"/>
                      <a:pt x="9" y="3"/>
                      <a:pt x="13" y="1"/>
                    </a:cubicBezTo>
                    <a:cubicBezTo>
                      <a:pt x="15" y="0"/>
                      <a:pt x="17" y="2"/>
                      <a:pt x="17" y="4"/>
                    </a:cubicBezTo>
                    <a:cubicBezTo>
                      <a:pt x="17" y="43"/>
                      <a:pt x="17" y="43"/>
                      <a:pt x="17" y="43"/>
                    </a:cubicBezTo>
                    <a:cubicBezTo>
                      <a:pt x="17" y="45"/>
                      <a:pt x="16" y="46"/>
                      <a:pt x="1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105" tIns="43552" rIns="87105" bIns="4355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15"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57" name="TextBox 56">
            <a:extLst>
              <a:ext uri="{FF2B5EF4-FFF2-40B4-BE49-F238E27FC236}">
                <a16:creationId xmlns:a16="http://schemas.microsoft.com/office/drawing/2014/main" id="{039FAA48-1359-51F2-A6D0-86D70674619C}"/>
              </a:ext>
            </a:extLst>
          </p:cNvPr>
          <p:cNvSpPr txBox="1"/>
          <p:nvPr/>
        </p:nvSpPr>
        <p:spPr>
          <a:xfrm>
            <a:off x="1347496" y="3398650"/>
            <a:ext cx="381836" cy="2976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4" b="1" i="0" u="none" strike="noStrike" kern="1200" cap="none" spc="0" normalizeH="0" baseline="0" noProof="0">
                <a:ln>
                  <a:noFill/>
                </a:ln>
                <a:solidFill>
                  <a:srgbClr val="12ABDB"/>
                </a:solidFill>
                <a:effectLst/>
                <a:uLnTx/>
                <a:uFillTx/>
                <a:latin typeface="Ubuntu"/>
                <a:ea typeface="Verdana" panose="020B0604030504040204" pitchFamily="34" charset="0"/>
                <a:cs typeface="+mn-cs"/>
              </a:rPr>
              <a:t>FS</a:t>
            </a:r>
          </a:p>
        </p:txBody>
      </p:sp>
      <p:sp>
        <p:nvSpPr>
          <p:cNvPr id="3" name="Rectangle 2">
            <a:extLst>
              <a:ext uri="{FF2B5EF4-FFF2-40B4-BE49-F238E27FC236}">
                <a16:creationId xmlns:a16="http://schemas.microsoft.com/office/drawing/2014/main" id="{CDED186F-2CB7-16C3-285A-5C65F1AF5206}"/>
              </a:ext>
            </a:extLst>
          </p:cNvPr>
          <p:cNvSpPr/>
          <p:nvPr/>
        </p:nvSpPr>
        <p:spPr>
          <a:xfrm>
            <a:off x="187067" y="147901"/>
            <a:ext cx="1942709" cy="30777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1">
                <a:ln>
                  <a:noFill/>
                </a:ln>
                <a:solidFill>
                  <a:srgbClr val="FFFFFF"/>
                </a:solidFill>
                <a:effectLst/>
                <a:uLnTx/>
                <a:uFillTx/>
                <a:latin typeface="Ubuntu Medium"/>
                <a:ea typeface="Verdana"/>
                <a:cs typeface="Verdana" panose="020B0604030504040204" pitchFamily="34" charset="0"/>
              </a:rPr>
              <a:t>US Insurance Leader </a:t>
            </a:r>
            <a:endParaRPr kumimoji="0" lang="en-US" sz="1400" b="0" i="0" u="none" strike="noStrike" kern="1200" cap="none" spc="0" normalizeH="0" baseline="0" noProof="1">
              <a:ln>
                <a:noFill/>
              </a:ln>
              <a:solidFill>
                <a:srgbClr val="FFFFFF"/>
              </a:solidFill>
              <a:effectLst/>
              <a:uLnTx/>
              <a:uFillTx/>
              <a:latin typeface="Ubuntu Medium"/>
              <a:ea typeface="+mn-ea"/>
              <a:cs typeface="+mn-cs"/>
            </a:endParaRPr>
          </a:p>
        </p:txBody>
      </p:sp>
      <p:sp>
        <p:nvSpPr>
          <p:cNvPr id="9" name="Rectangle 8">
            <a:extLst>
              <a:ext uri="{FF2B5EF4-FFF2-40B4-BE49-F238E27FC236}">
                <a16:creationId xmlns:a16="http://schemas.microsoft.com/office/drawing/2014/main" id="{00AF9C1C-76F2-147F-DFAD-2E8A66944892}"/>
              </a:ext>
            </a:extLst>
          </p:cNvPr>
          <p:cNvSpPr/>
          <p:nvPr/>
        </p:nvSpPr>
        <p:spPr>
          <a:xfrm>
            <a:off x="11453567" y="0"/>
            <a:ext cx="738433" cy="80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600" b="0" i="0" u="none" strike="noStrike" kern="1200" cap="none" spc="0" normalizeH="0" baseline="0" noProof="0" err="1">
              <a:ln>
                <a:noFill/>
              </a:ln>
              <a:solidFill>
                <a:srgbClr val="FFFFFF"/>
              </a:solidFill>
              <a:effectLst/>
              <a:uLnTx/>
              <a:uFillTx/>
              <a:latin typeface="Ubuntu"/>
              <a:ea typeface="+mn-ea"/>
              <a:cs typeface="+mn-cs"/>
            </a:endParaRPr>
          </a:p>
        </p:txBody>
      </p:sp>
    </p:spTree>
    <p:extLst>
      <p:ext uri="{BB962C8B-B14F-4D97-AF65-F5344CB8AC3E}">
        <p14:creationId xmlns:p14="http://schemas.microsoft.com/office/powerpoint/2010/main" val="206825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312" y="0"/>
            <a:ext cx="2090930" cy="3792849"/>
          </a:xfrm>
          <a:prstGeom prst="rect">
            <a:avLst/>
          </a:prstGeom>
          <a:solidFill>
            <a:srgbClr val="27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4454" rtl="0" eaLnBrk="1" fontAlgn="auto" latinLnBrk="0" hangingPunct="1">
              <a:lnSpc>
                <a:spcPct val="100000"/>
              </a:lnSpc>
              <a:spcBef>
                <a:spcPts val="0"/>
              </a:spcBef>
              <a:spcAft>
                <a:spcPts val="0"/>
              </a:spcAft>
              <a:buClrTx/>
              <a:buSzTx/>
              <a:buFontTx/>
              <a:buNone/>
              <a:tabLst/>
              <a:defRPr/>
            </a:pPr>
            <a:endParaRPr kumimoji="0" lang="en-IN" sz="1530" b="0" i="0" u="none" strike="noStrike" kern="1200" cap="none" spc="0" normalizeH="0" baseline="0" noProof="0">
              <a:ln>
                <a:noFill/>
              </a:ln>
              <a:solidFill>
                <a:srgbClr val="FFFFFF"/>
              </a:solidFill>
              <a:effectLst/>
              <a:uLnTx/>
              <a:uFillTx/>
              <a:latin typeface="Ubuntu"/>
              <a:ea typeface="+mn-ea"/>
              <a:cs typeface="+mn-cs"/>
            </a:endParaRPr>
          </a:p>
        </p:txBody>
      </p:sp>
      <p:sp>
        <p:nvSpPr>
          <p:cNvPr id="16" name="TextBox 15"/>
          <p:cNvSpPr txBox="1"/>
          <p:nvPr/>
        </p:nvSpPr>
        <p:spPr>
          <a:xfrm>
            <a:off x="173167" y="950500"/>
            <a:ext cx="1690989" cy="1402444"/>
          </a:xfrm>
          <a:prstGeom prst="rect">
            <a:avLst/>
          </a:prstGeom>
          <a:noFill/>
        </p:spPr>
        <p:txBody>
          <a:bodyPr wrap="square" lIns="91440" tIns="45720" rIns="91440" bIns="45720" rtlCol="0" anchor="t">
            <a:noAutofit/>
          </a:bodyPr>
          <a:lstStyle/>
          <a:p>
            <a:pPr marL="0" marR="0" lvl="0" indent="0" algn="l" defTabSz="874454" rtl="0" eaLnBrk="1" fontAlgn="auto" latinLnBrk="0" hangingPunct="1">
              <a:lnSpc>
                <a:spcPct val="100000"/>
              </a:lnSpc>
              <a:spcBef>
                <a:spcPts val="0"/>
              </a:spcBef>
              <a:spcAft>
                <a:spcPts val="0"/>
              </a:spcAft>
              <a:buClrTx/>
              <a:buSzTx/>
              <a:buFontTx/>
              <a:buNone/>
              <a:tabLst/>
              <a:defRPr/>
            </a:pPr>
            <a:r>
              <a:rPr kumimoji="0" lang="pl-PL" sz="950" b="0" i="0" u="none" strike="noStrike" kern="1200" cap="none" spc="0" normalizeH="0" baseline="0" noProof="0">
                <a:ln>
                  <a:noFill/>
                </a:ln>
                <a:solidFill>
                  <a:srgbClr val="FFFFFF"/>
                </a:solidFill>
                <a:effectLst/>
                <a:uLnTx/>
                <a:uFillTx/>
                <a:latin typeface="Ubuntu"/>
                <a:ea typeface="+mn-ea"/>
                <a:cs typeface="+mn-cs"/>
              </a:rPr>
              <a:t>This </a:t>
            </a:r>
            <a:r>
              <a:rPr kumimoji="0" lang="en-IN" sz="950" b="0" i="0" u="none" strike="noStrike" kern="1200" cap="none" spc="0" normalizeH="0" baseline="0" noProof="0">
                <a:ln>
                  <a:noFill/>
                </a:ln>
                <a:solidFill>
                  <a:srgbClr val="FFFFFF"/>
                </a:solidFill>
                <a:effectLst/>
                <a:uLnTx/>
                <a:uFillTx/>
                <a:latin typeface="Ubuntu"/>
                <a:ea typeface="+mn-ea"/>
                <a:cs typeface="+mn-cs"/>
              </a:rPr>
              <a:t>Company is, located  the United States and is part of the Insurance Carriers industry. It has total 250 employees across all of its locations.</a:t>
            </a:r>
            <a:endParaRPr kumimoji="0" lang="en-IN" sz="950" b="0" i="0" u="none" strike="noStrike" kern="1200" cap="none" spc="0" normalizeH="0" baseline="0" noProof="1">
              <a:ln>
                <a:noFill/>
              </a:ln>
              <a:solidFill>
                <a:srgbClr val="FFFFFF"/>
              </a:solidFill>
              <a:effectLst/>
              <a:uLnTx/>
              <a:uFillTx/>
              <a:latin typeface="Ubuntu"/>
              <a:ea typeface="Verdana" panose="020B0604030504040204" pitchFamily="34" charset="0"/>
              <a:cs typeface="Verdana" panose="020B0604030504040204" pitchFamily="34" charset="0"/>
            </a:endParaRPr>
          </a:p>
        </p:txBody>
      </p:sp>
      <p:sp>
        <p:nvSpPr>
          <p:cNvPr id="21" name="Rectangle 20"/>
          <p:cNvSpPr/>
          <p:nvPr/>
        </p:nvSpPr>
        <p:spPr>
          <a:xfrm>
            <a:off x="22312" y="3720729"/>
            <a:ext cx="2090930" cy="260019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172136" tIns="688545" rIns="172136" bIns="0" rtlCol="0" anchor="t"/>
          <a:lstStyle/>
          <a:p>
            <a:pPr marL="0" marR="0" lvl="2" indent="0" algn="l" defTabSz="874454" rtl="0" eaLnBrk="1" fontAlgn="auto" latinLnBrk="0" hangingPunct="1">
              <a:lnSpc>
                <a:spcPct val="100000"/>
              </a:lnSpc>
              <a:spcBef>
                <a:spcPts val="95"/>
              </a:spcBef>
              <a:spcAft>
                <a:spcPts val="0"/>
              </a:spcAft>
              <a:buClr>
                <a:srgbClr val="95E616"/>
              </a:buClr>
              <a:buSzPct val="120000"/>
              <a:buFontTx/>
              <a:buNone/>
              <a:tabLst/>
              <a:defRPr/>
            </a:pPr>
            <a:endParaRPr kumimoji="0" lang="en-US" altLang="ja-JP" sz="861" b="0" i="0" u="none" strike="noStrike" kern="1200" cap="none" spc="0" normalizeH="0" baseline="0" noProof="0">
              <a:ln>
                <a:noFill/>
              </a:ln>
              <a:solidFill>
                <a:srgbClr val="000000"/>
              </a:solidFill>
              <a:effectLst/>
              <a:uLnTx/>
              <a:uFillTx/>
              <a:latin typeface="Ubuntu"/>
              <a:ea typeface="+mn-ea"/>
              <a:cs typeface="+mn-cs"/>
            </a:endParaRPr>
          </a:p>
        </p:txBody>
      </p:sp>
      <p:grpSp>
        <p:nvGrpSpPr>
          <p:cNvPr id="44" name="Group 43">
            <a:extLst>
              <a:ext uri="{FF2B5EF4-FFF2-40B4-BE49-F238E27FC236}">
                <a16:creationId xmlns:a16="http://schemas.microsoft.com/office/drawing/2014/main" id="{E18B9740-FB47-4D83-948E-67296F137B05}"/>
              </a:ext>
            </a:extLst>
          </p:cNvPr>
          <p:cNvGrpSpPr/>
          <p:nvPr/>
        </p:nvGrpSpPr>
        <p:grpSpPr>
          <a:xfrm>
            <a:off x="2250216" y="4580445"/>
            <a:ext cx="9169181" cy="1903597"/>
            <a:chOff x="2016224" y="-3"/>
            <a:chExt cx="6528048" cy="2062803"/>
          </a:xfrm>
        </p:grpSpPr>
        <p:sp>
          <p:nvSpPr>
            <p:cNvPr id="4" name="Rectangle 3"/>
            <p:cNvSpPr/>
            <p:nvPr/>
          </p:nvSpPr>
          <p:spPr>
            <a:xfrm>
              <a:off x="2016224" y="0"/>
              <a:ext cx="6528048" cy="2060848"/>
            </a:xfrm>
            <a:prstGeom prst="rect">
              <a:avLst/>
            </a:prstGeom>
            <a:solidFill>
              <a:schemeClr val="bg1"/>
            </a:solidFill>
            <a:ln w="19050">
              <a:solidFill>
                <a:srgbClr val="2B0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4454" rtl="0" eaLnBrk="1" fontAlgn="auto" latinLnBrk="0" hangingPunct="1">
                <a:lnSpc>
                  <a:spcPct val="100000"/>
                </a:lnSpc>
                <a:spcBef>
                  <a:spcPts val="0"/>
                </a:spcBef>
                <a:spcAft>
                  <a:spcPts val="0"/>
                </a:spcAft>
                <a:buClrTx/>
                <a:buSzTx/>
                <a:buFontTx/>
                <a:buNone/>
                <a:tabLst/>
                <a:defRPr/>
              </a:pPr>
              <a:endParaRPr kumimoji="0" lang="en-IN" sz="1530" b="0" i="0" u="none" strike="noStrike" kern="1200" cap="none" spc="0" normalizeH="0" baseline="0" noProof="0">
                <a:ln>
                  <a:noFill/>
                </a:ln>
                <a:solidFill>
                  <a:srgbClr val="FFFFFF"/>
                </a:solidFill>
                <a:effectLst/>
                <a:uLnTx/>
                <a:uFillTx/>
                <a:latin typeface="Ubuntu"/>
                <a:ea typeface="+mn-ea"/>
                <a:cs typeface="+mn-cs"/>
              </a:endParaRPr>
            </a:p>
          </p:txBody>
        </p:sp>
        <p:sp>
          <p:nvSpPr>
            <p:cNvPr id="9" name="TextBox 8"/>
            <p:cNvSpPr txBox="1"/>
            <p:nvPr/>
          </p:nvSpPr>
          <p:spPr>
            <a:xfrm>
              <a:off x="2685913" y="81380"/>
              <a:ext cx="5674440" cy="1872206"/>
            </a:xfrm>
            <a:prstGeom prst="rect">
              <a:avLst/>
            </a:prstGeom>
            <a:noFill/>
            <a:ln>
              <a:noFill/>
            </a:ln>
          </p:spPr>
          <p:txBody>
            <a:bodyPr wrap="square" lIns="0" tIns="0" rIns="0" bIns="0" numCol="1" spcCol="288000" rtlCol="0" anchor="t">
              <a:noAutofit/>
            </a:bodyPr>
            <a:lstStyle/>
            <a:p>
              <a:pPr marL="88053" marR="0" lvl="2" indent="-88053" algn="l" defTabSz="874454"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Achieved flexibility on legal requirements and cost savings</a:t>
              </a:r>
            </a:p>
            <a:p>
              <a:pPr marL="88053" marR="0" lvl="2" indent="-88053" algn="l" defTabSz="874454"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Realized 20% productivity saving that was passed to customer</a:t>
              </a:r>
            </a:p>
            <a:p>
              <a:pPr marL="88053" marR="0" lvl="2" indent="-88053" algn="l" defTabSz="874454"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Eliminated client’s fixed costs</a:t>
              </a:r>
            </a:p>
            <a:p>
              <a:pPr marL="88053" marR="0" lvl="2" indent="-88053" algn="l" defTabSz="874454"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Achieved an accuracy level of more than 99.6%</a:t>
              </a:r>
            </a:p>
            <a:p>
              <a:pPr marL="88053" marR="0" lvl="2" indent="-88053" algn="l" defTabSz="874454"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Captured all the outcomes</a:t>
              </a:r>
            </a:p>
            <a:p>
              <a:pPr marL="88053" marR="0" lvl="2" indent="-88053" algn="l" defTabSz="874454"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Received 5/5 OTACE score for 2021</a:t>
              </a:r>
            </a:p>
            <a:p>
              <a:pPr marL="88053" marR="0" lvl="2" indent="-88053" algn="l" defTabSz="914400"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To reduce claims process inefficiency</a:t>
              </a:r>
            </a:p>
          </p:txBody>
        </p:sp>
        <p:sp>
          <p:nvSpPr>
            <p:cNvPr id="12" name="TextBox 11"/>
            <p:cNvSpPr txBox="1"/>
            <p:nvPr/>
          </p:nvSpPr>
          <p:spPr>
            <a:xfrm rot="16200000">
              <a:off x="1320642" y="790734"/>
              <a:ext cx="2060849" cy="479375"/>
            </a:xfrm>
            <a:prstGeom prst="rect">
              <a:avLst/>
            </a:prstGeom>
            <a:solidFill>
              <a:srgbClr val="2B0A3D"/>
            </a:solidFill>
            <a:ln>
              <a:solidFill>
                <a:srgbClr val="2B0A3D"/>
              </a:solidFill>
            </a:ln>
          </p:spPr>
          <p:txBody>
            <a:bodyPr wrap="square" lIns="0" tIns="0" rIns="0" bIns="0" rtlCol="0" anchor="ctr">
              <a:noAutofit/>
            </a:bodyPr>
            <a:lstStyle/>
            <a:p>
              <a:pPr marL="0" marR="0" lvl="2" indent="0" algn="ctr" defTabSz="874454" rtl="0" eaLnBrk="1" fontAlgn="base" latinLnBrk="0" hangingPunct="1">
                <a:lnSpc>
                  <a:spcPct val="100000"/>
                </a:lnSpc>
                <a:spcBef>
                  <a:spcPts val="765"/>
                </a:spcBef>
                <a:spcAft>
                  <a:spcPts val="0"/>
                </a:spcAft>
                <a:buClr>
                  <a:prstClr val="black"/>
                </a:buClr>
                <a:buSzPct val="150000"/>
                <a:buFontTx/>
                <a:buNone/>
                <a:tabLst/>
                <a:defRPr/>
              </a:pPr>
              <a:r>
                <a:rPr kumimoji="0" lang="en-US" sz="1338" b="1" i="0" u="none" strike="noStrike" kern="1200" cap="none" spc="0" normalizeH="0" baseline="0" noProof="1">
                  <a:ln>
                    <a:noFill/>
                  </a:ln>
                  <a:solidFill>
                    <a:srgbClr val="FFFFFF"/>
                  </a:solidFill>
                  <a:effectLst/>
                  <a:uLnTx/>
                  <a:uFillTx/>
                  <a:latin typeface="Ubuntu"/>
                  <a:ea typeface="+mn-ea"/>
                  <a:cs typeface="+mn-cs"/>
                </a:rPr>
                <a:t>The Outcome</a:t>
              </a:r>
            </a:p>
          </p:txBody>
        </p:sp>
        <p:sp>
          <p:nvSpPr>
            <p:cNvPr id="31" name="Rectangle 30"/>
            <p:cNvSpPr>
              <a:spLocks/>
            </p:cNvSpPr>
            <p:nvPr/>
          </p:nvSpPr>
          <p:spPr>
            <a:xfrm>
              <a:off x="8457872" y="0"/>
              <a:ext cx="86400" cy="2062800"/>
            </a:xfrm>
            <a:prstGeom prst="rect">
              <a:avLst/>
            </a:prstGeom>
            <a:solidFill>
              <a:srgbClr val="2B0A3D"/>
            </a:solidFill>
            <a:ln>
              <a:solidFill>
                <a:srgbClr val="2B0A3D"/>
              </a:solidFill>
            </a:ln>
          </p:spPr>
          <p:txBody>
            <a:bodyPr wrap="square" lIns="137709" rtlCol="0" anchor="ctr">
              <a:noAutofit/>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IN" sz="1721"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52" name="Group 51">
            <a:extLst>
              <a:ext uri="{FF2B5EF4-FFF2-40B4-BE49-F238E27FC236}">
                <a16:creationId xmlns:a16="http://schemas.microsoft.com/office/drawing/2014/main" id="{C99C6890-B0D5-4580-BB87-2967B8D2886C}"/>
              </a:ext>
            </a:extLst>
          </p:cNvPr>
          <p:cNvGrpSpPr/>
          <p:nvPr/>
        </p:nvGrpSpPr>
        <p:grpSpPr>
          <a:xfrm>
            <a:off x="2250216" y="2224891"/>
            <a:ext cx="9169181" cy="2273729"/>
            <a:chOff x="2016224" y="2047112"/>
            <a:chExt cx="6528048" cy="2234245"/>
          </a:xfrm>
        </p:grpSpPr>
        <p:sp>
          <p:nvSpPr>
            <p:cNvPr id="5" name="Rectangle 4"/>
            <p:cNvSpPr/>
            <p:nvPr/>
          </p:nvSpPr>
          <p:spPr>
            <a:xfrm>
              <a:off x="2016224" y="2047274"/>
              <a:ext cx="6528048" cy="2232131"/>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4454" rtl="0" eaLnBrk="1" fontAlgn="auto" latinLnBrk="0" hangingPunct="1">
                <a:lnSpc>
                  <a:spcPct val="100000"/>
                </a:lnSpc>
                <a:spcBef>
                  <a:spcPts val="0"/>
                </a:spcBef>
                <a:spcAft>
                  <a:spcPts val="0"/>
                </a:spcAft>
                <a:buClrTx/>
                <a:buSzTx/>
                <a:buFontTx/>
                <a:buNone/>
                <a:tabLst/>
                <a:defRPr/>
              </a:pPr>
              <a:r>
                <a:rPr kumimoji="0" lang="en-IN" sz="1530" b="0" i="0" u="none" strike="noStrike" kern="1200" cap="none" spc="0" normalizeH="0" baseline="0" noProof="0">
                  <a:ln>
                    <a:noFill/>
                  </a:ln>
                  <a:solidFill>
                    <a:srgbClr val="FFFFFF"/>
                  </a:solidFill>
                  <a:effectLst/>
                  <a:uLnTx/>
                  <a:uFillTx/>
                  <a:latin typeface="Ubuntu"/>
                  <a:ea typeface="+mn-ea"/>
                  <a:cs typeface="+mn-cs"/>
                </a:rPr>
                <a:t>x</a:t>
              </a:r>
            </a:p>
          </p:txBody>
        </p:sp>
        <p:sp>
          <p:nvSpPr>
            <p:cNvPr id="10" name="TextBox 9"/>
            <p:cNvSpPr txBox="1"/>
            <p:nvPr/>
          </p:nvSpPr>
          <p:spPr>
            <a:xfrm>
              <a:off x="2653808" y="2051750"/>
              <a:ext cx="5674440" cy="2111651"/>
            </a:xfrm>
            <a:prstGeom prst="rect">
              <a:avLst/>
            </a:prstGeom>
            <a:noFill/>
          </p:spPr>
          <p:txBody>
            <a:bodyPr wrap="square" lIns="0" tIns="0" rIns="0" bIns="0" numCol="1" spcCol="288000" rtlCol="0" anchor="t">
              <a:noAutofit/>
            </a:bodyPr>
            <a:lstStyle/>
            <a:p>
              <a:pPr marL="88053" marR="0" lvl="2" indent="-88053" algn="l" defTabSz="874454" rtl="0" eaLnBrk="1" fontAlgn="base" latinLnBrk="0" hangingPunct="1">
                <a:lnSpc>
                  <a:spcPct val="150000"/>
                </a:lnSpc>
                <a:spcBef>
                  <a:spcPts val="287"/>
                </a:spcBef>
                <a:spcAft>
                  <a:spcPts val="0"/>
                </a:spcAft>
                <a:buClr>
                  <a:srgbClr val="12ABDB"/>
                </a:buClr>
                <a:buSzPct val="100000"/>
                <a:buFont typeface="Arial" panose="020B0604020202020204" pitchFamily="34" charset="0"/>
                <a:buChar char="•"/>
                <a:tabLst/>
                <a:defRPr/>
              </a:pPr>
              <a:r>
                <a:rPr kumimoji="0" lang="en-IN" sz="1000" b="0" i="0" u="none" strike="noStrike" kern="1200" cap="none" spc="0" normalizeH="0" baseline="0" noProof="1">
                  <a:ln>
                    <a:noFill/>
                  </a:ln>
                  <a:solidFill>
                    <a:srgbClr val="000000"/>
                  </a:solidFill>
                  <a:effectLst/>
                  <a:uLnTx/>
                  <a:uFillTx/>
                  <a:latin typeface="Ubuntu"/>
                  <a:ea typeface="+mn-ea"/>
                  <a:cs typeface="+mn-cs"/>
                </a:rPr>
                <a:t>Offered claims management/delivery through Noida delivery center to enable cost saving</a:t>
              </a:r>
            </a:p>
            <a:p>
              <a:pPr marL="88053" marR="0" lvl="2" indent="-88053" algn="l" defTabSz="874454" rtl="0" eaLnBrk="1" fontAlgn="base" latinLnBrk="0" hangingPunct="1">
                <a:lnSpc>
                  <a:spcPct val="150000"/>
                </a:lnSpc>
                <a:spcBef>
                  <a:spcPts val="287"/>
                </a:spcBef>
                <a:spcAft>
                  <a:spcPts val="0"/>
                </a:spcAft>
                <a:buClr>
                  <a:srgbClr val="12ABDB"/>
                </a:buClr>
                <a:buSzPct val="100000"/>
                <a:buFont typeface="Arial" panose="020B0604020202020204" pitchFamily="34" charset="0"/>
                <a:buChar char="•"/>
                <a:tabLst/>
                <a:defRPr/>
              </a:pPr>
              <a:r>
                <a:rPr kumimoji="0" lang="en-IN" sz="1000" b="0" i="0" u="none" strike="noStrike" kern="1200" cap="none" spc="0" normalizeH="0" baseline="0" noProof="1">
                  <a:ln>
                    <a:noFill/>
                  </a:ln>
                  <a:solidFill>
                    <a:srgbClr val="000000"/>
                  </a:solidFill>
                  <a:effectLst/>
                  <a:uLnTx/>
                  <a:uFillTx/>
                  <a:latin typeface="Ubuntu"/>
                  <a:ea typeface="+mn-ea"/>
                  <a:cs typeface="+mn-cs"/>
                </a:rPr>
                <a:t>Leveraged Capgemini’s existing insurance knowledge to understand the process and develop training documents</a:t>
              </a:r>
            </a:p>
            <a:p>
              <a:pPr marL="88053" marR="0" lvl="2" indent="-88053" algn="l" defTabSz="874454" rtl="0" eaLnBrk="1" fontAlgn="base" latinLnBrk="0" hangingPunct="1">
                <a:lnSpc>
                  <a:spcPct val="150000"/>
                </a:lnSpc>
                <a:spcBef>
                  <a:spcPts val="287"/>
                </a:spcBef>
                <a:spcAft>
                  <a:spcPts val="0"/>
                </a:spcAft>
                <a:buClr>
                  <a:srgbClr val="12ABDB"/>
                </a:buClr>
                <a:buSzPct val="100000"/>
                <a:buFont typeface="Arial" panose="020B0604020202020204" pitchFamily="34" charset="0"/>
                <a:buChar char="•"/>
                <a:tabLst/>
                <a:defRPr/>
              </a:pPr>
              <a:r>
                <a:rPr kumimoji="0" lang="en-IN" sz="1000" b="0" i="0" u="none" strike="noStrike" kern="1200" cap="none" spc="0" normalizeH="0" baseline="0" noProof="1">
                  <a:ln>
                    <a:noFill/>
                  </a:ln>
                  <a:solidFill>
                    <a:srgbClr val="000000"/>
                  </a:solidFill>
                  <a:effectLst/>
                  <a:uLnTx/>
                  <a:uFillTx/>
                  <a:latin typeface="Ubuntu"/>
                  <a:ea typeface="+mn-ea"/>
                  <a:cs typeface="+mn-cs"/>
                </a:rPr>
                <a:t>Introduced volume-based delivery commitment to make sure no backlogs are created</a:t>
              </a:r>
            </a:p>
            <a:p>
              <a:pPr marL="88053" marR="0" lvl="2" indent="-88053" algn="l" defTabSz="874454" rtl="0" eaLnBrk="1" fontAlgn="base" latinLnBrk="0" hangingPunct="1">
                <a:lnSpc>
                  <a:spcPct val="150000"/>
                </a:lnSpc>
                <a:spcBef>
                  <a:spcPts val="287"/>
                </a:spcBef>
                <a:spcAft>
                  <a:spcPts val="0"/>
                </a:spcAft>
                <a:buClr>
                  <a:srgbClr val="12ABDB"/>
                </a:buClr>
                <a:buSzPct val="100000"/>
                <a:buFont typeface="Arial" panose="020B0604020202020204" pitchFamily="34" charset="0"/>
                <a:buChar char="•"/>
                <a:tabLst/>
                <a:defRPr/>
              </a:pPr>
              <a:r>
                <a:rPr kumimoji="0" lang="en-IN" sz="1000" b="0" i="0" u="none" strike="noStrike" kern="1200" cap="none" spc="0" normalizeH="0" baseline="0" noProof="1">
                  <a:ln>
                    <a:noFill/>
                  </a:ln>
                  <a:solidFill>
                    <a:srgbClr val="000000"/>
                  </a:solidFill>
                  <a:effectLst/>
                  <a:uLnTx/>
                  <a:uFillTx/>
                  <a:latin typeface="Ubuntu"/>
                  <a:ea typeface="+mn-ea"/>
                  <a:cs typeface="+mn-cs"/>
                </a:rPr>
                <a:t>Formed an audit team within Capgemini and initiated quality enhancement programs</a:t>
              </a:r>
            </a:p>
            <a:p>
              <a:pPr marL="88053" marR="0" lvl="2" indent="-88053" algn="l" defTabSz="874454" rtl="0" eaLnBrk="1" fontAlgn="base" latinLnBrk="0" hangingPunct="1">
                <a:lnSpc>
                  <a:spcPct val="150000"/>
                </a:lnSpc>
                <a:spcBef>
                  <a:spcPts val="287"/>
                </a:spcBef>
                <a:spcAft>
                  <a:spcPts val="0"/>
                </a:spcAft>
                <a:buClr>
                  <a:srgbClr val="12ABDB"/>
                </a:buClr>
                <a:buSzPct val="100000"/>
                <a:buFont typeface="Arial" panose="020B0604020202020204" pitchFamily="34" charset="0"/>
                <a:buChar char="•"/>
                <a:tabLst/>
                <a:defRPr/>
              </a:pPr>
              <a:r>
                <a:rPr kumimoji="0" lang="en-IN" sz="1000" b="0" i="0" u="none" strike="noStrike" kern="1200" cap="none" spc="0" normalizeH="0" baseline="0" noProof="1">
                  <a:ln>
                    <a:noFill/>
                  </a:ln>
                  <a:solidFill>
                    <a:srgbClr val="000000"/>
                  </a:solidFill>
                  <a:effectLst/>
                  <a:uLnTx/>
                  <a:uFillTx/>
                  <a:latin typeface="Ubuntu"/>
                  <a:ea typeface="+mn-ea"/>
                  <a:cs typeface="+mn-cs"/>
                </a:rPr>
                <a:t>Called providers from offshore directly to cut down the claims TAT</a:t>
              </a:r>
            </a:p>
            <a:p>
              <a:pPr marL="88053" marR="0" lvl="2" indent="-88053" algn="l" defTabSz="874454" rtl="0" eaLnBrk="1" fontAlgn="base" latinLnBrk="0" hangingPunct="1">
                <a:lnSpc>
                  <a:spcPct val="150000"/>
                </a:lnSpc>
                <a:spcBef>
                  <a:spcPts val="287"/>
                </a:spcBef>
                <a:spcAft>
                  <a:spcPts val="0"/>
                </a:spcAft>
                <a:buClr>
                  <a:srgbClr val="12ABDB"/>
                </a:buClr>
                <a:buSzPct val="100000"/>
                <a:buFont typeface="Arial" panose="020B0604020202020204" pitchFamily="34" charset="0"/>
                <a:buChar char="•"/>
                <a:tabLst/>
                <a:defRPr/>
              </a:pPr>
              <a:r>
                <a:rPr kumimoji="0" lang="en-IN" sz="1000" b="0" i="0" u="none" strike="noStrike" kern="1200" cap="none" spc="0" normalizeH="0" baseline="0" noProof="1">
                  <a:ln>
                    <a:noFill/>
                  </a:ln>
                  <a:solidFill>
                    <a:srgbClr val="000000"/>
                  </a:solidFill>
                  <a:effectLst/>
                  <a:uLnTx/>
                  <a:uFillTx/>
                  <a:latin typeface="Ubuntu"/>
                  <a:ea typeface="+mn-ea"/>
                  <a:cs typeface="+mn-cs"/>
                </a:rPr>
                <a:t>Forecasted volume trends and plans for at least 110% of the committed volumes accurately</a:t>
              </a:r>
            </a:p>
            <a:p>
              <a:pPr marL="88053" marR="0" lvl="2" indent="-88053" algn="l" defTabSz="874454" rtl="0" eaLnBrk="1" fontAlgn="base" latinLnBrk="0" hangingPunct="1">
                <a:lnSpc>
                  <a:spcPct val="150000"/>
                </a:lnSpc>
                <a:spcBef>
                  <a:spcPts val="287"/>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Ubuntu"/>
                  <a:ea typeface="+mn-ea"/>
                  <a:cs typeface="+mn-cs"/>
                </a:rPr>
                <a:t>Approached the customer after looking at all the possible scenarios</a:t>
              </a:r>
            </a:p>
            <a:p>
              <a:pPr marL="88053" marR="0" lvl="2" indent="-88053" algn="l" defTabSz="914400" rtl="0" eaLnBrk="1" fontAlgn="base" latinLnBrk="0" hangingPunct="1">
                <a:lnSpc>
                  <a:spcPct val="150000"/>
                </a:lnSpc>
                <a:spcBef>
                  <a:spcPts val="287"/>
                </a:spcBef>
                <a:spcAft>
                  <a:spcPts val="0"/>
                </a:spcAft>
                <a:buClr>
                  <a:srgbClr val="12ABDB"/>
                </a:buClr>
                <a:buSzPct val="100000"/>
                <a:buFont typeface="Arial" panose="020B0604020202020204" pitchFamily="34" charset="0"/>
                <a:buChar char="•"/>
                <a:tabLst/>
                <a:defRPr/>
              </a:pPr>
              <a:r>
                <a:rPr kumimoji="0" lang="en-IN" sz="1000" b="0" i="0" u="none" strike="noStrike" kern="1200" cap="none" spc="0" normalizeH="0" baseline="0" noProof="1">
                  <a:ln>
                    <a:noFill/>
                  </a:ln>
                  <a:solidFill>
                    <a:srgbClr val="000000"/>
                  </a:solidFill>
                  <a:effectLst/>
                  <a:uLnTx/>
                  <a:uFillTx/>
                  <a:latin typeface="Ubuntu"/>
                  <a:ea typeface="+mn-ea"/>
                  <a:cs typeface="+mn-cs"/>
                </a:rPr>
                <a:t>CG team has done ESOAR study to reduce the manual effort in the end-to-end claim processing</a:t>
              </a:r>
            </a:p>
          </p:txBody>
        </p:sp>
        <p:sp>
          <p:nvSpPr>
            <p:cNvPr id="13" name="TextBox 12"/>
            <p:cNvSpPr txBox="1"/>
            <p:nvPr/>
          </p:nvSpPr>
          <p:spPr>
            <a:xfrm rot="16200000">
              <a:off x="1233945" y="2924546"/>
              <a:ext cx="2234245" cy="479378"/>
            </a:xfrm>
            <a:prstGeom prst="rect">
              <a:avLst/>
            </a:prstGeom>
            <a:solidFill>
              <a:schemeClr val="accent2"/>
            </a:solidFill>
          </p:spPr>
          <p:txBody>
            <a:bodyPr wrap="square" lIns="0" tIns="0" rIns="0" bIns="0" rtlCol="0" anchor="ctr">
              <a:noAutofit/>
            </a:bodyPr>
            <a:lstStyle/>
            <a:p>
              <a:pPr marL="0" marR="0" lvl="2" indent="0" algn="ctr" defTabSz="874454" rtl="0" eaLnBrk="1" fontAlgn="base" latinLnBrk="0" hangingPunct="1">
                <a:lnSpc>
                  <a:spcPct val="100000"/>
                </a:lnSpc>
                <a:spcBef>
                  <a:spcPts val="765"/>
                </a:spcBef>
                <a:spcAft>
                  <a:spcPts val="0"/>
                </a:spcAft>
                <a:buClr>
                  <a:prstClr val="black"/>
                </a:buClr>
                <a:buSzPct val="150000"/>
                <a:buFontTx/>
                <a:buNone/>
                <a:tabLst/>
                <a:defRPr/>
              </a:pPr>
              <a:r>
                <a:rPr kumimoji="0" lang="en-US" sz="1338" b="1" i="0" u="none" strike="noStrike" kern="1200" cap="none" spc="0" normalizeH="0" baseline="0" noProof="1">
                  <a:ln>
                    <a:noFill/>
                  </a:ln>
                  <a:solidFill>
                    <a:srgbClr val="FFFFFF"/>
                  </a:solidFill>
                  <a:effectLst/>
                  <a:uLnTx/>
                  <a:uFillTx/>
                  <a:latin typeface="Ubuntu"/>
                  <a:ea typeface="+mn-ea"/>
                  <a:cs typeface="+mn-cs"/>
                </a:rPr>
                <a:t>The Solution</a:t>
              </a:r>
            </a:p>
          </p:txBody>
        </p:sp>
        <p:sp>
          <p:nvSpPr>
            <p:cNvPr id="32" name="Rectangle 31"/>
            <p:cNvSpPr>
              <a:spLocks/>
            </p:cNvSpPr>
            <p:nvPr/>
          </p:nvSpPr>
          <p:spPr>
            <a:xfrm>
              <a:off x="8457665" y="2047273"/>
              <a:ext cx="86607" cy="2232000"/>
            </a:xfrm>
            <a:prstGeom prst="rect">
              <a:avLst/>
            </a:prstGeom>
            <a:solidFill>
              <a:schemeClr val="accent2"/>
            </a:solidFill>
          </p:spPr>
          <p:txBody>
            <a:bodyPr wrap="square" lIns="137709" rtlCol="0" anchor="ctr">
              <a:noAutofit/>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IN" sz="1721"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54" name="Group 53">
            <a:extLst>
              <a:ext uri="{FF2B5EF4-FFF2-40B4-BE49-F238E27FC236}">
                <a16:creationId xmlns:a16="http://schemas.microsoft.com/office/drawing/2014/main" id="{96A0E957-A3A9-4498-806F-357486048294}"/>
              </a:ext>
            </a:extLst>
          </p:cNvPr>
          <p:cNvGrpSpPr/>
          <p:nvPr/>
        </p:nvGrpSpPr>
        <p:grpSpPr>
          <a:xfrm>
            <a:off x="2250216" y="178928"/>
            <a:ext cx="9169181" cy="1962147"/>
            <a:chOff x="2016224" y="4098003"/>
            <a:chExt cx="6528048" cy="2401910"/>
          </a:xfrm>
        </p:grpSpPr>
        <p:sp>
          <p:nvSpPr>
            <p:cNvPr id="6" name="Rectangle 5"/>
            <p:cNvSpPr/>
            <p:nvPr/>
          </p:nvSpPr>
          <p:spPr>
            <a:xfrm>
              <a:off x="2016224" y="4099140"/>
              <a:ext cx="6528048" cy="2399637"/>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4454" rtl="0" eaLnBrk="1" fontAlgn="auto" latinLnBrk="0" hangingPunct="1">
                <a:lnSpc>
                  <a:spcPct val="100000"/>
                </a:lnSpc>
                <a:spcBef>
                  <a:spcPts val="0"/>
                </a:spcBef>
                <a:spcAft>
                  <a:spcPts val="0"/>
                </a:spcAft>
                <a:buClrTx/>
                <a:buSzTx/>
                <a:buFontTx/>
                <a:buNone/>
                <a:tabLst/>
                <a:defRPr/>
              </a:pPr>
              <a:endParaRPr kumimoji="0" lang="en-IN" sz="1530" b="0" i="0" u="none" strike="noStrike" kern="1200" cap="none" spc="0" normalizeH="0" baseline="0" noProof="0">
                <a:ln>
                  <a:noFill/>
                </a:ln>
                <a:solidFill>
                  <a:srgbClr val="FFFFFF"/>
                </a:solidFill>
                <a:effectLst/>
                <a:uLnTx/>
                <a:uFillTx/>
                <a:latin typeface="Ubuntu"/>
                <a:ea typeface="+mn-ea"/>
                <a:cs typeface="+mn-cs"/>
              </a:endParaRPr>
            </a:p>
          </p:txBody>
        </p:sp>
        <p:sp>
          <p:nvSpPr>
            <p:cNvPr id="11" name="TextBox 10"/>
            <p:cNvSpPr txBox="1"/>
            <p:nvPr/>
          </p:nvSpPr>
          <p:spPr>
            <a:xfrm>
              <a:off x="2685913" y="4110605"/>
              <a:ext cx="5674440" cy="2239425"/>
            </a:xfrm>
            <a:prstGeom prst="rect">
              <a:avLst/>
            </a:prstGeom>
            <a:noFill/>
            <a:ln w="19050">
              <a:noFill/>
            </a:ln>
          </p:spPr>
          <p:txBody>
            <a:bodyPr wrap="square" lIns="0" tIns="0" rIns="0" bIns="0" numCol="1" spcCol="288000" rtlCol="0" anchor="t">
              <a:noAutofit/>
            </a:bodyPr>
            <a:lstStyle/>
            <a:p>
              <a:pPr marL="88053" marR="0" lvl="2" indent="-88053" algn="l" defTabSz="874454"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r>
                <a:rPr kumimoji="0" lang="en-IN" sz="1000" b="1" i="0" u="none" strike="noStrike" kern="1200" cap="none" spc="0" normalizeH="0" baseline="0" noProof="1">
                  <a:ln>
                    <a:noFill/>
                  </a:ln>
                  <a:solidFill>
                    <a:prstClr val="black"/>
                  </a:solidFill>
                  <a:effectLst/>
                  <a:uLnTx/>
                  <a:uFillTx/>
                  <a:latin typeface="Ubuntu"/>
                  <a:ea typeface="+mn-ea"/>
                  <a:cs typeface="+mn-cs"/>
                </a:rPr>
                <a:t>Costs: </a:t>
              </a:r>
              <a:r>
                <a:rPr kumimoji="0" lang="en-IN" sz="1000" b="0" i="0" u="none" strike="noStrike" kern="1200" cap="none" spc="0" normalizeH="0" baseline="0" noProof="1">
                  <a:ln>
                    <a:noFill/>
                  </a:ln>
                  <a:solidFill>
                    <a:prstClr val="black"/>
                  </a:solidFill>
                  <a:effectLst/>
                  <a:uLnTx/>
                  <a:uFillTx/>
                  <a:latin typeface="Ubuntu"/>
                  <a:ea typeface="+mn-ea"/>
                  <a:cs typeface="+mn-cs"/>
                </a:rPr>
                <a:t>Request to reduce costs as all claims were being processed by the US-based employees</a:t>
              </a:r>
            </a:p>
            <a:p>
              <a:pPr marL="88053" marR="0" lvl="2" indent="-88053" algn="l" defTabSz="874454"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r>
                <a:rPr kumimoji="0" lang="en-IN" sz="1000" b="1" i="0" u="none" strike="noStrike" kern="1200" cap="none" spc="0" normalizeH="0" baseline="0" noProof="1">
                  <a:ln>
                    <a:noFill/>
                  </a:ln>
                  <a:solidFill>
                    <a:prstClr val="black"/>
                  </a:solidFill>
                  <a:effectLst/>
                  <a:uLnTx/>
                  <a:uFillTx/>
                  <a:latin typeface="Ubuntu"/>
                  <a:ea typeface="+mn-ea"/>
                  <a:cs typeface="+mn-cs"/>
                </a:rPr>
                <a:t>TAT: </a:t>
              </a:r>
              <a:r>
                <a:rPr kumimoji="0" lang="en-IN" sz="1000" b="0" i="0" u="none" strike="noStrike" kern="1200" cap="none" spc="0" normalizeH="0" baseline="0" noProof="1">
                  <a:ln>
                    <a:noFill/>
                  </a:ln>
                  <a:solidFill>
                    <a:prstClr val="black"/>
                  </a:solidFill>
                  <a:effectLst/>
                  <a:uLnTx/>
                  <a:uFillTx/>
                  <a:latin typeface="Ubuntu"/>
                  <a:ea typeface="+mn-ea"/>
                  <a:cs typeface="+mn-cs"/>
                </a:rPr>
                <a:t>Need to reduce the average time taken to process a claim (30 days)</a:t>
              </a:r>
            </a:p>
            <a:p>
              <a:pPr marL="88053" marR="0" lvl="2" indent="-88053" algn="l" defTabSz="874454"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r>
                <a:rPr kumimoji="0" lang="en-IN" sz="1000" b="1" i="0" u="none" strike="noStrike" kern="1200" cap="none" spc="0" normalizeH="0" baseline="0" noProof="1">
                  <a:ln>
                    <a:noFill/>
                  </a:ln>
                  <a:solidFill>
                    <a:prstClr val="black"/>
                  </a:solidFill>
                  <a:effectLst/>
                  <a:uLnTx/>
                  <a:uFillTx/>
                  <a:latin typeface="Ubuntu"/>
                  <a:ea typeface="+mn-ea"/>
                  <a:cs typeface="+mn-cs"/>
                </a:rPr>
                <a:t>Inconsistent volumes: </a:t>
              </a:r>
              <a:r>
                <a:rPr kumimoji="0" lang="en-IN" sz="1000" b="0" i="0" u="none" strike="noStrike" kern="1200" cap="none" spc="0" normalizeH="0" baseline="0" noProof="1">
                  <a:ln>
                    <a:noFill/>
                  </a:ln>
                  <a:solidFill>
                    <a:prstClr val="black"/>
                  </a:solidFill>
                  <a:effectLst/>
                  <a:uLnTx/>
                  <a:uFillTx/>
                  <a:latin typeface="Ubuntu"/>
                  <a:ea typeface="+mn-ea"/>
                  <a:cs typeface="+mn-cs"/>
                </a:rPr>
                <a:t>Inability to forecast volumetric trends, resulting in subsequent backlogs</a:t>
              </a:r>
            </a:p>
            <a:p>
              <a:pPr marL="88053" marR="0" lvl="2" indent="-88053" algn="l" defTabSz="874454"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r>
                <a:rPr kumimoji="0" lang="en-IN" sz="1000" b="1" i="0" u="none" strike="noStrike" kern="1200" cap="none" spc="0" normalizeH="0" baseline="0" noProof="1">
                  <a:ln>
                    <a:noFill/>
                  </a:ln>
                  <a:solidFill>
                    <a:prstClr val="black"/>
                  </a:solidFill>
                  <a:effectLst/>
                  <a:uLnTx/>
                  <a:uFillTx/>
                  <a:latin typeface="Ubuntu"/>
                  <a:ea typeface="+mn-ea"/>
                  <a:cs typeface="+mn-cs"/>
                </a:rPr>
                <a:t>Reporting: </a:t>
              </a:r>
              <a:r>
                <a:rPr kumimoji="0" lang="en-IN" sz="1000" b="0" i="0" u="none" strike="noStrike" kern="1200" cap="none" spc="0" normalizeH="0" baseline="0" noProof="1">
                  <a:ln>
                    <a:noFill/>
                  </a:ln>
                  <a:solidFill>
                    <a:prstClr val="black"/>
                  </a:solidFill>
                  <a:effectLst/>
                  <a:uLnTx/>
                  <a:uFillTx/>
                  <a:latin typeface="Ubuntu"/>
                  <a:ea typeface="+mn-ea"/>
                  <a:cs typeface="+mn-cs"/>
                </a:rPr>
                <a:t>Need to reduce manual reporting</a:t>
              </a:r>
            </a:p>
            <a:p>
              <a:pPr marL="88053" marR="0" lvl="2" indent="-88053" algn="l" defTabSz="874454"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r>
                <a:rPr kumimoji="0" lang="en-IN" sz="1000" b="1" i="0" u="none" strike="noStrike" kern="1200" cap="none" spc="0" normalizeH="0" baseline="0" noProof="1">
                  <a:ln>
                    <a:noFill/>
                  </a:ln>
                  <a:solidFill>
                    <a:prstClr val="black"/>
                  </a:solidFill>
                  <a:effectLst/>
                  <a:uLnTx/>
                  <a:uFillTx/>
                  <a:latin typeface="Ubuntu"/>
                  <a:ea typeface="+mn-ea"/>
                  <a:cs typeface="+mn-cs"/>
                </a:rPr>
                <a:t>Insights: </a:t>
              </a:r>
              <a:r>
                <a:rPr kumimoji="0" lang="en-IN" sz="1000" b="0" i="0" u="none" strike="noStrike" kern="1200" cap="none" spc="0" normalizeH="0" baseline="0" noProof="1">
                  <a:ln>
                    <a:noFill/>
                  </a:ln>
                  <a:solidFill>
                    <a:prstClr val="black"/>
                  </a:solidFill>
                  <a:effectLst/>
                  <a:uLnTx/>
                  <a:uFillTx/>
                  <a:latin typeface="Ubuntu"/>
                  <a:ea typeface="+mn-ea"/>
                  <a:cs typeface="+mn-cs"/>
                </a:rPr>
                <a:t>Inefficient business insights prevailed</a:t>
              </a:r>
            </a:p>
            <a:p>
              <a:pPr marL="88053" marR="0" lvl="2" indent="-88053" algn="l" defTabSz="874454"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Accessing application outside </a:t>
              </a:r>
              <a:r>
                <a:rPr kumimoji="0" lang="en-US" sz="1000" b="1" i="0" u="none" strike="noStrike" kern="1200" cap="none" spc="0" normalizeH="0" baseline="0" noProof="0">
                  <a:ln>
                    <a:noFill/>
                  </a:ln>
                  <a:solidFill>
                    <a:prstClr val="black"/>
                  </a:solidFill>
                  <a:effectLst/>
                  <a:uLnTx/>
                  <a:uFillTx/>
                  <a:latin typeface="Ubuntu"/>
                  <a:ea typeface="+mn-ea"/>
                  <a:cs typeface="+mn-cs"/>
                </a:rPr>
                <a:t>Citrix </a:t>
              </a:r>
              <a:r>
                <a:rPr kumimoji="0" lang="en-US" sz="1000" b="0" i="0" u="none" strike="noStrike" kern="1200" cap="none" spc="0" normalizeH="0" baseline="0" noProof="0">
                  <a:ln>
                    <a:noFill/>
                  </a:ln>
                  <a:solidFill>
                    <a:prstClr val="black"/>
                  </a:solidFill>
                  <a:effectLst/>
                  <a:uLnTx/>
                  <a:uFillTx/>
                  <a:latin typeface="Ubuntu"/>
                  <a:ea typeface="+mn-ea"/>
                  <a:cs typeface="+mn-cs"/>
                </a:rPr>
                <a:t>is a bottleneck for automation opportunity</a:t>
              </a:r>
            </a:p>
            <a:p>
              <a:pPr marL="88053" marR="0" lvl="2" indent="-88053" algn="l" defTabSz="914400"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r>
                <a:rPr kumimoji="0" lang="en-IN" sz="1000" b="0" i="0" u="none" strike="noStrike" kern="1200" cap="none" spc="0" normalizeH="0" baseline="0" noProof="1">
                  <a:ln>
                    <a:noFill/>
                  </a:ln>
                  <a:solidFill>
                    <a:prstClr val="black"/>
                  </a:solidFill>
                  <a:effectLst/>
                  <a:uLnTx/>
                  <a:uFillTx/>
                  <a:latin typeface="Ubuntu"/>
                  <a:ea typeface="+mn-ea"/>
                  <a:cs typeface="+mn-cs"/>
                </a:rPr>
                <a:t>The process involves high level of manual intervention and various logics to be applied that lead's chance of manual errors</a:t>
              </a:r>
            </a:p>
            <a:p>
              <a:pPr marL="88053" marR="0" lvl="2" indent="-88053" algn="l" defTabSz="874454" rtl="0" eaLnBrk="1" fontAlgn="base" latinLnBrk="0" hangingPunct="1">
                <a:lnSpc>
                  <a:spcPct val="150000"/>
                </a:lnSpc>
                <a:spcBef>
                  <a:spcPts val="287"/>
                </a:spcBef>
                <a:spcAft>
                  <a:spcPts val="0"/>
                </a:spcAft>
                <a:buClr>
                  <a:srgbClr val="0070AD"/>
                </a:buClr>
                <a:buSzPct val="100000"/>
                <a:buFont typeface="Arial" panose="020B0604020202020204" pitchFamily="34" charset="0"/>
                <a:buChar char="•"/>
                <a:tabLst/>
                <a:defRPr/>
              </a:pPr>
              <a:endParaRPr kumimoji="0" lang="en-IN" sz="956" b="0" i="0" u="none" strike="noStrike" kern="1200" cap="none" spc="0" normalizeH="0" baseline="0" noProof="1">
                <a:ln>
                  <a:noFill/>
                </a:ln>
                <a:solidFill>
                  <a:prstClr val="black"/>
                </a:solidFill>
                <a:effectLst/>
                <a:uLnTx/>
                <a:uFillTx/>
                <a:latin typeface="Ubuntu"/>
                <a:ea typeface="+mn-ea"/>
                <a:cs typeface="+mn-cs"/>
              </a:endParaRPr>
            </a:p>
            <a:p>
              <a:pPr marL="88053" marR="0" lvl="2" indent="-88053" algn="l" defTabSz="874454" rtl="0" eaLnBrk="1" fontAlgn="base" latinLnBrk="0" hangingPunct="1">
                <a:lnSpc>
                  <a:spcPct val="150000"/>
                </a:lnSpc>
                <a:spcBef>
                  <a:spcPts val="287"/>
                </a:spcBef>
                <a:spcAft>
                  <a:spcPts val="0"/>
                </a:spcAft>
                <a:buClr>
                  <a:srgbClr val="2B0A3D"/>
                </a:buClr>
                <a:buSzPct val="100000"/>
                <a:buFont typeface="Arial" panose="020B0604020202020204" pitchFamily="34" charset="0"/>
                <a:buChar char="•"/>
                <a:tabLst/>
                <a:defRPr/>
              </a:pPr>
              <a:endParaRPr kumimoji="0" lang="en-IN" sz="956" b="0" i="0" u="none" strike="noStrike" kern="1200" cap="none" spc="0" normalizeH="0" baseline="0" noProof="1">
                <a:ln>
                  <a:noFill/>
                </a:ln>
                <a:solidFill>
                  <a:prstClr val="black"/>
                </a:solidFill>
                <a:effectLst/>
                <a:uLnTx/>
                <a:uFillTx/>
                <a:latin typeface="Ubuntu"/>
                <a:ea typeface="+mn-ea"/>
                <a:cs typeface="+mn-cs"/>
              </a:endParaRPr>
            </a:p>
          </p:txBody>
        </p:sp>
        <p:sp>
          <p:nvSpPr>
            <p:cNvPr id="14" name="TextBox 13"/>
            <p:cNvSpPr txBox="1"/>
            <p:nvPr/>
          </p:nvSpPr>
          <p:spPr>
            <a:xfrm rot="16200000">
              <a:off x="1151253" y="5059270"/>
              <a:ext cx="2399633" cy="479377"/>
            </a:xfrm>
            <a:prstGeom prst="rect">
              <a:avLst/>
            </a:prstGeom>
            <a:solidFill>
              <a:schemeClr val="accent1"/>
            </a:solidFill>
            <a:ln w="19050">
              <a:solidFill>
                <a:schemeClr val="accent1"/>
              </a:solidFill>
            </a:ln>
          </p:spPr>
          <p:txBody>
            <a:bodyPr wrap="none" lIns="0" tIns="0" rIns="0" bIns="0" rtlCol="0" anchor="ctr">
              <a:noAutofit/>
            </a:bodyPr>
            <a:lstStyle/>
            <a:p>
              <a:pPr marL="0" marR="0" lvl="0" indent="0" algn="ctr" defTabSz="874454" rtl="0" eaLnBrk="1" fontAlgn="auto" latinLnBrk="0" hangingPunct="1">
                <a:lnSpc>
                  <a:spcPct val="100000"/>
                </a:lnSpc>
                <a:spcBef>
                  <a:spcPts val="0"/>
                </a:spcBef>
                <a:spcAft>
                  <a:spcPts val="0"/>
                </a:spcAft>
                <a:buClrTx/>
                <a:buSzTx/>
                <a:buFontTx/>
                <a:buNone/>
                <a:tabLst/>
                <a:defRPr/>
              </a:pPr>
              <a:r>
                <a:rPr kumimoji="0" lang="en-US" sz="1338" b="1" i="0" u="none" strike="noStrike" kern="0" cap="none" spc="0" normalizeH="0" baseline="0" noProof="1">
                  <a:ln>
                    <a:noFill/>
                  </a:ln>
                  <a:solidFill>
                    <a:srgbClr val="FFFFFF"/>
                  </a:solidFill>
                  <a:effectLst/>
                  <a:uLnTx/>
                  <a:uFillTx/>
                  <a:latin typeface="Ubuntu"/>
                  <a:ea typeface="+mn-ea"/>
                  <a:cs typeface="Arial"/>
                </a:rPr>
                <a:t>The Challenges</a:t>
              </a:r>
            </a:p>
          </p:txBody>
        </p:sp>
        <p:sp>
          <p:nvSpPr>
            <p:cNvPr id="33" name="Rectangle 32"/>
            <p:cNvSpPr>
              <a:spLocks/>
            </p:cNvSpPr>
            <p:nvPr/>
          </p:nvSpPr>
          <p:spPr>
            <a:xfrm>
              <a:off x="8457872" y="4098003"/>
              <a:ext cx="86400" cy="2401910"/>
            </a:xfrm>
            <a:prstGeom prst="rect">
              <a:avLst/>
            </a:prstGeom>
            <a:solidFill>
              <a:schemeClr val="accent1"/>
            </a:solidFill>
            <a:ln w="19050">
              <a:solidFill>
                <a:schemeClr val="accent1"/>
              </a:solidFill>
            </a:ln>
          </p:spPr>
          <p:txBody>
            <a:bodyPr wrap="none" lIns="172136" rtlCol="0" anchor="ctr">
              <a:noAutofit/>
            </a:bodyPr>
            <a:lstStyle/>
            <a:p>
              <a:pPr marL="0" marR="0" lvl="0" indent="0" algn="ctr" defTabSz="874454" rtl="0" eaLnBrk="1" fontAlgn="auto" latinLnBrk="0" hangingPunct="1">
                <a:lnSpc>
                  <a:spcPct val="100000"/>
                </a:lnSpc>
                <a:spcBef>
                  <a:spcPts val="0"/>
                </a:spcBef>
                <a:spcAft>
                  <a:spcPts val="0"/>
                </a:spcAft>
                <a:buClrTx/>
                <a:buSzTx/>
                <a:buFontTx/>
                <a:buNone/>
                <a:tabLst/>
                <a:defRPr/>
              </a:pPr>
              <a:endParaRPr kumimoji="0" lang="en-IN" sz="1721" b="1" i="0" u="none" strike="noStrike" kern="0" cap="none" spc="0" normalizeH="0" baseline="0" noProof="0">
                <a:ln>
                  <a:noFill/>
                </a:ln>
                <a:solidFill>
                  <a:srgbClr val="FFFFFF"/>
                </a:solidFill>
                <a:effectLst/>
                <a:uLnTx/>
                <a:uFillTx/>
                <a:latin typeface="Ubuntu"/>
                <a:ea typeface="+mn-ea"/>
                <a:cs typeface="Arial"/>
              </a:endParaRPr>
            </a:p>
          </p:txBody>
        </p:sp>
      </p:grpSp>
      <p:sp>
        <p:nvSpPr>
          <p:cNvPr id="73" name="TextBox 72">
            <a:extLst>
              <a:ext uri="{FF2B5EF4-FFF2-40B4-BE49-F238E27FC236}">
                <a16:creationId xmlns:a16="http://schemas.microsoft.com/office/drawing/2014/main" id="{3407344A-AF6C-4BD1-9A74-D21C76C81091}"/>
              </a:ext>
            </a:extLst>
          </p:cNvPr>
          <p:cNvSpPr txBox="1"/>
          <p:nvPr/>
        </p:nvSpPr>
        <p:spPr>
          <a:xfrm>
            <a:off x="57720" y="3863426"/>
            <a:ext cx="1895339" cy="1688555"/>
          </a:xfrm>
          <a:prstGeom prst="rect">
            <a:avLst/>
          </a:prstGeom>
          <a:noFill/>
        </p:spPr>
        <p:txBody>
          <a:bodyPr wrap="square" rtlCol="0">
            <a:noAutofit/>
          </a:bodyPr>
          <a:lstStyle/>
          <a:p>
            <a:pPr marL="0" marR="0" lvl="2" indent="0" algn="l" defTabSz="874454" rtl="0" eaLnBrk="1" fontAlgn="auto" latinLnBrk="0" hangingPunct="1">
              <a:lnSpc>
                <a:spcPct val="100000"/>
              </a:lnSpc>
              <a:spcBef>
                <a:spcPts val="95"/>
              </a:spcBef>
              <a:spcAft>
                <a:spcPts val="0"/>
              </a:spcAft>
              <a:buClr>
                <a:srgbClr val="95E616"/>
              </a:buClr>
              <a:buSzPct val="120000"/>
              <a:buFontTx/>
              <a:buNone/>
              <a:tabLst/>
              <a:defRPr/>
            </a:pPr>
            <a:r>
              <a:rPr kumimoji="0" lang="en-US" altLang="ja-JP" sz="1000" b="1" i="0" u="none" strike="noStrike" kern="1200" cap="none" spc="0" normalizeH="0" baseline="0" noProof="0">
                <a:ln>
                  <a:noFill/>
                </a:ln>
                <a:solidFill>
                  <a:srgbClr val="000000"/>
                </a:solidFill>
                <a:effectLst/>
                <a:uLnTx/>
                <a:uFillTx/>
                <a:latin typeface="Ubuntu"/>
                <a:ea typeface="+mn-ea"/>
                <a:cs typeface="+mn-cs"/>
              </a:rPr>
              <a:t>Scope: </a:t>
            </a:r>
            <a:r>
              <a:rPr kumimoji="0" lang="en-US" altLang="ja-JP" sz="1000" b="0" i="0" u="none" strike="noStrike" kern="1200" cap="none" spc="0" normalizeH="0" baseline="0" noProof="0">
                <a:ln>
                  <a:noFill/>
                </a:ln>
                <a:solidFill>
                  <a:srgbClr val="000000"/>
                </a:solidFill>
                <a:effectLst/>
                <a:uLnTx/>
                <a:uFillTx/>
                <a:latin typeface="Ubuntu"/>
                <a:ea typeface="+mn-ea"/>
                <a:cs typeface="+mn-cs"/>
              </a:rPr>
              <a:t>I2R (Claims Management)</a:t>
            </a:r>
            <a:br>
              <a:rPr kumimoji="0" lang="en-US" altLang="ja-JP" sz="1000" b="1" i="0" u="none" strike="noStrike" kern="1200" cap="none" spc="0" normalizeH="0" baseline="0" noProof="0">
                <a:ln>
                  <a:noFill/>
                </a:ln>
                <a:solidFill>
                  <a:srgbClr val="000000"/>
                </a:solidFill>
                <a:effectLst/>
                <a:uLnTx/>
                <a:uFillTx/>
                <a:latin typeface="Ubuntu"/>
                <a:ea typeface="+mn-ea"/>
                <a:cs typeface="+mn-cs"/>
              </a:rPr>
            </a:br>
            <a:r>
              <a:rPr kumimoji="0" lang="en-US" altLang="ja-JP" sz="1000" b="1" i="0" u="none" strike="noStrike" kern="1200" cap="none" spc="0" normalizeH="0" baseline="0" noProof="0">
                <a:ln>
                  <a:noFill/>
                </a:ln>
                <a:solidFill>
                  <a:srgbClr val="000000"/>
                </a:solidFill>
                <a:effectLst/>
                <a:uLnTx/>
                <a:uFillTx/>
                <a:latin typeface="Ubuntu"/>
                <a:ea typeface="+mn-ea"/>
                <a:cs typeface="+mn-cs"/>
              </a:rPr>
              <a:t>Delivery Centers: </a:t>
            </a:r>
            <a:r>
              <a:rPr kumimoji="0" lang="en-US" altLang="ja-JP" sz="1000" b="0" i="0" u="none" strike="noStrike" kern="1200" cap="none" spc="0" normalizeH="0" baseline="0" noProof="0">
                <a:ln>
                  <a:noFill/>
                </a:ln>
                <a:solidFill>
                  <a:srgbClr val="000000"/>
                </a:solidFill>
                <a:effectLst/>
                <a:uLnTx/>
                <a:uFillTx/>
                <a:latin typeface="Ubuntu"/>
                <a:ea typeface="+mn-ea"/>
                <a:cs typeface="+mn-cs"/>
              </a:rPr>
              <a:t>India (Noida) </a:t>
            </a:r>
            <a:br>
              <a:rPr kumimoji="0" lang="en-US" altLang="ja-JP" sz="1000" b="1" i="0" u="none" strike="noStrike" kern="1200" cap="none" spc="0" normalizeH="0" baseline="0" noProof="0">
                <a:ln>
                  <a:noFill/>
                </a:ln>
                <a:solidFill>
                  <a:srgbClr val="000000"/>
                </a:solidFill>
                <a:effectLst/>
                <a:uLnTx/>
                <a:uFillTx/>
                <a:latin typeface="Ubuntu"/>
                <a:ea typeface="+mn-ea"/>
                <a:cs typeface="+mn-cs"/>
              </a:rPr>
            </a:br>
            <a:r>
              <a:rPr kumimoji="0" lang="en-US" altLang="ja-JP" sz="1000" b="1" i="0" u="none" strike="noStrike" kern="1200" cap="none" spc="0" normalizeH="0" baseline="0" noProof="0">
                <a:ln>
                  <a:noFill/>
                </a:ln>
                <a:solidFill>
                  <a:srgbClr val="000000"/>
                </a:solidFill>
                <a:effectLst/>
                <a:uLnTx/>
                <a:uFillTx/>
                <a:latin typeface="Ubuntu"/>
                <a:ea typeface="+mn-ea"/>
                <a:cs typeface="+mn-cs"/>
              </a:rPr>
              <a:t>Languages: </a:t>
            </a:r>
            <a:r>
              <a:rPr kumimoji="0" lang="en-US" altLang="ja-JP" sz="1000" b="0" i="0" u="none" strike="noStrike" kern="1200" cap="none" spc="0" normalizeH="0" baseline="0" noProof="0">
                <a:ln>
                  <a:noFill/>
                </a:ln>
                <a:solidFill>
                  <a:srgbClr val="000000"/>
                </a:solidFill>
                <a:effectLst/>
                <a:uLnTx/>
                <a:uFillTx/>
                <a:latin typeface="Ubuntu"/>
                <a:ea typeface="+mn-ea"/>
                <a:cs typeface="+mn-cs"/>
              </a:rPr>
              <a:t>English </a:t>
            </a:r>
            <a:br>
              <a:rPr kumimoji="0" lang="en-US" altLang="ja-JP" sz="1000" b="1" i="0" u="none" strike="noStrike" kern="1200" cap="none" spc="0" normalizeH="0" baseline="0" noProof="0">
                <a:ln>
                  <a:noFill/>
                </a:ln>
                <a:solidFill>
                  <a:srgbClr val="000000"/>
                </a:solidFill>
                <a:effectLst/>
                <a:uLnTx/>
                <a:uFillTx/>
                <a:latin typeface="Ubuntu"/>
                <a:ea typeface="+mn-ea"/>
                <a:cs typeface="+mn-cs"/>
              </a:rPr>
            </a:br>
            <a:r>
              <a:rPr kumimoji="0" lang="en-US" altLang="ja-JP" sz="1000" b="1" i="0" u="none" strike="noStrike" kern="1200" cap="none" spc="0" normalizeH="0" baseline="0" noProof="0">
                <a:ln>
                  <a:noFill/>
                </a:ln>
                <a:solidFill>
                  <a:srgbClr val="000000"/>
                </a:solidFill>
                <a:effectLst/>
                <a:uLnTx/>
                <a:uFillTx/>
                <a:latin typeface="Ubuntu"/>
                <a:ea typeface="+mn-ea"/>
                <a:cs typeface="+mn-cs"/>
              </a:rPr>
              <a:t>Methodologies/Tools: </a:t>
            </a:r>
            <a:r>
              <a:rPr kumimoji="0" lang="en-US" altLang="ja-JP" sz="1000" b="0" i="0" u="none" strike="noStrike" kern="1200" cap="none" spc="0" normalizeH="0" baseline="0" noProof="0">
                <a:ln>
                  <a:noFill/>
                </a:ln>
                <a:solidFill>
                  <a:srgbClr val="000000"/>
                </a:solidFill>
                <a:effectLst/>
                <a:uLnTx/>
                <a:uFillTx/>
                <a:latin typeface="Ubuntu"/>
                <a:ea typeface="+mn-ea"/>
                <a:cs typeface="+mn-cs"/>
              </a:rPr>
              <a:t>Work Distribution tool and Randomizer Audit tool</a:t>
            </a:r>
            <a:endParaRPr kumimoji="0" lang="pl-PL" altLang="ja-JP" sz="1000" b="0" i="0" u="none" strike="noStrike" kern="1200" cap="none" spc="0" normalizeH="0" baseline="0" noProof="0">
              <a:ln>
                <a:noFill/>
              </a:ln>
              <a:solidFill>
                <a:srgbClr val="000000"/>
              </a:solidFill>
              <a:effectLst/>
              <a:uLnTx/>
              <a:uFillTx/>
              <a:latin typeface="Ubuntu"/>
              <a:ea typeface="+mn-ea"/>
              <a:cs typeface="+mn-cs"/>
            </a:endParaRPr>
          </a:p>
        </p:txBody>
      </p:sp>
      <p:sp>
        <p:nvSpPr>
          <p:cNvPr id="75" name="TextBox 74">
            <a:extLst>
              <a:ext uri="{FF2B5EF4-FFF2-40B4-BE49-F238E27FC236}">
                <a16:creationId xmlns:a16="http://schemas.microsoft.com/office/drawing/2014/main" id="{8BB0933B-161F-4091-83C7-2283A286C505}"/>
              </a:ext>
            </a:extLst>
          </p:cNvPr>
          <p:cNvSpPr txBox="1"/>
          <p:nvPr/>
        </p:nvSpPr>
        <p:spPr>
          <a:xfrm>
            <a:off x="1467894" y="3163960"/>
            <a:ext cx="485165" cy="357149"/>
          </a:xfrm>
          <a:prstGeom prst="rect">
            <a:avLst/>
          </a:prstGeom>
          <a:noFill/>
        </p:spPr>
        <p:txBody>
          <a:bodyPr wrap="square" rtlCol="0">
            <a:spAutoFit/>
          </a:bodyPr>
          <a:lstStyle/>
          <a:p>
            <a:pPr marL="0" marR="0" lvl="0" indent="0" algn="ctr" defTabSz="874454" rtl="0" eaLnBrk="1" fontAlgn="auto" latinLnBrk="0" hangingPunct="1">
              <a:lnSpc>
                <a:spcPct val="100000"/>
              </a:lnSpc>
              <a:spcBef>
                <a:spcPts val="0"/>
              </a:spcBef>
              <a:spcAft>
                <a:spcPts val="0"/>
              </a:spcAft>
              <a:buClrTx/>
              <a:buSzTx/>
              <a:buFontTx/>
              <a:buNone/>
              <a:tabLst/>
              <a:defRPr/>
            </a:pPr>
            <a:r>
              <a:rPr kumimoji="0" lang="en-IN" sz="1721" b="1" i="0" u="none" strike="noStrike" kern="1200" cap="none" spc="0" normalizeH="0" baseline="0" noProof="0">
                <a:ln>
                  <a:noFill/>
                </a:ln>
                <a:solidFill>
                  <a:srgbClr val="12ABDB"/>
                </a:solidFill>
                <a:effectLst/>
                <a:uLnTx/>
                <a:uFillTx/>
                <a:latin typeface="Ubuntu"/>
                <a:ea typeface="+mn-ea"/>
                <a:cs typeface="+mn-cs"/>
              </a:rPr>
              <a:t>FS</a:t>
            </a:r>
          </a:p>
        </p:txBody>
      </p:sp>
      <p:grpSp>
        <p:nvGrpSpPr>
          <p:cNvPr id="76" name="Group 75">
            <a:extLst>
              <a:ext uri="{FF2B5EF4-FFF2-40B4-BE49-F238E27FC236}">
                <a16:creationId xmlns:a16="http://schemas.microsoft.com/office/drawing/2014/main" id="{74226FF8-65B5-47C9-B2C6-57F1049D87BD}"/>
              </a:ext>
            </a:extLst>
          </p:cNvPr>
          <p:cNvGrpSpPr/>
          <p:nvPr/>
        </p:nvGrpSpPr>
        <p:grpSpPr>
          <a:xfrm>
            <a:off x="772603" y="3037599"/>
            <a:ext cx="646715" cy="605919"/>
            <a:chOff x="5783886" y="4557294"/>
            <a:chExt cx="676259" cy="633600"/>
          </a:xfrm>
        </p:grpSpPr>
        <p:sp>
          <p:nvSpPr>
            <p:cNvPr id="77" name="Freeform 199">
              <a:extLst>
                <a:ext uri="{FF2B5EF4-FFF2-40B4-BE49-F238E27FC236}">
                  <a16:creationId xmlns:a16="http://schemas.microsoft.com/office/drawing/2014/main" id="{F35F36E7-B8AC-49A7-B034-32A636EB84EF}"/>
                </a:ext>
              </a:extLst>
            </p:cNvPr>
            <p:cNvSpPr>
              <a:spLocks noChangeAspect="1"/>
            </p:cNvSpPr>
            <p:nvPr/>
          </p:nvSpPr>
          <p:spPr bwMode="auto">
            <a:xfrm>
              <a:off x="5783886" y="4557294"/>
              <a:ext cx="676259" cy="633600"/>
            </a:xfrm>
            <a:custGeom>
              <a:avLst/>
              <a:gdLst>
                <a:gd name="T0" fmla="*/ 29 w 253"/>
                <a:gd name="T1" fmla="*/ 171 h 236"/>
                <a:gd name="T2" fmla="*/ 73 w 253"/>
                <a:gd name="T3" fmla="*/ 28 h 236"/>
                <a:gd name="T4" fmla="*/ 223 w 253"/>
                <a:gd name="T5" fmla="*/ 71 h 236"/>
                <a:gd name="T6" fmla="*/ 176 w 253"/>
                <a:gd name="T7" fmla="*/ 208 h 236"/>
                <a:gd name="T8" fmla="*/ 29 w 253"/>
                <a:gd name="T9" fmla="*/ 171 h 236"/>
              </a:gdLst>
              <a:ahLst/>
              <a:cxnLst>
                <a:cxn ang="0">
                  <a:pos x="T0" y="T1"/>
                </a:cxn>
                <a:cxn ang="0">
                  <a:pos x="T2" y="T3"/>
                </a:cxn>
                <a:cxn ang="0">
                  <a:pos x="T4" y="T5"/>
                </a:cxn>
                <a:cxn ang="0">
                  <a:pos x="T6" y="T7"/>
                </a:cxn>
                <a:cxn ang="0">
                  <a:pos x="T8" y="T9"/>
                </a:cxn>
              </a:cxnLst>
              <a:rect l="0" t="0" r="r" b="b"/>
              <a:pathLst>
                <a:path w="253" h="236">
                  <a:moveTo>
                    <a:pt x="29" y="171"/>
                  </a:moveTo>
                  <a:cubicBezTo>
                    <a:pt x="0" y="120"/>
                    <a:pt x="19" y="56"/>
                    <a:pt x="73" y="28"/>
                  </a:cubicBezTo>
                  <a:cubicBezTo>
                    <a:pt x="127" y="0"/>
                    <a:pt x="194" y="19"/>
                    <a:pt x="223" y="71"/>
                  </a:cubicBezTo>
                  <a:cubicBezTo>
                    <a:pt x="253" y="122"/>
                    <a:pt x="230" y="180"/>
                    <a:pt x="176" y="208"/>
                  </a:cubicBezTo>
                  <a:cubicBezTo>
                    <a:pt x="122" y="236"/>
                    <a:pt x="58" y="223"/>
                    <a:pt x="29" y="171"/>
                  </a:cubicBezTo>
                </a:path>
              </a:pathLst>
            </a:custGeom>
            <a:solidFill>
              <a:srgbClr val="12ABDB"/>
            </a:solidFill>
            <a:ln>
              <a:noFill/>
            </a:ln>
          </p:spPr>
          <p:txBody>
            <a:bodyPr vert="horz" wrap="square" lIns="87445" tIns="43723" rIns="87445" bIns="43723" numCol="1" anchor="t" anchorCtr="0" compatLnSpc="1">
              <a:prstTxWarp prst="textNoShape">
                <a:avLst/>
              </a:prstTxWarp>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US" sz="1721" b="0" i="0" u="none" strike="noStrike" kern="1200" cap="none" spc="0" normalizeH="0" baseline="0" noProof="0">
                <a:ln>
                  <a:noFill/>
                </a:ln>
                <a:solidFill>
                  <a:prstClr val="black"/>
                </a:solidFill>
                <a:effectLst/>
                <a:uLnTx/>
                <a:uFillTx/>
                <a:latin typeface="Ubuntu"/>
                <a:ea typeface="+mn-ea"/>
                <a:cs typeface="+mn-cs"/>
              </a:endParaRPr>
            </a:p>
          </p:txBody>
        </p:sp>
        <p:grpSp>
          <p:nvGrpSpPr>
            <p:cNvPr id="78" name="Groupe 292">
              <a:extLst>
                <a:ext uri="{FF2B5EF4-FFF2-40B4-BE49-F238E27FC236}">
                  <a16:creationId xmlns:a16="http://schemas.microsoft.com/office/drawing/2014/main" id="{57BFAB39-DB70-4656-B07E-F0A8B70BE087}"/>
                </a:ext>
              </a:extLst>
            </p:cNvPr>
            <p:cNvGrpSpPr/>
            <p:nvPr/>
          </p:nvGrpSpPr>
          <p:grpSpPr>
            <a:xfrm>
              <a:off x="5931404" y="4726116"/>
              <a:ext cx="379248" cy="320793"/>
              <a:chOff x="9088438" y="2917825"/>
              <a:chExt cx="422275" cy="357188"/>
            </a:xfrm>
            <a:solidFill>
              <a:schemeClr val="bg1"/>
            </a:solidFill>
          </p:grpSpPr>
          <p:sp>
            <p:nvSpPr>
              <p:cNvPr id="95" name="Freeform 200">
                <a:extLst>
                  <a:ext uri="{FF2B5EF4-FFF2-40B4-BE49-F238E27FC236}">
                    <a16:creationId xmlns:a16="http://schemas.microsoft.com/office/drawing/2014/main" id="{5469F85D-C396-4325-ACBA-EAAC6EF7C434}"/>
                  </a:ext>
                </a:extLst>
              </p:cNvPr>
              <p:cNvSpPr>
                <a:spLocks/>
              </p:cNvSpPr>
              <p:nvPr/>
            </p:nvSpPr>
            <p:spPr bwMode="auto">
              <a:xfrm>
                <a:off x="9088438" y="2917825"/>
                <a:ext cx="422275" cy="211137"/>
              </a:xfrm>
              <a:custGeom>
                <a:avLst/>
                <a:gdLst>
                  <a:gd name="T0" fmla="*/ 85 w 125"/>
                  <a:gd name="T1" fmla="*/ 0 h 62"/>
                  <a:gd name="T2" fmla="*/ 85 w 125"/>
                  <a:gd name="T3" fmla="*/ 0 h 62"/>
                  <a:gd name="T4" fmla="*/ 125 w 125"/>
                  <a:gd name="T5" fmla="*/ 5 h 62"/>
                  <a:gd name="T6" fmla="*/ 125 w 125"/>
                  <a:gd name="T7" fmla="*/ 6 h 62"/>
                  <a:gd name="T8" fmla="*/ 111 w 125"/>
                  <a:gd name="T9" fmla="*/ 44 h 62"/>
                  <a:gd name="T10" fmla="*/ 102 w 125"/>
                  <a:gd name="T11" fmla="*/ 30 h 62"/>
                  <a:gd name="T12" fmla="*/ 61 w 125"/>
                  <a:gd name="T13" fmla="*/ 54 h 62"/>
                  <a:gd name="T14" fmla="*/ 54 w 125"/>
                  <a:gd name="T15" fmla="*/ 48 h 62"/>
                  <a:gd name="T16" fmla="*/ 48 w 125"/>
                  <a:gd name="T17" fmla="*/ 41 h 62"/>
                  <a:gd name="T18" fmla="*/ 9 w 125"/>
                  <a:gd name="T19" fmla="*/ 62 h 62"/>
                  <a:gd name="T20" fmla="*/ 0 w 125"/>
                  <a:gd name="T21" fmla="*/ 47 h 62"/>
                  <a:gd name="T22" fmla="*/ 0 w 125"/>
                  <a:gd name="T23" fmla="*/ 47 h 62"/>
                  <a:gd name="T24" fmla="*/ 51 w 125"/>
                  <a:gd name="T25" fmla="*/ 20 h 62"/>
                  <a:gd name="T26" fmla="*/ 58 w 125"/>
                  <a:gd name="T27" fmla="*/ 26 h 62"/>
                  <a:gd name="T28" fmla="*/ 64 w 125"/>
                  <a:gd name="T29" fmla="*/ 32 h 62"/>
                  <a:gd name="T30" fmla="*/ 93 w 125"/>
                  <a:gd name="T31" fmla="*/ 14 h 62"/>
                  <a:gd name="T32" fmla="*/ 85 w 125"/>
                  <a:gd name="T3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62">
                    <a:moveTo>
                      <a:pt x="85" y="0"/>
                    </a:moveTo>
                    <a:cubicBezTo>
                      <a:pt x="85" y="0"/>
                      <a:pt x="85" y="0"/>
                      <a:pt x="85" y="0"/>
                    </a:cubicBezTo>
                    <a:cubicBezTo>
                      <a:pt x="98" y="2"/>
                      <a:pt x="112" y="3"/>
                      <a:pt x="125" y="5"/>
                    </a:cubicBezTo>
                    <a:cubicBezTo>
                      <a:pt x="125" y="6"/>
                      <a:pt x="125" y="6"/>
                      <a:pt x="125" y="6"/>
                    </a:cubicBezTo>
                    <a:cubicBezTo>
                      <a:pt x="123" y="18"/>
                      <a:pt x="119" y="31"/>
                      <a:pt x="111" y="44"/>
                    </a:cubicBezTo>
                    <a:cubicBezTo>
                      <a:pt x="108" y="39"/>
                      <a:pt x="104" y="36"/>
                      <a:pt x="102" y="30"/>
                    </a:cubicBezTo>
                    <a:cubicBezTo>
                      <a:pt x="88" y="38"/>
                      <a:pt x="75" y="46"/>
                      <a:pt x="61" y="54"/>
                    </a:cubicBezTo>
                    <a:cubicBezTo>
                      <a:pt x="59" y="52"/>
                      <a:pt x="57" y="50"/>
                      <a:pt x="54" y="48"/>
                    </a:cubicBezTo>
                    <a:cubicBezTo>
                      <a:pt x="52" y="46"/>
                      <a:pt x="51" y="43"/>
                      <a:pt x="48" y="41"/>
                    </a:cubicBezTo>
                    <a:cubicBezTo>
                      <a:pt x="35" y="48"/>
                      <a:pt x="22" y="55"/>
                      <a:pt x="9" y="62"/>
                    </a:cubicBezTo>
                    <a:cubicBezTo>
                      <a:pt x="8" y="57"/>
                      <a:pt x="0" y="54"/>
                      <a:pt x="0" y="47"/>
                    </a:cubicBezTo>
                    <a:cubicBezTo>
                      <a:pt x="0" y="47"/>
                      <a:pt x="0" y="47"/>
                      <a:pt x="0" y="47"/>
                    </a:cubicBezTo>
                    <a:cubicBezTo>
                      <a:pt x="18" y="38"/>
                      <a:pt x="34" y="30"/>
                      <a:pt x="51" y="20"/>
                    </a:cubicBezTo>
                    <a:cubicBezTo>
                      <a:pt x="54" y="20"/>
                      <a:pt x="56" y="23"/>
                      <a:pt x="58" y="26"/>
                    </a:cubicBezTo>
                    <a:cubicBezTo>
                      <a:pt x="60" y="28"/>
                      <a:pt x="62" y="31"/>
                      <a:pt x="64" y="32"/>
                    </a:cubicBezTo>
                    <a:cubicBezTo>
                      <a:pt x="74" y="26"/>
                      <a:pt x="83" y="20"/>
                      <a:pt x="93" y="14"/>
                    </a:cubicBezTo>
                    <a:cubicBezTo>
                      <a:pt x="88" y="10"/>
                      <a:pt x="87" y="5"/>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445" tIns="43723" rIns="87445" bIns="43723" numCol="1" anchor="t" anchorCtr="0" compatLnSpc="1">
                <a:prstTxWarp prst="textNoShape">
                  <a:avLst/>
                </a:prstTxWarp>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US" sz="1721" b="0" i="0" u="none" strike="noStrike" kern="1200" cap="none" spc="0" normalizeH="0" baseline="0" noProof="0">
                  <a:ln>
                    <a:noFill/>
                  </a:ln>
                  <a:solidFill>
                    <a:prstClr val="black"/>
                  </a:solidFill>
                  <a:effectLst/>
                  <a:uLnTx/>
                  <a:uFillTx/>
                  <a:latin typeface="Ubuntu"/>
                  <a:ea typeface="+mn-ea"/>
                  <a:cs typeface="+mn-cs"/>
                </a:endParaRPr>
              </a:p>
            </p:txBody>
          </p:sp>
          <p:sp>
            <p:nvSpPr>
              <p:cNvPr id="98" name="Freeform 201">
                <a:extLst>
                  <a:ext uri="{FF2B5EF4-FFF2-40B4-BE49-F238E27FC236}">
                    <a16:creationId xmlns:a16="http://schemas.microsoft.com/office/drawing/2014/main" id="{4861077F-E2EE-4BF8-B9DE-4EC2459F7FB0}"/>
                  </a:ext>
                </a:extLst>
              </p:cNvPr>
              <p:cNvSpPr>
                <a:spLocks/>
              </p:cNvSpPr>
              <p:nvPr/>
            </p:nvSpPr>
            <p:spPr bwMode="auto">
              <a:xfrm>
                <a:off x="9372600" y="3049588"/>
                <a:ext cx="57150" cy="225425"/>
              </a:xfrm>
              <a:custGeom>
                <a:avLst/>
                <a:gdLst>
                  <a:gd name="T0" fmla="*/ 14 w 17"/>
                  <a:gd name="T1" fmla="*/ 66 h 66"/>
                  <a:gd name="T2" fmla="*/ 3 w 17"/>
                  <a:gd name="T3" fmla="*/ 66 h 66"/>
                  <a:gd name="T4" fmla="*/ 0 w 17"/>
                  <a:gd name="T5" fmla="*/ 63 h 66"/>
                  <a:gd name="T6" fmla="*/ 0 w 17"/>
                  <a:gd name="T7" fmla="*/ 10 h 66"/>
                  <a:gd name="T8" fmla="*/ 1 w 17"/>
                  <a:gd name="T9" fmla="*/ 8 h 66"/>
                  <a:gd name="T10" fmla="*/ 13 w 17"/>
                  <a:gd name="T11" fmla="*/ 1 h 66"/>
                  <a:gd name="T12" fmla="*/ 17 w 17"/>
                  <a:gd name="T13" fmla="*/ 4 h 66"/>
                  <a:gd name="T14" fmla="*/ 17 w 17"/>
                  <a:gd name="T15" fmla="*/ 63 h 66"/>
                  <a:gd name="T16" fmla="*/ 14 w 17"/>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6">
                    <a:moveTo>
                      <a:pt x="14" y="66"/>
                    </a:moveTo>
                    <a:cubicBezTo>
                      <a:pt x="3" y="66"/>
                      <a:pt x="3" y="66"/>
                      <a:pt x="3" y="66"/>
                    </a:cubicBezTo>
                    <a:cubicBezTo>
                      <a:pt x="1" y="66"/>
                      <a:pt x="0" y="65"/>
                      <a:pt x="0" y="63"/>
                    </a:cubicBezTo>
                    <a:cubicBezTo>
                      <a:pt x="0" y="10"/>
                      <a:pt x="0" y="10"/>
                      <a:pt x="0" y="10"/>
                    </a:cubicBezTo>
                    <a:cubicBezTo>
                      <a:pt x="0" y="9"/>
                      <a:pt x="1" y="8"/>
                      <a:pt x="1" y="8"/>
                    </a:cubicBezTo>
                    <a:cubicBezTo>
                      <a:pt x="5" y="6"/>
                      <a:pt x="9" y="3"/>
                      <a:pt x="13" y="1"/>
                    </a:cubicBezTo>
                    <a:cubicBezTo>
                      <a:pt x="15" y="0"/>
                      <a:pt x="17" y="2"/>
                      <a:pt x="17" y="4"/>
                    </a:cubicBezTo>
                    <a:cubicBezTo>
                      <a:pt x="17" y="63"/>
                      <a:pt x="17" y="63"/>
                      <a:pt x="17" y="63"/>
                    </a:cubicBezTo>
                    <a:cubicBezTo>
                      <a:pt x="17" y="65"/>
                      <a:pt x="16" y="66"/>
                      <a:pt x="14"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445" tIns="43723" rIns="87445" bIns="43723" numCol="1" anchor="t" anchorCtr="0" compatLnSpc="1">
                <a:prstTxWarp prst="textNoShape">
                  <a:avLst/>
                </a:prstTxWarp>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US" sz="1721" b="0" i="0" u="none" strike="noStrike" kern="1200" cap="none" spc="0" normalizeH="0" baseline="0" noProof="0">
                  <a:ln>
                    <a:noFill/>
                  </a:ln>
                  <a:solidFill>
                    <a:prstClr val="black"/>
                  </a:solidFill>
                  <a:effectLst/>
                  <a:uLnTx/>
                  <a:uFillTx/>
                  <a:latin typeface="Ubuntu"/>
                  <a:ea typeface="+mn-ea"/>
                  <a:cs typeface="+mn-cs"/>
                </a:endParaRPr>
              </a:p>
            </p:txBody>
          </p:sp>
          <p:sp>
            <p:nvSpPr>
              <p:cNvPr id="103" name="Freeform 202">
                <a:extLst>
                  <a:ext uri="{FF2B5EF4-FFF2-40B4-BE49-F238E27FC236}">
                    <a16:creationId xmlns:a16="http://schemas.microsoft.com/office/drawing/2014/main" id="{269232A7-BC64-4E03-955A-DCDF3B7457E1}"/>
                  </a:ext>
                </a:extLst>
              </p:cNvPr>
              <p:cNvSpPr>
                <a:spLocks/>
              </p:cNvSpPr>
              <p:nvPr/>
            </p:nvSpPr>
            <p:spPr bwMode="auto">
              <a:xfrm>
                <a:off x="9210675" y="3087688"/>
                <a:ext cx="60325" cy="187325"/>
              </a:xfrm>
              <a:custGeom>
                <a:avLst/>
                <a:gdLst>
                  <a:gd name="T0" fmla="*/ 15 w 18"/>
                  <a:gd name="T1" fmla="*/ 55 h 55"/>
                  <a:gd name="T2" fmla="*/ 3 w 18"/>
                  <a:gd name="T3" fmla="*/ 55 h 55"/>
                  <a:gd name="T4" fmla="*/ 0 w 18"/>
                  <a:gd name="T5" fmla="*/ 52 h 55"/>
                  <a:gd name="T6" fmla="*/ 0 w 18"/>
                  <a:gd name="T7" fmla="*/ 7 h 55"/>
                  <a:gd name="T8" fmla="*/ 2 w 18"/>
                  <a:gd name="T9" fmla="*/ 4 h 55"/>
                  <a:gd name="T10" fmla="*/ 9 w 18"/>
                  <a:gd name="T11" fmla="*/ 0 h 55"/>
                  <a:gd name="T12" fmla="*/ 13 w 18"/>
                  <a:gd name="T13" fmla="*/ 1 h 55"/>
                  <a:gd name="T14" fmla="*/ 18 w 18"/>
                  <a:gd name="T15" fmla="*/ 6 h 55"/>
                  <a:gd name="T16" fmla="*/ 18 w 18"/>
                  <a:gd name="T17" fmla="*/ 12 h 55"/>
                  <a:gd name="T18" fmla="*/ 18 w 18"/>
                  <a:gd name="T19" fmla="*/ 52 h 55"/>
                  <a:gd name="T20" fmla="*/ 15 w 18"/>
                  <a:gd name="T2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5">
                    <a:moveTo>
                      <a:pt x="15" y="55"/>
                    </a:moveTo>
                    <a:cubicBezTo>
                      <a:pt x="3" y="55"/>
                      <a:pt x="3" y="55"/>
                      <a:pt x="3" y="55"/>
                    </a:cubicBezTo>
                    <a:cubicBezTo>
                      <a:pt x="2" y="55"/>
                      <a:pt x="0" y="54"/>
                      <a:pt x="0" y="52"/>
                    </a:cubicBezTo>
                    <a:cubicBezTo>
                      <a:pt x="0" y="7"/>
                      <a:pt x="0" y="7"/>
                      <a:pt x="0" y="7"/>
                    </a:cubicBezTo>
                    <a:cubicBezTo>
                      <a:pt x="0" y="6"/>
                      <a:pt x="1" y="4"/>
                      <a:pt x="2" y="4"/>
                    </a:cubicBezTo>
                    <a:cubicBezTo>
                      <a:pt x="5" y="3"/>
                      <a:pt x="7" y="1"/>
                      <a:pt x="9" y="0"/>
                    </a:cubicBezTo>
                    <a:cubicBezTo>
                      <a:pt x="10" y="0"/>
                      <a:pt x="12" y="0"/>
                      <a:pt x="13" y="1"/>
                    </a:cubicBezTo>
                    <a:cubicBezTo>
                      <a:pt x="15" y="2"/>
                      <a:pt x="17" y="4"/>
                      <a:pt x="18" y="6"/>
                    </a:cubicBezTo>
                    <a:cubicBezTo>
                      <a:pt x="18" y="8"/>
                      <a:pt x="18" y="10"/>
                      <a:pt x="18" y="12"/>
                    </a:cubicBezTo>
                    <a:cubicBezTo>
                      <a:pt x="18" y="52"/>
                      <a:pt x="18" y="52"/>
                      <a:pt x="18" y="52"/>
                    </a:cubicBezTo>
                    <a:cubicBezTo>
                      <a:pt x="18" y="54"/>
                      <a:pt x="16" y="55"/>
                      <a:pt x="15"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445" tIns="43723" rIns="87445" bIns="43723" numCol="1" anchor="t" anchorCtr="0" compatLnSpc="1">
                <a:prstTxWarp prst="textNoShape">
                  <a:avLst/>
                </a:prstTxWarp>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US" sz="1721" b="0" i="0" u="none" strike="noStrike" kern="1200" cap="none" spc="0" normalizeH="0" baseline="0" noProof="0">
                  <a:ln>
                    <a:noFill/>
                  </a:ln>
                  <a:solidFill>
                    <a:prstClr val="black"/>
                  </a:solidFill>
                  <a:effectLst/>
                  <a:uLnTx/>
                  <a:uFillTx/>
                  <a:latin typeface="Ubuntu"/>
                  <a:ea typeface="+mn-ea"/>
                  <a:cs typeface="+mn-cs"/>
                </a:endParaRPr>
              </a:p>
            </p:txBody>
          </p:sp>
          <p:sp>
            <p:nvSpPr>
              <p:cNvPr id="106" name="Freeform 203">
                <a:extLst>
                  <a:ext uri="{FF2B5EF4-FFF2-40B4-BE49-F238E27FC236}">
                    <a16:creationId xmlns:a16="http://schemas.microsoft.com/office/drawing/2014/main" id="{EAB6659D-4621-46AE-B601-179333529E52}"/>
                  </a:ext>
                </a:extLst>
              </p:cNvPr>
              <p:cNvSpPr>
                <a:spLocks/>
              </p:cNvSpPr>
              <p:nvPr/>
            </p:nvSpPr>
            <p:spPr bwMode="auto">
              <a:xfrm>
                <a:off x="9291638" y="3097213"/>
                <a:ext cx="57150" cy="177800"/>
              </a:xfrm>
              <a:custGeom>
                <a:avLst/>
                <a:gdLst>
                  <a:gd name="T0" fmla="*/ 14 w 17"/>
                  <a:gd name="T1" fmla="*/ 52 h 52"/>
                  <a:gd name="T2" fmla="*/ 3 w 17"/>
                  <a:gd name="T3" fmla="*/ 52 h 52"/>
                  <a:gd name="T4" fmla="*/ 0 w 17"/>
                  <a:gd name="T5" fmla="*/ 49 h 52"/>
                  <a:gd name="T6" fmla="*/ 0 w 17"/>
                  <a:gd name="T7" fmla="*/ 10 h 52"/>
                  <a:gd name="T8" fmla="*/ 2 w 17"/>
                  <a:gd name="T9" fmla="*/ 8 h 52"/>
                  <a:gd name="T10" fmla="*/ 13 w 17"/>
                  <a:gd name="T11" fmla="*/ 1 h 52"/>
                  <a:gd name="T12" fmla="*/ 17 w 17"/>
                  <a:gd name="T13" fmla="*/ 4 h 52"/>
                  <a:gd name="T14" fmla="*/ 17 w 17"/>
                  <a:gd name="T15" fmla="*/ 49 h 52"/>
                  <a:gd name="T16" fmla="*/ 14 w 17"/>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2">
                    <a:moveTo>
                      <a:pt x="14" y="52"/>
                    </a:moveTo>
                    <a:cubicBezTo>
                      <a:pt x="3" y="52"/>
                      <a:pt x="3" y="52"/>
                      <a:pt x="3" y="52"/>
                    </a:cubicBezTo>
                    <a:cubicBezTo>
                      <a:pt x="2" y="52"/>
                      <a:pt x="0" y="51"/>
                      <a:pt x="0" y="49"/>
                    </a:cubicBezTo>
                    <a:cubicBezTo>
                      <a:pt x="0" y="10"/>
                      <a:pt x="0" y="10"/>
                      <a:pt x="0" y="10"/>
                    </a:cubicBezTo>
                    <a:cubicBezTo>
                      <a:pt x="0" y="9"/>
                      <a:pt x="1" y="8"/>
                      <a:pt x="2" y="8"/>
                    </a:cubicBezTo>
                    <a:cubicBezTo>
                      <a:pt x="5" y="6"/>
                      <a:pt x="9" y="3"/>
                      <a:pt x="13" y="1"/>
                    </a:cubicBezTo>
                    <a:cubicBezTo>
                      <a:pt x="15" y="0"/>
                      <a:pt x="17" y="1"/>
                      <a:pt x="17" y="4"/>
                    </a:cubicBezTo>
                    <a:cubicBezTo>
                      <a:pt x="17" y="49"/>
                      <a:pt x="17" y="49"/>
                      <a:pt x="17" y="49"/>
                    </a:cubicBezTo>
                    <a:cubicBezTo>
                      <a:pt x="17" y="51"/>
                      <a:pt x="16" y="52"/>
                      <a:pt x="14"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445" tIns="43723" rIns="87445" bIns="43723" numCol="1" anchor="t" anchorCtr="0" compatLnSpc="1">
                <a:prstTxWarp prst="textNoShape">
                  <a:avLst/>
                </a:prstTxWarp>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US" sz="1721" b="0" i="0" u="none" strike="noStrike" kern="1200" cap="none" spc="0" normalizeH="0" baseline="0" noProof="0">
                  <a:ln>
                    <a:noFill/>
                  </a:ln>
                  <a:solidFill>
                    <a:prstClr val="black"/>
                  </a:solidFill>
                  <a:effectLst/>
                  <a:uLnTx/>
                  <a:uFillTx/>
                  <a:latin typeface="Ubuntu"/>
                  <a:ea typeface="+mn-ea"/>
                  <a:cs typeface="+mn-cs"/>
                </a:endParaRPr>
              </a:p>
            </p:txBody>
          </p:sp>
          <p:sp>
            <p:nvSpPr>
              <p:cNvPr id="107" name="Freeform 204">
                <a:extLst>
                  <a:ext uri="{FF2B5EF4-FFF2-40B4-BE49-F238E27FC236}">
                    <a16:creationId xmlns:a16="http://schemas.microsoft.com/office/drawing/2014/main" id="{33190C91-8558-4B49-951E-8B99C1C064E2}"/>
                  </a:ext>
                </a:extLst>
              </p:cNvPr>
              <p:cNvSpPr>
                <a:spLocks/>
              </p:cNvSpPr>
              <p:nvPr/>
            </p:nvSpPr>
            <p:spPr bwMode="auto">
              <a:xfrm>
                <a:off x="9121775" y="3117850"/>
                <a:ext cx="58738" cy="157162"/>
              </a:xfrm>
              <a:custGeom>
                <a:avLst/>
                <a:gdLst>
                  <a:gd name="T0" fmla="*/ 14 w 17"/>
                  <a:gd name="T1" fmla="*/ 46 h 46"/>
                  <a:gd name="T2" fmla="*/ 3 w 17"/>
                  <a:gd name="T3" fmla="*/ 46 h 46"/>
                  <a:gd name="T4" fmla="*/ 0 w 17"/>
                  <a:gd name="T5" fmla="*/ 43 h 46"/>
                  <a:gd name="T6" fmla="*/ 0 w 17"/>
                  <a:gd name="T7" fmla="*/ 10 h 46"/>
                  <a:gd name="T8" fmla="*/ 1 w 17"/>
                  <a:gd name="T9" fmla="*/ 7 h 46"/>
                  <a:gd name="T10" fmla="*/ 13 w 17"/>
                  <a:gd name="T11" fmla="*/ 1 h 46"/>
                  <a:gd name="T12" fmla="*/ 17 w 17"/>
                  <a:gd name="T13" fmla="*/ 4 h 46"/>
                  <a:gd name="T14" fmla="*/ 17 w 17"/>
                  <a:gd name="T15" fmla="*/ 43 h 46"/>
                  <a:gd name="T16" fmla="*/ 14 w 17"/>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6">
                    <a:moveTo>
                      <a:pt x="14" y="46"/>
                    </a:moveTo>
                    <a:cubicBezTo>
                      <a:pt x="3" y="46"/>
                      <a:pt x="3" y="46"/>
                      <a:pt x="3" y="46"/>
                    </a:cubicBezTo>
                    <a:cubicBezTo>
                      <a:pt x="1" y="46"/>
                      <a:pt x="0" y="45"/>
                      <a:pt x="0" y="43"/>
                    </a:cubicBezTo>
                    <a:cubicBezTo>
                      <a:pt x="0" y="10"/>
                      <a:pt x="0" y="10"/>
                      <a:pt x="0" y="10"/>
                    </a:cubicBezTo>
                    <a:cubicBezTo>
                      <a:pt x="0" y="9"/>
                      <a:pt x="0" y="8"/>
                      <a:pt x="1" y="7"/>
                    </a:cubicBezTo>
                    <a:cubicBezTo>
                      <a:pt x="5" y="5"/>
                      <a:pt x="9" y="3"/>
                      <a:pt x="13" y="1"/>
                    </a:cubicBezTo>
                    <a:cubicBezTo>
                      <a:pt x="15" y="0"/>
                      <a:pt x="17" y="2"/>
                      <a:pt x="17" y="4"/>
                    </a:cubicBezTo>
                    <a:cubicBezTo>
                      <a:pt x="17" y="43"/>
                      <a:pt x="17" y="43"/>
                      <a:pt x="17" y="43"/>
                    </a:cubicBezTo>
                    <a:cubicBezTo>
                      <a:pt x="17" y="45"/>
                      <a:pt x="16" y="46"/>
                      <a:pt x="1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445" tIns="43723" rIns="87445" bIns="43723" numCol="1" anchor="t" anchorCtr="0" compatLnSpc="1">
                <a:prstTxWarp prst="textNoShape">
                  <a:avLst/>
                </a:prstTxWarp>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US" sz="1721"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110" name="Isosceles Triangle 109">
            <a:extLst>
              <a:ext uri="{FF2B5EF4-FFF2-40B4-BE49-F238E27FC236}">
                <a16:creationId xmlns:a16="http://schemas.microsoft.com/office/drawing/2014/main" id="{5327EBC8-08BE-4075-84A7-79C01CA4096B}"/>
              </a:ext>
            </a:extLst>
          </p:cNvPr>
          <p:cNvSpPr/>
          <p:nvPr/>
        </p:nvSpPr>
        <p:spPr>
          <a:xfrm rot="10800000">
            <a:off x="6903979" y="4488431"/>
            <a:ext cx="947225" cy="184033"/>
          </a:xfrm>
          <a:prstGeom prst="triangle">
            <a:avLst>
              <a:gd name="adj" fmla="val 503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4454"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srgbClr val="FFFFFF"/>
              </a:solidFill>
              <a:effectLst/>
              <a:uLnTx/>
              <a:uFillTx/>
              <a:latin typeface="Ubuntu"/>
              <a:ea typeface="+mn-ea"/>
              <a:cs typeface="+mn-cs"/>
            </a:endParaRPr>
          </a:p>
        </p:txBody>
      </p:sp>
      <p:sp>
        <p:nvSpPr>
          <p:cNvPr id="111" name="Isosceles Triangle 110">
            <a:extLst>
              <a:ext uri="{FF2B5EF4-FFF2-40B4-BE49-F238E27FC236}">
                <a16:creationId xmlns:a16="http://schemas.microsoft.com/office/drawing/2014/main" id="{4AECC18F-DB4E-4506-93EC-7C2F14E72E8C}"/>
              </a:ext>
            </a:extLst>
          </p:cNvPr>
          <p:cNvSpPr/>
          <p:nvPr/>
        </p:nvSpPr>
        <p:spPr>
          <a:xfrm rot="10800000">
            <a:off x="6903979" y="2136690"/>
            <a:ext cx="947225" cy="176567"/>
          </a:xfrm>
          <a:prstGeom prst="triangle">
            <a:avLst>
              <a:gd name="adj" fmla="val 503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4454"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srgbClr val="FFFFFF"/>
              </a:solidFill>
              <a:effectLst/>
              <a:uLnTx/>
              <a:uFillTx/>
              <a:latin typeface="Ubuntu"/>
              <a:ea typeface="+mn-ea"/>
              <a:cs typeface="+mn-cs"/>
            </a:endParaRPr>
          </a:p>
        </p:txBody>
      </p:sp>
      <p:sp>
        <p:nvSpPr>
          <p:cNvPr id="24" name="Rectangle 23">
            <a:extLst>
              <a:ext uri="{FF2B5EF4-FFF2-40B4-BE49-F238E27FC236}">
                <a16:creationId xmlns:a16="http://schemas.microsoft.com/office/drawing/2014/main" id="{7E5AFDA6-A14D-F8E2-41F5-8D38B1C44A5B}"/>
              </a:ext>
            </a:extLst>
          </p:cNvPr>
          <p:cNvSpPr/>
          <p:nvPr/>
        </p:nvSpPr>
        <p:spPr>
          <a:xfrm>
            <a:off x="129433" y="147747"/>
            <a:ext cx="1942709" cy="52322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1">
                <a:ln>
                  <a:noFill/>
                </a:ln>
                <a:solidFill>
                  <a:srgbClr val="FFFFFF"/>
                </a:solidFill>
                <a:effectLst/>
                <a:uLnTx/>
                <a:uFillTx/>
                <a:latin typeface="Ubuntu Medium"/>
                <a:ea typeface="Verdana"/>
                <a:cs typeface="Verdana" panose="020B0604030504040204" pitchFamily="34" charset="0"/>
              </a:rPr>
              <a:t>Leading Health Coverage Provider </a:t>
            </a:r>
            <a:endParaRPr kumimoji="0" lang="en-US" sz="1400" b="0" i="0" u="none" strike="noStrike" kern="1200" cap="none" spc="0" normalizeH="0" baseline="0" noProof="1">
              <a:ln>
                <a:noFill/>
              </a:ln>
              <a:solidFill>
                <a:srgbClr val="FFFFFF"/>
              </a:solidFill>
              <a:effectLst/>
              <a:uLnTx/>
              <a:uFillTx/>
              <a:latin typeface="Ubuntu Medium"/>
              <a:ea typeface="+mn-ea"/>
              <a:cs typeface="+mn-cs"/>
            </a:endParaRPr>
          </a:p>
        </p:txBody>
      </p:sp>
      <p:sp>
        <p:nvSpPr>
          <p:cNvPr id="2" name="Rectangle 1">
            <a:extLst>
              <a:ext uri="{FF2B5EF4-FFF2-40B4-BE49-F238E27FC236}">
                <a16:creationId xmlns:a16="http://schemas.microsoft.com/office/drawing/2014/main" id="{264048E1-305A-E004-73AC-990C805D5004}"/>
              </a:ext>
            </a:extLst>
          </p:cNvPr>
          <p:cNvSpPr/>
          <p:nvPr/>
        </p:nvSpPr>
        <p:spPr>
          <a:xfrm>
            <a:off x="11453567" y="0"/>
            <a:ext cx="738433" cy="80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600" b="0" i="0" u="none" strike="noStrike" kern="1200" cap="none" spc="0" normalizeH="0" baseline="0" noProof="0" err="1">
              <a:ln>
                <a:noFill/>
              </a:ln>
              <a:solidFill>
                <a:srgbClr val="FFFFFF"/>
              </a:solidFill>
              <a:effectLst/>
              <a:uLnTx/>
              <a:uFillTx/>
              <a:latin typeface="Ubuntu"/>
              <a:ea typeface="+mn-ea"/>
              <a:cs typeface="+mn-cs"/>
            </a:endParaRPr>
          </a:p>
        </p:txBody>
      </p:sp>
    </p:spTree>
    <p:extLst>
      <p:ext uri="{BB962C8B-B14F-4D97-AF65-F5344CB8AC3E}">
        <p14:creationId xmlns:p14="http://schemas.microsoft.com/office/powerpoint/2010/main" val="1172024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83260"/>
            <a:ext cx="2150918" cy="4438837"/>
          </a:xfrm>
          <a:prstGeom prst="rect">
            <a:avLst/>
          </a:prstGeom>
          <a:solidFill>
            <a:srgbClr val="27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4454"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srgbClr val="FFFFFF"/>
              </a:solidFill>
              <a:effectLst/>
              <a:uLnTx/>
              <a:uFillTx/>
              <a:latin typeface="Ubuntu"/>
              <a:ea typeface="+mn-ea"/>
              <a:cs typeface="+mn-cs"/>
            </a:endParaRPr>
          </a:p>
        </p:txBody>
      </p:sp>
      <p:sp>
        <p:nvSpPr>
          <p:cNvPr id="16" name="TextBox 15"/>
          <p:cNvSpPr txBox="1"/>
          <p:nvPr/>
        </p:nvSpPr>
        <p:spPr>
          <a:xfrm>
            <a:off x="55550" y="931871"/>
            <a:ext cx="2142187" cy="1402444"/>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1">
                <a:ln>
                  <a:noFill/>
                </a:ln>
                <a:solidFill>
                  <a:srgbClr val="FFFFFF"/>
                </a:solidFill>
                <a:effectLst/>
                <a:uLnTx/>
                <a:uFillTx/>
                <a:latin typeface="Ubuntu"/>
                <a:ea typeface="Verdana"/>
                <a:cs typeface="Verdana" panose="020B0604030504040204" pitchFamily="34" charset="0"/>
              </a:rPr>
              <a:t>Pet Insurance company </a:t>
            </a:r>
            <a:r>
              <a:rPr kumimoji="0" lang="en-US" sz="950" b="0" i="0" u="none" strike="noStrike" kern="1200" cap="none" spc="0" normalizeH="0" baseline="0" noProof="1">
                <a:ln>
                  <a:noFill/>
                </a:ln>
                <a:solidFill>
                  <a:srgbClr val="FFFFFF"/>
                </a:solidFill>
                <a:effectLst/>
                <a:uLnTx/>
                <a:uFillTx/>
                <a:latin typeface="Ubuntu"/>
                <a:ea typeface="Verdana"/>
                <a:cs typeface="Verdana" panose="020B0604030504040204" pitchFamily="34" charset="0"/>
              </a:rPr>
              <a:t> is a New York City based  company, providing insurance for Pet owners to cover vetenary bills. The company offers fully customizable insurance plans for pets. Petplan health insurance is known for providing comprehensive coverage for care, including dental coverage for oral diseases and injuries. Its insurance policies are administered by insurance Services, underwritten by AXA XL Specialty Insurance and AXIS Insur</a:t>
            </a:r>
            <a:r>
              <a:rPr kumimoji="0" lang="pl-PL" sz="950" b="0" i="0" u="none" strike="noStrike" kern="1200" cap="none" spc="0" normalizeH="0" baseline="0" noProof="1">
                <a:ln>
                  <a:noFill/>
                </a:ln>
                <a:solidFill>
                  <a:srgbClr val="FFFFFF"/>
                </a:solidFill>
                <a:effectLst/>
                <a:uLnTx/>
                <a:uFillTx/>
                <a:latin typeface="Ubuntu"/>
                <a:ea typeface="Verdana"/>
                <a:cs typeface="Verdana" panose="020B0604030504040204" pitchFamily="34" charset="0"/>
              </a:rPr>
              <a:t>an</a:t>
            </a:r>
            <a:r>
              <a:rPr kumimoji="0" lang="en-US" sz="950" b="0" i="0" u="none" strike="noStrike" kern="1200" cap="none" spc="0" normalizeH="0" baseline="0" noProof="1">
                <a:ln>
                  <a:noFill/>
                </a:ln>
                <a:solidFill>
                  <a:srgbClr val="FFFFFF"/>
                </a:solidFill>
                <a:effectLst/>
                <a:uLnTx/>
                <a:uFillTx/>
                <a:latin typeface="Ubuntu"/>
                <a:ea typeface="Verdana"/>
                <a:cs typeface="Verdana" panose="020B0604030504040204" pitchFamily="34" charset="0"/>
              </a:rPr>
              <a:t>ce Company.</a:t>
            </a:r>
          </a:p>
        </p:txBody>
      </p:sp>
      <p:sp>
        <p:nvSpPr>
          <p:cNvPr id="21" name="Rectangle 20"/>
          <p:cNvSpPr/>
          <p:nvPr/>
        </p:nvSpPr>
        <p:spPr>
          <a:xfrm>
            <a:off x="-2" y="4622097"/>
            <a:ext cx="2150919" cy="190179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172136" tIns="688545" rIns="172136" bIns="0" rtlCol="0" anchor="t"/>
          <a:lstStyle/>
          <a:p>
            <a:pPr marL="0" marR="0" lvl="2" indent="0" algn="l" defTabSz="874454" rtl="0" eaLnBrk="1" fontAlgn="auto" latinLnBrk="0" hangingPunct="1">
              <a:lnSpc>
                <a:spcPct val="100000"/>
              </a:lnSpc>
              <a:spcBef>
                <a:spcPts val="95"/>
              </a:spcBef>
              <a:spcAft>
                <a:spcPts val="0"/>
              </a:spcAft>
              <a:buClr>
                <a:srgbClr val="95E616"/>
              </a:buClr>
              <a:buSzPct val="120000"/>
              <a:buFontTx/>
              <a:buNone/>
              <a:tabLst/>
              <a:defRPr/>
            </a:pPr>
            <a:endParaRPr kumimoji="0" lang="en-US" altLang="ja-JP" sz="861" b="0" i="0" u="none" strike="noStrike" kern="1200" cap="none" spc="0" normalizeH="0" baseline="0" noProof="0">
              <a:ln>
                <a:noFill/>
              </a:ln>
              <a:solidFill>
                <a:srgbClr val="000000"/>
              </a:solidFill>
              <a:effectLst/>
              <a:uLnTx/>
              <a:uFillTx/>
              <a:latin typeface="Ubuntu"/>
              <a:ea typeface="+mn-ea"/>
              <a:cs typeface="+mn-cs"/>
            </a:endParaRPr>
          </a:p>
        </p:txBody>
      </p:sp>
      <p:grpSp>
        <p:nvGrpSpPr>
          <p:cNvPr id="44" name="Group 43">
            <a:extLst>
              <a:ext uri="{FF2B5EF4-FFF2-40B4-BE49-F238E27FC236}">
                <a16:creationId xmlns:a16="http://schemas.microsoft.com/office/drawing/2014/main" id="{E18B9740-FB47-4D83-948E-67296F137B05}"/>
              </a:ext>
            </a:extLst>
          </p:cNvPr>
          <p:cNvGrpSpPr/>
          <p:nvPr/>
        </p:nvGrpSpPr>
        <p:grpSpPr>
          <a:xfrm>
            <a:off x="2205612" y="4613898"/>
            <a:ext cx="9110986" cy="1903597"/>
            <a:chOff x="2016224" y="-3"/>
            <a:chExt cx="6528048" cy="2062803"/>
          </a:xfrm>
        </p:grpSpPr>
        <p:sp>
          <p:nvSpPr>
            <p:cNvPr id="4" name="Rectangle 3"/>
            <p:cNvSpPr/>
            <p:nvPr/>
          </p:nvSpPr>
          <p:spPr>
            <a:xfrm>
              <a:off x="2016224" y="0"/>
              <a:ext cx="6528048" cy="2060848"/>
            </a:xfrm>
            <a:prstGeom prst="rect">
              <a:avLst/>
            </a:prstGeom>
            <a:solidFill>
              <a:schemeClr val="bg1"/>
            </a:solidFill>
            <a:ln w="19050">
              <a:solidFill>
                <a:srgbClr val="2B0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4454"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srgbClr val="FFFFFF"/>
                </a:solidFill>
                <a:effectLst/>
                <a:uLnTx/>
                <a:uFillTx/>
                <a:latin typeface="Ubuntu"/>
                <a:ea typeface="+mn-ea"/>
                <a:cs typeface="+mn-cs"/>
              </a:endParaRPr>
            </a:p>
          </p:txBody>
        </p:sp>
        <p:sp>
          <p:nvSpPr>
            <p:cNvPr id="9" name="TextBox 8"/>
            <p:cNvSpPr txBox="1"/>
            <p:nvPr/>
          </p:nvSpPr>
          <p:spPr>
            <a:xfrm>
              <a:off x="2685913" y="81380"/>
              <a:ext cx="5674440" cy="1872206"/>
            </a:xfrm>
            <a:prstGeom prst="rect">
              <a:avLst/>
            </a:prstGeom>
            <a:noFill/>
            <a:ln>
              <a:noFill/>
            </a:ln>
          </p:spPr>
          <p:txBody>
            <a:bodyPr wrap="square" lIns="0" tIns="0" rIns="0" bIns="0" numCol="1" spcCol="288000" rtlCol="0" anchor="t">
              <a:noAutofit/>
            </a:bodyPr>
            <a:lstStyle/>
            <a:p>
              <a:pPr marL="106270" marR="0" lvl="2" indent="-106270" algn="l" defTabSz="914400" rtl="0" eaLnBrk="1" fontAlgn="base" latinLnBrk="0" hangingPunct="1">
                <a:lnSpc>
                  <a:spcPct val="100000"/>
                </a:lnSpc>
                <a:spcBef>
                  <a:spcPts val="0"/>
                </a:spcBef>
                <a:spcAft>
                  <a:spcPts val="144"/>
                </a:spcAft>
                <a:buClr>
                  <a:srgbClr val="14596B"/>
                </a:buClr>
                <a:buSzTx/>
                <a:buFont typeface="Wingdings" pitchFamily="2" charset="2"/>
                <a:buChar char="§"/>
                <a:tabLst/>
                <a:defRPr/>
              </a:pPr>
              <a:endParaRPr kumimoji="0" lang="en-US" sz="1000" b="0" i="0" u="none" strike="noStrike" kern="1200" cap="none" spc="0" normalizeH="0" baseline="0" noProof="1">
                <a:ln>
                  <a:noFill/>
                </a:ln>
                <a:solidFill>
                  <a:prstClr val="black"/>
                </a:solidFill>
                <a:effectLst/>
                <a:uLnTx/>
                <a:uFillTx/>
                <a:latin typeface="Ubuntu"/>
                <a:ea typeface="+mn-ea"/>
                <a:cs typeface="+mn-cs"/>
              </a:endParaRPr>
            </a:p>
            <a:p>
              <a:pPr marL="106270" marR="0" lvl="2" indent="-106270" algn="l" defTabSz="914400" rtl="0" eaLnBrk="1" fontAlgn="base" latinLnBrk="0" hangingPunct="1">
                <a:lnSpc>
                  <a:spcPct val="100000"/>
                </a:lnSpc>
                <a:spcBef>
                  <a:spcPts val="0"/>
                </a:spcBef>
                <a:spcAft>
                  <a:spcPts val="600"/>
                </a:spcAft>
                <a:buClr>
                  <a:srgbClr val="14596B"/>
                </a:buClr>
                <a:buSzTx/>
                <a:buFont typeface="Wingdings" pitchFamily="2" charset="2"/>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Completed all aged policies work before TAT</a:t>
              </a:r>
            </a:p>
            <a:p>
              <a:pPr marL="106270" marR="0" lvl="2" indent="-106270" algn="l" defTabSz="914400" rtl="0" eaLnBrk="1" fontAlgn="base" latinLnBrk="0" hangingPunct="1">
                <a:lnSpc>
                  <a:spcPct val="100000"/>
                </a:lnSpc>
                <a:spcBef>
                  <a:spcPts val="0"/>
                </a:spcBef>
                <a:spcAft>
                  <a:spcPts val="600"/>
                </a:spcAft>
                <a:buClr>
                  <a:srgbClr val="14596B"/>
                </a:buClr>
                <a:buSzTx/>
                <a:buFont typeface="Wingdings" pitchFamily="2" charset="2"/>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Backlog in Adhoc Projects cleared within required time frame</a:t>
              </a:r>
            </a:p>
            <a:p>
              <a:pPr marL="106270" marR="0" lvl="2" indent="-106270" algn="l" defTabSz="914400" rtl="0" eaLnBrk="1" fontAlgn="base" latinLnBrk="0" hangingPunct="1">
                <a:lnSpc>
                  <a:spcPct val="100000"/>
                </a:lnSpc>
                <a:spcBef>
                  <a:spcPts val="0"/>
                </a:spcBef>
                <a:spcAft>
                  <a:spcPts val="600"/>
                </a:spcAft>
                <a:buClr>
                  <a:srgbClr val="14596B"/>
                </a:buClr>
                <a:buSzTx/>
                <a:buFont typeface="Wingdings" pitchFamily="2" charset="2"/>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Consistently delivery on productivity goals – achieved 100%, eliminate backlog</a:t>
              </a:r>
            </a:p>
            <a:p>
              <a:pPr marL="106270" marR="0" lvl="2" indent="-106270" algn="l" defTabSz="914400" rtl="0" eaLnBrk="1" fontAlgn="base" latinLnBrk="0" hangingPunct="1">
                <a:lnSpc>
                  <a:spcPct val="100000"/>
                </a:lnSpc>
                <a:spcBef>
                  <a:spcPts val="0"/>
                </a:spcBef>
                <a:spcAft>
                  <a:spcPts val="600"/>
                </a:spcAft>
                <a:buClr>
                  <a:srgbClr val="14596B"/>
                </a:buClr>
                <a:buSzTx/>
                <a:buFont typeface="Wingdings" pitchFamily="2" charset="2"/>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Seamless delivery with an improved efficiency experience</a:t>
              </a:r>
            </a:p>
          </p:txBody>
        </p:sp>
        <p:sp>
          <p:nvSpPr>
            <p:cNvPr id="12" name="TextBox 11"/>
            <p:cNvSpPr txBox="1"/>
            <p:nvPr/>
          </p:nvSpPr>
          <p:spPr>
            <a:xfrm rot="16200000">
              <a:off x="1320642" y="790734"/>
              <a:ext cx="2060849" cy="479375"/>
            </a:xfrm>
            <a:prstGeom prst="rect">
              <a:avLst/>
            </a:prstGeom>
            <a:solidFill>
              <a:srgbClr val="2B0A3D"/>
            </a:solidFill>
            <a:ln>
              <a:solidFill>
                <a:srgbClr val="2B0A3D"/>
              </a:solidFill>
            </a:ln>
          </p:spPr>
          <p:txBody>
            <a:bodyPr wrap="square" lIns="0" tIns="0" rIns="0" bIns="0" rtlCol="0" anchor="ctr">
              <a:noAutofit/>
            </a:bodyPr>
            <a:lstStyle/>
            <a:p>
              <a:pPr marL="0" marR="0" lvl="2" indent="0" algn="ctr" defTabSz="874454" rtl="0" eaLnBrk="1" fontAlgn="base" latinLnBrk="0" hangingPunct="1">
                <a:lnSpc>
                  <a:spcPct val="100000"/>
                </a:lnSpc>
                <a:spcBef>
                  <a:spcPts val="765"/>
                </a:spcBef>
                <a:spcAft>
                  <a:spcPts val="0"/>
                </a:spcAft>
                <a:buClr>
                  <a:prstClr val="black"/>
                </a:buClr>
                <a:buSzPct val="150000"/>
                <a:buFontTx/>
                <a:buNone/>
                <a:tabLst/>
                <a:defRPr/>
              </a:pPr>
              <a:r>
                <a:rPr kumimoji="0" lang="en-US" sz="1338" b="1" i="0" u="none" strike="noStrike" kern="1200" cap="none" spc="0" normalizeH="0" baseline="0" noProof="1">
                  <a:ln>
                    <a:noFill/>
                  </a:ln>
                  <a:solidFill>
                    <a:srgbClr val="FFFFFF"/>
                  </a:solidFill>
                  <a:effectLst/>
                  <a:uLnTx/>
                  <a:uFillTx/>
                  <a:latin typeface="Ubuntu"/>
                  <a:ea typeface="+mn-ea"/>
                  <a:cs typeface="+mn-cs"/>
                </a:rPr>
                <a:t>The Outcome</a:t>
              </a:r>
            </a:p>
          </p:txBody>
        </p:sp>
        <p:sp>
          <p:nvSpPr>
            <p:cNvPr id="31" name="Rectangle 30"/>
            <p:cNvSpPr>
              <a:spLocks/>
            </p:cNvSpPr>
            <p:nvPr/>
          </p:nvSpPr>
          <p:spPr>
            <a:xfrm>
              <a:off x="8457872" y="0"/>
              <a:ext cx="86400" cy="2062800"/>
            </a:xfrm>
            <a:prstGeom prst="rect">
              <a:avLst/>
            </a:prstGeom>
            <a:solidFill>
              <a:srgbClr val="2B0A3D"/>
            </a:solidFill>
            <a:ln>
              <a:solidFill>
                <a:srgbClr val="2B0A3D"/>
              </a:solidFill>
            </a:ln>
          </p:spPr>
          <p:txBody>
            <a:bodyPr wrap="square" lIns="137709" rtlCol="0" anchor="ctr">
              <a:noAutofit/>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US" sz="1721"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52" name="Group 51">
            <a:extLst>
              <a:ext uri="{FF2B5EF4-FFF2-40B4-BE49-F238E27FC236}">
                <a16:creationId xmlns:a16="http://schemas.microsoft.com/office/drawing/2014/main" id="{C99C6890-B0D5-4580-BB87-2967B8D2886C}"/>
              </a:ext>
            </a:extLst>
          </p:cNvPr>
          <p:cNvGrpSpPr/>
          <p:nvPr/>
        </p:nvGrpSpPr>
        <p:grpSpPr>
          <a:xfrm>
            <a:off x="2205612" y="2258344"/>
            <a:ext cx="9110986" cy="2273729"/>
            <a:chOff x="2016224" y="2047112"/>
            <a:chExt cx="6528048" cy="2234245"/>
          </a:xfrm>
        </p:grpSpPr>
        <p:sp>
          <p:nvSpPr>
            <p:cNvPr id="5" name="Rectangle 4"/>
            <p:cNvSpPr/>
            <p:nvPr/>
          </p:nvSpPr>
          <p:spPr>
            <a:xfrm>
              <a:off x="2016224" y="2047274"/>
              <a:ext cx="6528048" cy="2232131"/>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4454"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FFFFFF"/>
                  </a:solidFill>
                  <a:effectLst/>
                  <a:uLnTx/>
                  <a:uFillTx/>
                  <a:latin typeface="Ubuntu"/>
                  <a:ea typeface="+mn-ea"/>
                  <a:cs typeface="+mn-cs"/>
                </a:rPr>
                <a:t>x</a:t>
              </a:r>
            </a:p>
          </p:txBody>
        </p:sp>
        <p:sp>
          <p:nvSpPr>
            <p:cNvPr id="10" name="TextBox 9"/>
            <p:cNvSpPr txBox="1">
              <a:spLocks noGrp="1" noRot="1" noMove="1" noResize="1" noEditPoints="1" noAdjustHandles="1" noChangeArrowheads="1" noChangeShapeType="1"/>
            </p:cNvSpPr>
            <p:nvPr/>
          </p:nvSpPr>
          <p:spPr>
            <a:xfrm>
              <a:off x="2653808" y="2051750"/>
              <a:ext cx="5674440" cy="2111651"/>
            </a:xfrm>
            <a:prstGeom prst="rect">
              <a:avLst/>
            </a:prstGeom>
            <a:noFill/>
            <a:ln w="19050">
              <a:noFill/>
            </a:ln>
          </p:spPr>
          <p:txBody>
            <a:bodyPr wrap="square" lIns="0" tIns="0" rIns="0" bIns="0" numCol="1" spcCol="288000" rtlCol="0" anchor="t">
              <a:noAutofit/>
            </a:bodyPr>
            <a:lstStyle>
              <a:defPPr>
                <a:defRPr lang="pt-PT"/>
              </a:defPPr>
              <a:lvl3pPr marL="106270" lvl="2" indent="-106270" fontAlgn="base">
                <a:spcAft>
                  <a:spcPts val="144"/>
                </a:spcAft>
                <a:buClr>
                  <a:schemeClr val="tx1"/>
                </a:buClr>
                <a:buFont typeface="Wingdings" pitchFamily="2" charset="2"/>
                <a:buChar char="§"/>
                <a:defRPr sz="1000"/>
              </a:lvl3pPr>
            </a:lstStyle>
            <a:p>
              <a:pPr marL="106270" marR="0" lvl="2" indent="-106270" algn="l" defTabSz="914400" rtl="0" eaLnBrk="1" fontAlgn="base" latinLnBrk="0" hangingPunct="1">
                <a:lnSpc>
                  <a:spcPct val="100000"/>
                </a:lnSpc>
                <a:spcBef>
                  <a:spcPts val="0"/>
                </a:spcBef>
                <a:spcAft>
                  <a:spcPts val="144"/>
                </a:spcAft>
                <a:buClr>
                  <a:prstClr val="black"/>
                </a:buClr>
                <a:buSzTx/>
                <a:buFont typeface="Wingdings" pitchFamily="2" charset="2"/>
                <a:buChar char="§"/>
                <a:tabLst/>
                <a:defRPr/>
              </a:pPr>
              <a:endParaRPr kumimoji="0" lang="en-US" sz="1000" b="0" i="0" u="none" strike="noStrike" kern="1200" cap="none" spc="0" normalizeH="0" baseline="0" noProof="1">
                <a:ln>
                  <a:noFill/>
                </a:ln>
                <a:solidFill>
                  <a:prstClr val="black"/>
                </a:solidFill>
                <a:effectLst/>
                <a:uLnTx/>
                <a:uFillTx/>
                <a:latin typeface="Ubuntu"/>
                <a:ea typeface="+mn-ea"/>
                <a:cs typeface="+mn-cs"/>
              </a:endParaRPr>
            </a:p>
            <a:p>
              <a:pPr marL="106270" marR="0" lvl="2" indent="-106270" algn="l" defTabSz="914400" rtl="0" eaLnBrk="1" fontAlgn="base" latinLnBrk="0" hangingPunct="1">
                <a:lnSpc>
                  <a:spcPct val="100000"/>
                </a:lnSpc>
                <a:spcBef>
                  <a:spcPts val="0"/>
                </a:spcBef>
                <a:spcAft>
                  <a:spcPts val="600"/>
                </a:spcAft>
                <a:buClr>
                  <a:prstClr val="black"/>
                </a:buClr>
                <a:buSzTx/>
                <a:buFont typeface="Wingdings" pitchFamily="2" charset="2"/>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Introduced volume-based delivery, worked on aged policies to manage ageing TAT</a:t>
              </a:r>
            </a:p>
            <a:p>
              <a:pPr marL="106270" marR="0" lvl="2" indent="-106270" algn="l" defTabSz="914400" rtl="0" eaLnBrk="1" fontAlgn="base" latinLnBrk="0" hangingPunct="1">
                <a:lnSpc>
                  <a:spcPct val="100000"/>
                </a:lnSpc>
                <a:spcBef>
                  <a:spcPts val="0"/>
                </a:spcBef>
                <a:spcAft>
                  <a:spcPts val="600"/>
                </a:spcAft>
                <a:buClr>
                  <a:prstClr val="black"/>
                </a:buClr>
                <a:buSzTx/>
                <a:buFont typeface="Wingdings" pitchFamily="2" charset="2"/>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Controlled spike volume by putting extra hours and improved turnaround time and cleared all the backlog</a:t>
              </a:r>
            </a:p>
            <a:p>
              <a:pPr marL="106270" marR="0" lvl="2" indent="-106270" algn="l" defTabSz="914400" rtl="0" eaLnBrk="1" fontAlgn="base" latinLnBrk="0" hangingPunct="1">
                <a:lnSpc>
                  <a:spcPct val="100000"/>
                </a:lnSpc>
                <a:spcBef>
                  <a:spcPts val="0"/>
                </a:spcBef>
                <a:spcAft>
                  <a:spcPts val="600"/>
                </a:spcAft>
                <a:buClr>
                  <a:prstClr val="black"/>
                </a:buClr>
                <a:buSzTx/>
                <a:buFont typeface="Wingdings" pitchFamily="2" charset="2"/>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Used a collaboration model that encourages peer to peer coaching</a:t>
              </a:r>
            </a:p>
            <a:p>
              <a:pPr marL="106270" marR="0" lvl="2" indent="-106270" algn="l" defTabSz="914400" rtl="0" eaLnBrk="1" fontAlgn="base" latinLnBrk="0" hangingPunct="1">
                <a:lnSpc>
                  <a:spcPct val="100000"/>
                </a:lnSpc>
                <a:spcBef>
                  <a:spcPts val="0"/>
                </a:spcBef>
                <a:spcAft>
                  <a:spcPts val="600"/>
                </a:spcAft>
                <a:buClr>
                  <a:prstClr val="black"/>
                </a:buClr>
                <a:buSzTx/>
                <a:buFont typeface="Wingdings" pitchFamily="2" charset="2"/>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Brainstorming workshops, standardization inputs discussions jointly with onshore team</a:t>
              </a:r>
            </a:p>
            <a:p>
              <a:pPr marL="106270" marR="0" lvl="2" indent="-106270" algn="l" defTabSz="914400" rtl="0" eaLnBrk="1" fontAlgn="base" latinLnBrk="0" hangingPunct="1">
                <a:lnSpc>
                  <a:spcPct val="100000"/>
                </a:lnSpc>
                <a:spcBef>
                  <a:spcPts val="0"/>
                </a:spcBef>
                <a:spcAft>
                  <a:spcPts val="600"/>
                </a:spcAft>
                <a:buClr>
                  <a:prstClr val="black"/>
                </a:buClr>
                <a:buSzTx/>
                <a:buFont typeface="Wingdings" pitchFamily="2" charset="2"/>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SOPs were established based on the feedback and experience on the projects to fill knowledge gaps</a:t>
              </a:r>
              <a:endParaRPr kumimoji="0" lang="en-US" sz="1000" b="0" i="0" u="none" strike="noStrike" kern="1200" cap="none" spc="0" normalizeH="0" baseline="0" noProof="0">
                <a:ln>
                  <a:noFill/>
                </a:ln>
                <a:solidFill>
                  <a:prstClr val="black"/>
                </a:solidFill>
                <a:effectLst/>
                <a:uLnTx/>
                <a:uFillTx/>
                <a:latin typeface="Ubuntu"/>
                <a:ea typeface="+mn-ea"/>
                <a:cs typeface="+mn-cs"/>
              </a:endParaRPr>
            </a:p>
            <a:p>
              <a:pPr marL="106270" marR="0" lvl="2" indent="-106270" algn="l" defTabSz="914400" rtl="0" eaLnBrk="1" fontAlgn="base" latinLnBrk="0" hangingPunct="1">
                <a:lnSpc>
                  <a:spcPct val="100000"/>
                </a:lnSpc>
                <a:spcBef>
                  <a:spcPts val="0"/>
                </a:spcBef>
                <a:spcAft>
                  <a:spcPts val="600"/>
                </a:spcAft>
                <a:buClr>
                  <a:prstClr val="black"/>
                </a:buClr>
                <a:buSzTx/>
                <a:buFont typeface="Wingdings" pitchFamily="2" charset="2"/>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Identified mitigation strategy for security risk of using Google Drive and open internet. Created segregated V-LAN to access G-Drive from CG &amp; VPN for work from home </a:t>
              </a:r>
            </a:p>
          </p:txBody>
        </p:sp>
        <p:sp>
          <p:nvSpPr>
            <p:cNvPr id="13" name="TextBox 12"/>
            <p:cNvSpPr txBox="1"/>
            <p:nvPr/>
          </p:nvSpPr>
          <p:spPr>
            <a:xfrm rot="16200000">
              <a:off x="1233945" y="2924546"/>
              <a:ext cx="2234245" cy="479378"/>
            </a:xfrm>
            <a:prstGeom prst="rect">
              <a:avLst/>
            </a:prstGeom>
            <a:solidFill>
              <a:schemeClr val="accent2"/>
            </a:solidFill>
          </p:spPr>
          <p:txBody>
            <a:bodyPr wrap="square" lIns="0" tIns="0" rIns="0" bIns="0" rtlCol="0" anchor="ctr">
              <a:noAutofit/>
            </a:bodyPr>
            <a:lstStyle/>
            <a:p>
              <a:pPr marL="0" marR="0" lvl="2" indent="0" algn="ctr" defTabSz="874454" rtl="0" eaLnBrk="1" fontAlgn="base" latinLnBrk="0" hangingPunct="1">
                <a:lnSpc>
                  <a:spcPct val="100000"/>
                </a:lnSpc>
                <a:spcBef>
                  <a:spcPts val="765"/>
                </a:spcBef>
                <a:spcAft>
                  <a:spcPts val="0"/>
                </a:spcAft>
                <a:buClr>
                  <a:prstClr val="black"/>
                </a:buClr>
                <a:buSzPct val="150000"/>
                <a:buFontTx/>
                <a:buNone/>
                <a:tabLst/>
                <a:defRPr/>
              </a:pPr>
              <a:r>
                <a:rPr kumimoji="0" lang="en-US" sz="1338" b="1" i="0" u="none" strike="noStrike" kern="1200" cap="none" spc="0" normalizeH="0" baseline="0" noProof="1">
                  <a:ln>
                    <a:noFill/>
                  </a:ln>
                  <a:solidFill>
                    <a:srgbClr val="FFFFFF"/>
                  </a:solidFill>
                  <a:effectLst/>
                  <a:uLnTx/>
                  <a:uFillTx/>
                  <a:latin typeface="Ubuntu"/>
                  <a:ea typeface="+mn-ea"/>
                  <a:cs typeface="+mn-cs"/>
                </a:rPr>
                <a:t>The Solution</a:t>
              </a:r>
            </a:p>
          </p:txBody>
        </p:sp>
        <p:sp>
          <p:nvSpPr>
            <p:cNvPr id="32" name="Rectangle 31"/>
            <p:cNvSpPr>
              <a:spLocks/>
            </p:cNvSpPr>
            <p:nvPr/>
          </p:nvSpPr>
          <p:spPr>
            <a:xfrm>
              <a:off x="8457665" y="2047273"/>
              <a:ext cx="86607" cy="2232000"/>
            </a:xfrm>
            <a:prstGeom prst="rect">
              <a:avLst/>
            </a:prstGeom>
            <a:solidFill>
              <a:schemeClr val="accent2"/>
            </a:solidFill>
          </p:spPr>
          <p:txBody>
            <a:bodyPr wrap="square" lIns="137709" rtlCol="0" anchor="ctr">
              <a:noAutofit/>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US" sz="1721"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54" name="Group 53">
            <a:extLst>
              <a:ext uri="{FF2B5EF4-FFF2-40B4-BE49-F238E27FC236}">
                <a16:creationId xmlns:a16="http://schemas.microsoft.com/office/drawing/2014/main" id="{96A0E957-A3A9-4498-806F-357486048294}"/>
              </a:ext>
            </a:extLst>
          </p:cNvPr>
          <p:cNvGrpSpPr/>
          <p:nvPr/>
        </p:nvGrpSpPr>
        <p:grpSpPr>
          <a:xfrm>
            <a:off x="2205612" y="212381"/>
            <a:ext cx="9110986" cy="1962147"/>
            <a:chOff x="2016224" y="4098003"/>
            <a:chExt cx="6528048" cy="2401910"/>
          </a:xfrm>
        </p:grpSpPr>
        <p:sp>
          <p:nvSpPr>
            <p:cNvPr id="6" name="Rectangle 5"/>
            <p:cNvSpPr/>
            <p:nvPr/>
          </p:nvSpPr>
          <p:spPr>
            <a:xfrm>
              <a:off x="2016224" y="4099140"/>
              <a:ext cx="6528048" cy="2399637"/>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4454"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srgbClr val="FFFFFF"/>
                </a:solidFill>
                <a:effectLst/>
                <a:uLnTx/>
                <a:uFillTx/>
                <a:latin typeface="Ubuntu"/>
                <a:ea typeface="+mn-ea"/>
                <a:cs typeface="+mn-cs"/>
              </a:endParaRPr>
            </a:p>
          </p:txBody>
        </p:sp>
        <p:sp>
          <p:nvSpPr>
            <p:cNvPr id="11" name="TextBox 10"/>
            <p:cNvSpPr txBox="1"/>
            <p:nvPr/>
          </p:nvSpPr>
          <p:spPr>
            <a:xfrm>
              <a:off x="2685913" y="4110606"/>
              <a:ext cx="5674440" cy="2088232"/>
            </a:xfrm>
            <a:prstGeom prst="rect">
              <a:avLst/>
            </a:prstGeom>
            <a:noFill/>
            <a:ln w="19050">
              <a:noFill/>
            </a:ln>
          </p:spPr>
          <p:txBody>
            <a:bodyPr wrap="square" lIns="0" tIns="0" rIns="0" bIns="0" numCol="1" spcCol="288000" rtlCol="0" anchor="t">
              <a:noAutofit/>
            </a:bodyPr>
            <a:lstStyle/>
            <a:p>
              <a:pPr marL="106270" marR="0" lvl="2" indent="-106270" algn="l" defTabSz="914400" rtl="0" eaLnBrk="1" fontAlgn="base" latinLnBrk="0" hangingPunct="1">
                <a:lnSpc>
                  <a:spcPct val="100000"/>
                </a:lnSpc>
                <a:spcBef>
                  <a:spcPts val="0"/>
                </a:spcBef>
                <a:spcAft>
                  <a:spcPts val="600"/>
                </a:spcAft>
                <a:buClr>
                  <a:prstClr val="black"/>
                </a:buClr>
                <a:buSzTx/>
                <a:buFont typeface="Wingdings" pitchFamily="2" charset="2"/>
                <a:buChar char="§"/>
                <a:tabLst/>
                <a:defRPr/>
              </a:pPr>
              <a:endParaRPr kumimoji="0" lang="en-US" sz="1000" b="0" i="0" u="none" strike="noStrike" kern="1200" cap="none" spc="0" normalizeH="0" baseline="0" noProof="1">
                <a:ln>
                  <a:noFill/>
                </a:ln>
                <a:solidFill>
                  <a:prstClr val="black"/>
                </a:solidFill>
                <a:effectLst/>
                <a:uLnTx/>
                <a:uFillTx/>
                <a:latin typeface="Ubuntu"/>
                <a:ea typeface="+mn-ea"/>
                <a:cs typeface="+mn-cs"/>
              </a:endParaRPr>
            </a:p>
            <a:p>
              <a:pPr marL="106270" marR="0" lvl="2" indent="-106270" algn="l" defTabSz="914400" rtl="0" eaLnBrk="1" fontAlgn="base" latinLnBrk="0" hangingPunct="1">
                <a:lnSpc>
                  <a:spcPct val="100000"/>
                </a:lnSpc>
                <a:spcBef>
                  <a:spcPts val="0"/>
                </a:spcBef>
                <a:spcAft>
                  <a:spcPts val="600"/>
                </a:spcAft>
                <a:buClr>
                  <a:prstClr val="black"/>
                </a:buClr>
                <a:buSzTx/>
                <a:buFont typeface="Wingdings" pitchFamily="2" charset="2"/>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High TAT of ageing policies, resulted in a huge backlog</a:t>
              </a:r>
            </a:p>
            <a:p>
              <a:pPr marL="106270" marR="0" lvl="2" indent="-106270" algn="l" defTabSz="914400" rtl="0" eaLnBrk="1" fontAlgn="base" latinLnBrk="0" hangingPunct="1">
                <a:lnSpc>
                  <a:spcPct val="100000"/>
                </a:lnSpc>
                <a:spcBef>
                  <a:spcPts val="0"/>
                </a:spcBef>
                <a:spcAft>
                  <a:spcPts val="600"/>
                </a:spcAft>
                <a:buClr>
                  <a:prstClr val="black"/>
                </a:buClr>
                <a:buSzTx/>
                <a:buFont typeface="Wingdings" pitchFamily="2" charset="2"/>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Sudden volume spike and massive backlog in Adhoc Projects</a:t>
              </a:r>
            </a:p>
            <a:p>
              <a:pPr marL="106270" marR="0" lvl="2" indent="-106270" algn="l" defTabSz="914400" rtl="0" eaLnBrk="1" fontAlgn="base" latinLnBrk="0" hangingPunct="1">
                <a:lnSpc>
                  <a:spcPct val="100000"/>
                </a:lnSpc>
                <a:spcBef>
                  <a:spcPts val="0"/>
                </a:spcBef>
                <a:spcAft>
                  <a:spcPts val="600"/>
                </a:spcAft>
                <a:buClr>
                  <a:prstClr val="black"/>
                </a:buClr>
                <a:buSzTx/>
                <a:buFont typeface="Wingdings" pitchFamily="2" charset="2"/>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Lack of documentation &amp; guideline</a:t>
              </a:r>
            </a:p>
            <a:p>
              <a:pPr marL="106270" marR="0" lvl="2" indent="-106270" algn="l" defTabSz="914400" rtl="0" eaLnBrk="1" fontAlgn="base" latinLnBrk="0" hangingPunct="1">
                <a:lnSpc>
                  <a:spcPct val="100000"/>
                </a:lnSpc>
                <a:spcBef>
                  <a:spcPts val="0"/>
                </a:spcBef>
                <a:spcAft>
                  <a:spcPts val="600"/>
                </a:spcAft>
                <a:buClr>
                  <a:prstClr val="black"/>
                </a:buClr>
                <a:buSzTx/>
                <a:buFont typeface="Wingdings" pitchFamily="2" charset="2"/>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Security risk of using Google drive and open internet. Secure work from home environment</a:t>
              </a:r>
            </a:p>
          </p:txBody>
        </p:sp>
        <p:sp>
          <p:nvSpPr>
            <p:cNvPr id="14" name="TextBox 13"/>
            <p:cNvSpPr txBox="1"/>
            <p:nvPr/>
          </p:nvSpPr>
          <p:spPr>
            <a:xfrm rot="16200000">
              <a:off x="1151253" y="5059270"/>
              <a:ext cx="2399633" cy="479377"/>
            </a:xfrm>
            <a:prstGeom prst="rect">
              <a:avLst/>
            </a:prstGeom>
            <a:solidFill>
              <a:schemeClr val="accent1"/>
            </a:solidFill>
            <a:ln w="19050">
              <a:solidFill>
                <a:schemeClr val="accent1"/>
              </a:solidFill>
            </a:ln>
          </p:spPr>
          <p:txBody>
            <a:bodyPr wrap="none" lIns="0" tIns="0" rIns="0" bIns="0" rtlCol="0" anchor="ctr">
              <a:noAutofit/>
            </a:bodyPr>
            <a:lstStyle/>
            <a:p>
              <a:pPr marL="0" marR="0" lvl="0" indent="0" algn="ctr" defTabSz="874454" rtl="0" eaLnBrk="1" fontAlgn="auto" latinLnBrk="0" hangingPunct="1">
                <a:lnSpc>
                  <a:spcPct val="100000"/>
                </a:lnSpc>
                <a:spcBef>
                  <a:spcPts val="0"/>
                </a:spcBef>
                <a:spcAft>
                  <a:spcPts val="0"/>
                </a:spcAft>
                <a:buClrTx/>
                <a:buSzTx/>
                <a:buFontTx/>
                <a:buNone/>
                <a:tabLst/>
                <a:defRPr/>
              </a:pPr>
              <a:r>
                <a:rPr kumimoji="0" lang="en-US" sz="1338" b="1" i="0" u="none" strike="noStrike" kern="0" cap="none" spc="0" normalizeH="0" baseline="0" noProof="1">
                  <a:ln>
                    <a:noFill/>
                  </a:ln>
                  <a:solidFill>
                    <a:srgbClr val="FFFFFF"/>
                  </a:solidFill>
                  <a:effectLst/>
                  <a:uLnTx/>
                  <a:uFillTx/>
                  <a:latin typeface="Ubuntu"/>
                  <a:ea typeface="+mn-ea"/>
                  <a:cs typeface="Arial"/>
                </a:rPr>
                <a:t>The Challenges</a:t>
              </a:r>
            </a:p>
          </p:txBody>
        </p:sp>
        <p:sp>
          <p:nvSpPr>
            <p:cNvPr id="33" name="Rectangle 32"/>
            <p:cNvSpPr>
              <a:spLocks/>
            </p:cNvSpPr>
            <p:nvPr/>
          </p:nvSpPr>
          <p:spPr>
            <a:xfrm>
              <a:off x="8457872" y="4098003"/>
              <a:ext cx="86400" cy="2401910"/>
            </a:xfrm>
            <a:prstGeom prst="rect">
              <a:avLst/>
            </a:prstGeom>
            <a:solidFill>
              <a:schemeClr val="accent1"/>
            </a:solidFill>
            <a:ln w="19050">
              <a:solidFill>
                <a:schemeClr val="accent1"/>
              </a:solidFill>
            </a:ln>
          </p:spPr>
          <p:txBody>
            <a:bodyPr wrap="none" lIns="172136" rtlCol="0" anchor="ctr">
              <a:noAutofit/>
            </a:bodyPr>
            <a:lstStyle/>
            <a:p>
              <a:pPr marL="0" marR="0" lvl="0" indent="0" algn="ctr" defTabSz="874454" rtl="0" eaLnBrk="1" fontAlgn="auto" latinLnBrk="0" hangingPunct="1">
                <a:lnSpc>
                  <a:spcPct val="100000"/>
                </a:lnSpc>
                <a:spcBef>
                  <a:spcPts val="0"/>
                </a:spcBef>
                <a:spcAft>
                  <a:spcPts val="0"/>
                </a:spcAft>
                <a:buClrTx/>
                <a:buSzTx/>
                <a:buFontTx/>
                <a:buNone/>
                <a:tabLst/>
                <a:defRPr/>
              </a:pPr>
              <a:endParaRPr kumimoji="0" lang="en-US" sz="1721" b="1" i="0" u="none" strike="noStrike" kern="0" cap="none" spc="0" normalizeH="0" baseline="0" noProof="0">
                <a:ln>
                  <a:noFill/>
                </a:ln>
                <a:solidFill>
                  <a:srgbClr val="FFFFFF"/>
                </a:solidFill>
                <a:effectLst/>
                <a:uLnTx/>
                <a:uFillTx/>
                <a:latin typeface="Ubuntu"/>
                <a:ea typeface="+mn-ea"/>
                <a:cs typeface="Arial"/>
              </a:endParaRPr>
            </a:p>
          </p:txBody>
        </p:sp>
      </p:grpSp>
      <p:sp>
        <p:nvSpPr>
          <p:cNvPr id="73" name="TextBox 72">
            <a:extLst>
              <a:ext uri="{FF2B5EF4-FFF2-40B4-BE49-F238E27FC236}">
                <a16:creationId xmlns:a16="http://schemas.microsoft.com/office/drawing/2014/main" id="{3407344A-AF6C-4BD1-9A74-D21C76C81091}"/>
              </a:ext>
            </a:extLst>
          </p:cNvPr>
          <p:cNvSpPr txBox="1"/>
          <p:nvPr/>
        </p:nvSpPr>
        <p:spPr>
          <a:xfrm>
            <a:off x="55549" y="4712245"/>
            <a:ext cx="2070023" cy="1688555"/>
          </a:xfrm>
          <a:prstGeom prst="rect">
            <a:avLst/>
          </a:prstGeom>
          <a:noFill/>
        </p:spPr>
        <p:txBody>
          <a:bodyPr wrap="square" rtlCol="0">
            <a:noAutofit/>
          </a:bodyPr>
          <a:lstStyle/>
          <a:p>
            <a:pPr marL="0" marR="0" lvl="2" indent="0" algn="l" defTabSz="874454" rtl="0" eaLnBrk="1" fontAlgn="auto" latinLnBrk="0" hangingPunct="1">
              <a:lnSpc>
                <a:spcPct val="100000"/>
              </a:lnSpc>
              <a:spcBef>
                <a:spcPts val="95"/>
              </a:spcBef>
              <a:spcAft>
                <a:spcPts val="0"/>
              </a:spcAft>
              <a:buClr>
                <a:srgbClr val="95E616"/>
              </a:buClr>
              <a:buSzPct val="120000"/>
              <a:buFontTx/>
              <a:buNone/>
              <a:tabLst/>
              <a:defRPr/>
            </a:pPr>
            <a:r>
              <a:rPr kumimoji="0" lang="en-US" altLang="ja-JP" sz="1000" b="1" i="0" u="none" strike="noStrike" kern="1200" cap="none" spc="0" normalizeH="0" baseline="0" noProof="0">
                <a:ln>
                  <a:noFill/>
                </a:ln>
                <a:solidFill>
                  <a:srgbClr val="000000"/>
                </a:solidFill>
                <a:effectLst/>
                <a:uLnTx/>
                <a:uFillTx/>
                <a:latin typeface="Ubuntu"/>
                <a:ea typeface="+mn-ea"/>
                <a:cs typeface="+mn-cs"/>
              </a:rPr>
              <a:t>Scope: </a:t>
            </a:r>
            <a:r>
              <a:rPr kumimoji="0" lang="en-US" altLang="ja-JP" sz="1000" b="0" i="0" u="none" strike="noStrike" kern="1200" cap="none" spc="0" normalizeH="0" baseline="0" noProof="1">
                <a:ln>
                  <a:noFill/>
                </a:ln>
                <a:solidFill>
                  <a:prstClr val="black"/>
                </a:solidFill>
                <a:effectLst/>
                <a:uLnTx/>
                <a:uFillTx/>
                <a:latin typeface="Ubuntu"/>
                <a:ea typeface="+mn-ea"/>
                <a:cs typeface="+mn-cs"/>
              </a:rPr>
              <a:t>2</a:t>
            </a:r>
            <a:r>
              <a:rPr kumimoji="0" lang="en-US" altLang="ja-JP" sz="1000" b="0" i="0" u="none" strike="noStrike" kern="1200" cap="none" spc="0" normalizeH="0" baseline="30000" noProof="1">
                <a:ln>
                  <a:noFill/>
                </a:ln>
                <a:solidFill>
                  <a:prstClr val="black"/>
                </a:solidFill>
                <a:effectLst/>
                <a:uLnTx/>
                <a:uFillTx/>
                <a:latin typeface="Ubuntu"/>
                <a:ea typeface="+mn-ea"/>
                <a:cs typeface="+mn-cs"/>
              </a:rPr>
              <a:t>nd</a:t>
            </a:r>
            <a:r>
              <a:rPr kumimoji="0" lang="en-US" altLang="ja-JP" sz="1000" b="0" i="0" u="none" strike="noStrike" kern="1200" cap="none" spc="0" normalizeH="0" baseline="0" noProof="1">
                <a:ln>
                  <a:noFill/>
                </a:ln>
                <a:solidFill>
                  <a:prstClr val="black"/>
                </a:solidFill>
                <a:effectLst/>
                <a:uLnTx/>
                <a:uFillTx/>
                <a:latin typeface="Ubuntu"/>
                <a:ea typeface="+mn-ea"/>
                <a:cs typeface="+mn-cs"/>
              </a:rPr>
              <a:t> Underwriter, Adhoc Projects, Billing Proficiency </a:t>
            </a:r>
            <a:br>
              <a:rPr kumimoji="0" lang="en-US" altLang="ja-JP" sz="1000" b="1" i="0" u="none" strike="noStrike" kern="1200" cap="none" spc="0" normalizeH="0" baseline="0" noProof="0">
                <a:ln>
                  <a:noFill/>
                </a:ln>
                <a:solidFill>
                  <a:srgbClr val="000000"/>
                </a:solidFill>
                <a:effectLst/>
                <a:uLnTx/>
                <a:uFillTx/>
                <a:latin typeface="Ubuntu"/>
                <a:ea typeface="+mn-ea"/>
                <a:cs typeface="+mn-cs"/>
              </a:rPr>
            </a:br>
            <a:r>
              <a:rPr kumimoji="0" lang="en-US" altLang="ja-JP" sz="1000" b="1" i="0" u="none" strike="noStrike" kern="1200" cap="none" spc="0" normalizeH="0" baseline="0" noProof="0">
                <a:ln>
                  <a:noFill/>
                </a:ln>
                <a:solidFill>
                  <a:srgbClr val="000000"/>
                </a:solidFill>
                <a:effectLst/>
                <a:uLnTx/>
                <a:uFillTx/>
                <a:latin typeface="Ubuntu"/>
                <a:ea typeface="+mn-ea"/>
                <a:cs typeface="+mn-cs"/>
              </a:rPr>
              <a:t>Delivery Centers: </a:t>
            </a:r>
            <a:r>
              <a:rPr kumimoji="0" lang="en-US" altLang="ja-JP" sz="1000" b="0" i="0" u="none" strike="noStrike" kern="1200" cap="none" spc="0" normalizeH="0" baseline="0" noProof="0">
                <a:ln>
                  <a:noFill/>
                </a:ln>
                <a:solidFill>
                  <a:srgbClr val="000000"/>
                </a:solidFill>
                <a:effectLst/>
                <a:uLnTx/>
                <a:uFillTx/>
                <a:latin typeface="Ubuntu"/>
                <a:ea typeface="+mn-ea"/>
                <a:cs typeface="+mn-cs"/>
              </a:rPr>
              <a:t>India (Noida)</a:t>
            </a:r>
            <a:br>
              <a:rPr kumimoji="0" lang="en-US" altLang="ja-JP" sz="1000" b="1" i="0" u="none" strike="noStrike" kern="1200" cap="none" spc="0" normalizeH="0" baseline="0" noProof="0">
                <a:ln>
                  <a:noFill/>
                </a:ln>
                <a:solidFill>
                  <a:srgbClr val="000000"/>
                </a:solidFill>
                <a:effectLst/>
                <a:uLnTx/>
                <a:uFillTx/>
                <a:latin typeface="Ubuntu"/>
                <a:ea typeface="+mn-ea"/>
                <a:cs typeface="+mn-cs"/>
              </a:rPr>
            </a:br>
            <a:r>
              <a:rPr kumimoji="0" lang="en-US" altLang="ja-JP" sz="1000" b="1" i="0" u="none" strike="noStrike" kern="1200" cap="none" spc="0" normalizeH="0" baseline="0" noProof="0">
                <a:ln>
                  <a:noFill/>
                </a:ln>
                <a:solidFill>
                  <a:srgbClr val="000000"/>
                </a:solidFill>
                <a:effectLst/>
                <a:uLnTx/>
                <a:uFillTx/>
                <a:latin typeface="Ubuntu"/>
                <a:ea typeface="+mn-ea"/>
                <a:cs typeface="+mn-cs"/>
              </a:rPr>
              <a:t>Languages: </a:t>
            </a:r>
            <a:r>
              <a:rPr kumimoji="0" lang="en-US" altLang="ja-JP" sz="1000" b="0" i="0" u="none" strike="noStrike" kern="1200" cap="none" spc="0" normalizeH="0" baseline="0" noProof="0">
                <a:ln>
                  <a:noFill/>
                </a:ln>
                <a:solidFill>
                  <a:srgbClr val="000000"/>
                </a:solidFill>
                <a:effectLst/>
                <a:uLnTx/>
                <a:uFillTx/>
                <a:latin typeface="Ubuntu"/>
                <a:ea typeface="+mn-ea"/>
                <a:cs typeface="+mn-cs"/>
              </a:rPr>
              <a:t>English </a:t>
            </a:r>
            <a:br>
              <a:rPr kumimoji="0" lang="en-US" altLang="ja-JP" sz="1000" b="1" i="0" u="none" strike="noStrike" kern="1200" cap="none" spc="0" normalizeH="0" baseline="0" noProof="0">
                <a:ln>
                  <a:noFill/>
                </a:ln>
                <a:solidFill>
                  <a:srgbClr val="000000"/>
                </a:solidFill>
                <a:effectLst/>
                <a:uLnTx/>
                <a:uFillTx/>
                <a:latin typeface="Ubuntu"/>
                <a:ea typeface="+mn-ea"/>
                <a:cs typeface="+mn-cs"/>
              </a:rPr>
            </a:br>
            <a:r>
              <a:rPr kumimoji="0" lang="en-US" altLang="ja-JP" sz="1000" b="1" i="0" u="none" strike="noStrike" kern="1200" cap="none" spc="0" normalizeH="0" baseline="0" noProof="0">
                <a:ln>
                  <a:noFill/>
                </a:ln>
                <a:solidFill>
                  <a:srgbClr val="000000"/>
                </a:solidFill>
                <a:effectLst/>
                <a:uLnTx/>
                <a:uFillTx/>
                <a:latin typeface="Ubuntu"/>
                <a:ea typeface="+mn-ea"/>
                <a:cs typeface="+mn-cs"/>
              </a:rPr>
              <a:t>Methodologies/Tools: </a:t>
            </a:r>
            <a:r>
              <a:rPr kumimoji="0" lang="en-US" altLang="ja-JP" sz="1000" b="0" i="0" u="none" strike="noStrike" kern="1200" cap="none" spc="0" normalizeH="0" baseline="0" noProof="1">
                <a:ln>
                  <a:noFill/>
                </a:ln>
                <a:solidFill>
                  <a:prstClr val="black"/>
                </a:solidFill>
                <a:effectLst/>
                <a:uLnTx/>
                <a:uFillTx/>
                <a:latin typeface="Ubuntu"/>
                <a:ea typeface="+mn-ea"/>
                <a:cs typeface="+mn-cs"/>
              </a:rPr>
              <a:t>Sapience, Stripe, E360, AWS, Marketing Cloud, Crashlytics, Lis Track, JIRA, Confluence and Google Drive </a:t>
            </a:r>
            <a:endParaRPr kumimoji="0" lang="en-US" altLang="ja-JP" sz="1000" b="0" i="0" u="none" strike="noStrike" kern="1200" cap="none" spc="0" normalizeH="0" baseline="0" noProof="0">
              <a:ln>
                <a:noFill/>
              </a:ln>
              <a:solidFill>
                <a:srgbClr val="000000"/>
              </a:solidFill>
              <a:effectLst/>
              <a:uLnTx/>
              <a:uFillTx/>
              <a:latin typeface="Ubuntu"/>
              <a:ea typeface="+mn-ea"/>
              <a:cs typeface="+mn-cs"/>
            </a:endParaRPr>
          </a:p>
        </p:txBody>
      </p:sp>
      <p:sp>
        <p:nvSpPr>
          <p:cNvPr id="75" name="TextBox 74">
            <a:extLst>
              <a:ext uri="{FF2B5EF4-FFF2-40B4-BE49-F238E27FC236}">
                <a16:creationId xmlns:a16="http://schemas.microsoft.com/office/drawing/2014/main" id="{8BB0933B-161F-4091-83C7-2283A286C505}"/>
              </a:ext>
            </a:extLst>
          </p:cNvPr>
          <p:cNvSpPr txBox="1"/>
          <p:nvPr/>
        </p:nvSpPr>
        <p:spPr>
          <a:xfrm>
            <a:off x="1400988" y="3806025"/>
            <a:ext cx="485165" cy="357149"/>
          </a:xfrm>
          <a:prstGeom prst="rect">
            <a:avLst/>
          </a:prstGeom>
          <a:noFill/>
        </p:spPr>
        <p:txBody>
          <a:bodyPr wrap="square" rtlCol="0">
            <a:spAutoFit/>
          </a:bodyPr>
          <a:lstStyle/>
          <a:p>
            <a:pPr marL="0" marR="0" lvl="0" indent="0" algn="ctr" defTabSz="874454" rtl="0" eaLnBrk="1" fontAlgn="auto" latinLnBrk="0" hangingPunct="1">
              <a:lnSpc>
                <a:spcPct val="100000"/>
              </a:lnSpc>
              <a:spcBef>
                <a:spcPts val="0"/>
              </a:spcBef>
              <a:spcAft>
                <a:spcPts val="0"/>
              </a:spcAft>
              <a:buClrTx/>
              <a:buSzTx/>
              <a:buFontTx/>
              <a:buNone/>
              <a:tabLst/>
              <a:defRPr/>
            </a:pPr>
            <a:r>
              <a:rPr kumimoji="0" lang="en-US" sz="1721" b="1" i="0" u="none" strike="noStrike" kern="1200" cap="none" spc="0" normalizeH="0" baseline="0" noProof="0">
                <a:ln>
                  <a:noFill/>
                </a:ln>
                <a:solidFill>
                  <a:srgbClr val="12ABDB"/>
                </a:solidFill>
                <a:effectLst/>
                <a:uLnTx/>
                <a:uFillTx/>
                <a:latin typeface="Ubuntu"/>
                <a:ea typeface="+mn-ea"/>
                <a:cs typeface="+mn-cs"/>
              </a:rPr>
              <a:t>FS</a:t>
            </a:r>
          </a:p>
        </p:txBody>
      </p:sp>
      <p:grpSp>
        <p:nvGrpSpPr>
          <p:cNvPr id="76" name="Group 75">
            <a:extLst>
              <a:ext uri="{FF2B5EF4-FFF2-40B4-BE49-F238E27FC236}">
                <a16:creationId xmlns:a16="http://schemas.microsoft.com/office/drawing/2014/main" id="{74226FF8-65B5-47C9-B2C6-57F1049D87BD}"/>
              </a:ext>
            </a:extLst>
          </p:cNvPr>
          <p:cNvGrpSpPr/>
          <p:nvPr/>
        </p:nvGrpSpPr>
        <p:grpSpPr>
          <a:xfrm>
            <a:off x="705697" y="3679664"/>
            <a:ext cx="646715" cy="605919"/>
            <a:chOff x="5783886" y="4557294"/>
            <a:chExt cx="676259" cy="633600"/>
          </a:xfrm>
        </p:grpSpPr>
        <p:sp>
          <p:nvSpPr>
            <p:cNvPr id="77" name="Freeform 199">
              <a:extLst>
                <a:ext uri="{FF2B5EF4-FFF2-40B4-BE49-F238E27FC236}">
                  <a16:creationId xmlns:a16="http://schemas.microsoft.com/office/drawing/2014/main" id="{F35F36E7-B8AC-49A7-B034-32A636EB84EF}"/>
                </a:ext>
              </a:extLst>
            </p:cNvPr>
            <p:cNvSpPr>
              <a:spLocks noChangeAspect="1"/>
            </p:cNvSpPr>
            <p:nvPr/>
          </p:nvSpPr>
          <p:spPr bwMode="auto">
            <a:xfrm>
              <a:off x="5783886" y="4557294"/>
              <a:ext cx="676259" cy="633600"/>
            </a:xfrm>
            <a:custGeom>
              <a:avLst/>
              <a:gdLst>
                <a:gd name="T0" fmla="*/ 29 w 253"/>
                <a:gd name="T1" fmla="*/ 171 h 236"/>
                <a:gd name="T2" fmla="*/ 73 w 253"/>
                <a:gd name="T3" fmla="*/ 28 h 236"/>
                <a:gd name="T4" fmla="*/ 223 w 253"/>
                <a:gd name="T5" fmla="*/ 71 h 236"/>
                <a:gd name="T6" fmla="*/ 176 w 253"/>
                <a:gd name="T7" fmla="*/ 208 h 236"/>
                <a:gd name="T8" fmla="*/ 29 w 253"/>
                <a:gd name="T9" fmla="*/ 171 h 236"/>
              </a:gdLst>
              <a:ahLst/>
              <a:cxnLst>
                <a:cxn ang="0">
                  <a:pos x="T0" y="T1"/>
                </a:cxn>
                <a:cxn ang="0">
                  <a:pos x="T2" y="T3"/>
                </a:cxn>
                <a:cxn ang="0">
                  <a:pos x="T4" y="T5"/>
                </a:cxn>
                <a:cxn ang="0">
                  <a:pos x="T6" y="T7"/>
                </a:cxn>
                <a:cxn ang="0">
                  <a:pos x="T8" y="T9"/>
                </a:cxn>
              </a:cxnLst>
              <a:rect l="0" t="0" r="r" b="b"/>
              <a:pathLst>
                <a:path w="253" h="236">
                  <a:moveTo>
                    <a:pt x="29" y="171"/>
                  </a:moveTo>
                  <a:cubicBezTo>
                    <a:pt x="0" y="120"/>
                    <a:pt x="19" y="56"/>
                    <a:pt x="73" y="28"/>
                  </a:cubicBezTo>
                  <a:cubicBezTo>
                    <a:pt x="127" y="0"/>
                    <a:pt x="194" y="19"/>
                    <a:pt x="223" y="71"/>
                  </a:cubicBezTo>
                  <a:cubicBezTo>
                    <a:pt x="253" y="122"/>
                    <a:pt x="230" y="180"/>
                    <a:pt x="176" y="208"/>
                  </a:cubicBezTo>
                  <a:cubicBezTo>
                    <a:pt x="122" y="236"/>
                    <a:pt x="58" y="223"/>
                    <a:pt x="29" y="171"/>
                  </a:cubicBezTo>
                </a:path>
              </a:pathLst>
            </a:custGeom>
            <a:solidFill>
              <a:srgbClr val="12ABDB"/>
            </a:solidFill>
            <a:ln>
              <a:noFill/>
            </a:ln>
          </p:spPr>
          <p:txBody>
            <a:bodyPr vert="horz" wrap="square" lIns="87445" tIns="43723" rIns="87445" bIns="43723" numCol="1" anchor="t" anchorCtr="0" compatLnSpc="1">
              <a:prstTxWarp prst="textNoShape">
                <a:avLst/>
              </a:prstTxWarp>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US" sz="1721" b="0" i="0" u="none" strike="noStrike" kern="1200" cap="none" spc="0" normalizeH="0" baseline="0" noProof="0">
                <a:ln>
                  <a:noFill/>
                </a:ln>
                <a:solidFill>
                  <a:prstClr val="black"/>
                </a:solidFill>
                <a:effectLst/>
                <a:uLnTx/>
                <a:uFillTx/>
                <a:latin typeface="Ubuntu"/>
                <a:ea typeface="+mn-ea"/>
                <a:cs typeface="+mn-cs"/>
              </a:endParaRPr>
            </a:p>
          </p:txBody>
        </p:sp>
        <p:grpSp>
          <p:nvGrpSpPr>
            <p:cNvPr id="78" name="Groupe 292">
              <a:extLst>
                <a:ext uri="{FF2B5EF4-FFF2-40B4-BE49-F238E27FC236}">
                  <a16:creationId xmlns:a16="http://schemas.microsoft.com/office/drawing/2014/main" id="{57BFAB39-DB70-4656-B07E-F0A8B70BE087}"/>
                </a:ext>
              </a:extLst>
            </p:cNvPr>
            <p:cNvGrpSpPr/>
            <p:nvPr/>
          </p:nvGrpSpPr>
          <p:grpSpPr>
            <a:xfrm>
              <a:off x="5931404" y="4726116"/>
              <a:ext cx="379248" cy="320793"/>
              <a:chOff x="9088438" y="2917825"/>
              <a:chExt cx="422275" cy="357188"/>
            </a:xfrm>
            <a:solidFill>
              <a:schemeClr val="bg1"/>
            </a:solidFill>
          </p:grpSpPr>
          <p:sp>
            <p:nvSpPr>
              <p:cNvPr id="95" name="Freeform 200">
                <a:extLst>
                  <a:ext uri="{FF2B5EF4-FFF2-40B4-BE49-F238E27FC236}">
                    <a16:creationId xmlns:a16="http://schemas.microsoft.com/office/drawing/2014/main" id="{5469F85D-C396-4325-ACBA-EAAC6EF7C434}"/>
                  </a:ext>
                </a:extLst>
              </p:cNvPr>
              <p:cNvSpPr>
                <a:spLocks/>
              </p:cNvSpPr>
              <p:nvPr/>
            </p:nvSpPr>
            <p:spPr bwMode="auto">
              <a:xfrm>
                <a:off x="9088438" y="2917825"/>
                <a:ext cx="422275" cy="211137"/>
              </a:xfrm>
              <a:custGeom>
                <a:avLst/>
                <a:gdLst>
                  <a:gd name="T0" fmla="*/ 85 w 125"/>
                  <a:gd name="T1" fmla="*/ 0 h 62"/>
                  <a:gd name="T2" fmla="*/ 85 w 125"/>
                  <a:gd name="T3" fmla="*/ 0 h 62"/>
                  <a:gd name="T4" fmla="*/ 125 w 125"/>
                  <a:gd name="T5" fmla="*/ 5 h 62"/>
                  <a:gd name="T6" fmla="*/ 125 w 125"/>
                  <a:gd name="T7" fmla="*/ 6 h 62"/>
                  <a:gd name="T8" fmla="*/ 111 w 125"/>
                  <a:gd name="T9" fmla="*/ 44 h 62"/>
                  <a:gd name="T10" fmla="*/ 102 w 125"/>
                  <a:gd name="T11" fmla="*/ 30 h 62"/>
                  <a:gd name="T12" fmla="*/ 61 w 125"/>
                  <a:gd name="T13" fmla="*/ 54 h 62"/>
                  <a:gd name="T14" fmla="*/ 54 w 125"/>
                  <a:gd name="T15" fmla="*/ 48 h 62"/>
                  <a:gd name="T16" fmla="*/ 48 w 125"/>
                  <a:gd name="T17" fmla="*/ 41 h 62"/>
                  <a:gd name="T18" fmla="*/ 9 w 125"/>
                  <a:gd name="T19" fmla="*/ 62 h 62"/>
                  <a:gd name="T20" fmla="*/ 0 w 125"/>
                  <a:gd name="T21" fmla="*/ 47 h 62"/>
                  <a:gd name="T22" fmla="*/ 0 w 125"/>
                  <a:gd name="T23" fmla="*/ 47 h 62"/>
                  <a:gd name="T24" fmla="*/ 51 w 125"/>
                  <a:gd name="T25" fmla="*/ 20 h 62"/>
                  <a:gd name="T26" fmla="*/ 58 w 125"/>
                  <a:gd name="T27" fmla="*/ 26 h 62"/>
                  <a:gd name="T28" fmla="*/ 64 w 125"/>
                  <a:gd name="T29" fmla="*/ 32 h 62"/>
                  <a:gd name="T30" fmla="*/ 93 w 125"/>
                  <a:gd name="T31" fmla="*/ 14 h 62"/>
                  <a:gd name="T32" fmla="*/ 85 w 125"/>
                  <a:gd name="T3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62">
                    <a:moveTo>
                      <a:pt x="85" y="0"/>
                    </a:moveTo>
                    <a:cubicBezTo>
                      <a:pt x="85" y="0"/>
                      <a:pt x="85" y="0"/>
                      <a:pt x="85" y="0"/>
                    </a:cubicBezTo>
                    <a:cubicBezTo>
                      <a:pt x="98" y="2"/>
                      <a:pt x="112" y="3"/>
                      <a:pt x="125" y="5"/>
                    </a:cubicBezTo>
                    <a:cubicBezTo>
                      <a:pt x="125" y="6"/>
                      <a:pt x="125" y="6"/>
                      <a:pt x="125" y="6"/>
                    </a:cubicBezTo>
                    <a:cubicBezTo>
                      <a:pt x="123" y="18"/>
                      <a:pt x="119" y="31"/>
                      <a:pt x="111" y="44"/>
                    </a:cubicBezTo>
                    <a:cubicBezTo>
                      <a:pt x="108" y="39"/>
                      <a:pt x="104" y="36"/>
                      <a:pt x="102" y="30"/>
                    </a:cubicBezTo>
                    <a:cubicBezTo>
                      <a:pt x="88" y="38"/>
                      <a:pt x="75" y="46"/>
                      <a:pt x="61" y="54"/>
                    </a:cubicBezTo>
                    <a:cubicBezTo>
                      <a:pt x="59" y="52"/>
                      <a:pt x="57" y="50"/>
                      <a:pt x="54" y="48"/>
                    </a:cubicBezTo>
                    <a:cubicBezTo>
                      <a:pt x="52" y="46"/>
                      <a:pt x="51" y="43"/>
                      <a:pt x="48" y="41"/>
                    </a:cubicBezTo>
                    <a:cubicBezTo>
                      <a:pt x="35" y="48"/>
                      <a:pt x="22" y="55"/>
                      <a:pt x="9" y="62"/>
                    </a:cubicBezTo>
                    <a:cubicBezTo>
                      <a:pt x="8" y="57"/>
                      <a:pt x="0" y="54"/>
                      <a:pt x="0" y="47"/>
                    </a:cubicBezTo>
                    <a:cubicBezTo>
                      <a:pt x="0" y="47"/>
                      <a:pt x="0" y="47"/>
                      <a:pt x="0" y="47"/>
                    </a:cubicBezTo>
                    <a:cubicBezTo>
                      <a:pt x="18" y="38"/>
                      <a:pt x="34" y="30"/>
                      <a:pt x="51" y="20"/>
                    </a:cubicBezTo>
                    <a:cubicBezTo>
                      <a:pt x="54" y="20"/>
                      <a:pt x="56" y="23"/>
                      <a:pt x="58" y="26"/>
                    </a:cubicBezTo>
                    <a:cubicBezTo>
                      <a:pt x="60" y="28"/>
                      <a:pt x="62" y="31"/>
                      <a:pt x="64" y="32"/>
                    </a:cubicBezTo>
                    <a:cubicBezTo>
                      <a:pt x="74" y="26"/>
                      <a:pt x="83" y="20"/>
                      <a:pt x="93" y="14"/>
                    </a:cubicBezTo>
                    <a:cubicBezTo>
                      <a:pt x="88" y="10"/>
                      <a:pt x="87" y="5"/>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445" tIns="43723" rIns="87445" bIns="43723" numCol="1" anchor="t" anchorCtr="0" compatLnSpc="1">
                <a:prstTxWarp prst="textNoShape">
                  <a:avLst/>
                </a:prstTxWarp>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US" sz="1721" b="0" i="0" u="none" strike="noStrike" kern="1200" cap="none" spc="0" normalizeH="0" baseline="0" noProof="0">
                  <a:ln>
                    <a:noFill/>
                  </a:ln>
                  <a:solidFill>
                    <a:prstClr val="black"/>
                  </a:solidFill>
                  <a:effectLst/>
                  <a:uLnTx/>
                  <a:uFillTx/>
                  <a:latin typeface="Ubuntu"/>
                  <a:ea typeface="+mn-ea"/>
                  <a:cs typeface="+mn-cs"/>
                </a:endParaRPr>
              </a:p>
            </p:txBody>
          </p:sp>
          <p:sp>
            <p:nvSpPr>
              <p:cNvPr id="98" name="Freeform 201">
                <a:extLst>
                  <a:ext uri="{FF2B5EF4-FFF2-40B4-BE49-F238E27FC236}">
                    <a16:creationId xmlns:a16="http://schemas.microsoft.com/office/drawing/2014/main" id="{4861077F-E2EE-4BF8-B9DE-4EC2459F7FB0}"/>
                  </a:ext>
                </a:extLst>
              </p:cNvPr>
              <p:cNvSpPr>
                <a:spLocks/>
              </p:cNvSpPr>
              <p:nvPr/>
            </p:nvSpPr>
            <p:spPr bwMode="auto">
              <a:xfrm>
                <a:off x="9372600" y="3049588"/>
                <a:ext cx="57150" cy="225425"/>
              </a:xfrm>
              <a:custGeom>
                <a:avLst/>
                <a:gdLst>
                  <a:gd name="T0" fmla="*/ 14 w 17"/>
                  <a:gd name="T1" fmla="*/ 66 h 66"/>
                  <a:gd name="T2" fmla="*/ 3 w 17"/>
                  <a:gd name="T3" fmla="*/ 66 h 66"/>
                  <a:gd name="T4" fmla="*/ 0 w 17"/>
                  <a:gd name="T5" fmla="*/ 63 h 66"/>
                  <a:gd name="T6" fmla="*/ 0 w 17"/>
                  <a:gd name="T7" fmla="*/ 10 h 66"/>
                  <a:gd name="T8" fmla="*/ 1 w 17"/>
                  <a:gd name="T9" fmla="*/ 8 h 66"/>
                  <a:gd name="T10" fmla="*/ 13 w 17"/>
                  <a:gd name="T11" fmla="*/ 1 h 66"/>
                  <a:gd name="T12" fmla="*/ 17 w 17"/>
                  <a:gd name="T13" fmla="*/ 4 h 66"/>
                  <a:gd name="T14" fmla="*/ 17 w 17"/>
                  <a:gd name="T15" fmla="*/ 63 h 66"/>
                  <a:gd name="T16" fmla="*/ 14 w 17"/>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6">
                    <a:moveTo>
                      <a:pt x="14" y="66"/>
                    </a:moveTo>
                    <a:cubicBezTo>
                      <a:pt x="3" y="66"/>
                      <a:pt x="3" y="66"/>
                      <a:pt x="3" y="66"/>
                    </a:cubicBezTo>
                    <a:cubicBezTo>
                      <a:pt x="1" y="66"/>
                      <a:pt x="0" y="65"/>
                      <a:pt x="0" y="63"/>
                    </a:cubicBezTo>
                    <a:cubicBezTo>
                      <a:pt x="0" y="10"/>
                      <a:pt x="0" y="10"/>
                      <a:pt x="0" y="10"/>
                    </a:cubicBezTo>
                    <a:cubicBezTo>
                      <a:pt x="0" y="9"/>
                      <a:pt x="1" y="8"/>
                      <a:pt x="1" y="8"/>
                    </a:cubicBezTo>
                    <a:cubicBezTo>
                      <a:pt x="5" y="6"/>
                      <a:pt x="9" y="3"/>
                      <a:pt x="13" y="1"/>
                    </a:cubicBezTo>
                    <a:cubicBezTo>
                      <a:pt x="15" y="0"/>
                      <a:pt x="17" y="2"/>
                      <a:pt x="17" y="4"/>
                    </a:cubicBezTo>
                    <a:cubicBezTo>
                      <a:pt x="17" y="63"/>
                      <a:pt x="17" y="63"/>
                      <a:pt x="17" y="63"/>
                    </a:cubicBezTo>
                    <a:cubicBezTo>
                      <a:pt x="17" y="65"/>
                      <a:pt x="16" y="66"/>
                      <a:pt x="14"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445" tIns="43723" rIns="87445" bIns="43723" numCol="1" anchor="t" anchorCtr="0" compatLnSpc="1">
                <a:prstTxWarp prst="textNoShape">
                  <a:avLst/>
                </a:prstTxWarp>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US" sz="1721" b="0" i="0" u="none" strike="noStrike" kern="1200" cap="none" spc="0" normalizeH="0" baseline="0" noProof="0">
                  <a:ln>
                    <a:noFill/>
                  </a:ln>
                  <a:solidFill>
                    <a:prstClr val="black"/>
                  </a:solidFill>
                  <a:effectLst/>
                  <a:uLnTx/>
                  <a:uFillTx/>
                  <a:latin typeface="Ubuntu"/>
                  <a:ea typeface="+mn-ea"/>
                  <a:cs typeface="+mn-cs"/>
                </a:endParaRPr>
              </a:p>
            </p:txBody>
          </p:sp>
          <p:sp>
            <p:nvSpPr>
              <p:cNvPr id="103" name="Freeform 202">
                <a:extLst>
                  <a:ext uri="{FF2B5EF4-FFF2-40B4-BE49-F238E27FC236}">
                    <a16:creationId xmlns:a16="http://schemas.microsoft.com/office/drawing/2014/main" id="{269232A7-BC64-4E03-955A-DCDF3B7457E1}"/>
                  </a:ext>
                </a:extLst>
              </p:cNvPr>
              <p:cNvSpPr>
                <a:spLocks/>
              </p:cNvSpPr>
              <p:nvPr/>
            </p:nvSpPr>
            <p:spPr bwMode="auto">
              <a:xfrm>
                <a:off x="9210675" y="3087688"/>
                <a:ext cx="60325" cy="187325"/>
              </a:xfrm>
              <a:custGeom>
                <a:avLst/>
                <a:gdLst>
                  <a:gd name="T0" fmla="*/ 15 w 18"/>
                  <a:gd name="T1" fmla="*/ 55 h 55"/>
                  <a:gd name="T2" fmla="*/ 3 w 18"/>
                  <a:gd name="T3" fmla="*/ 55 h 55"/>
                  <a:gd name="T4" fmla="*/ 0 w 18"/>
                  <a:gd name="T5" fmla="*/ 52 h 55"/>
                  <a:gd name="T6" fmla="*/ 0 w 18"/>
                  <a:gd name="T7" fmla="*/ 7 h 55"/>
                  <a:gd name="T8" fmla="*/ 2 w 18"/>
                  <a:gd name="T9" fmla="*/ 4 h 55"/>
                  <a:gd name="T10" fmla="*/ 9 w 18"/>
                  <a:gd name="T11" fmla="*/ 0 h 55"/>
                  <a:gd name="T12" fmla="*/ 13 w 18"/>
                  <a:gd name="T13" fmla="*/ 1 h 55"/>
                  <a:gd name="T14" fmla="*/ 18 w 18"/>
                  <a:gd name="T15" fmla="*/ 6 h 55"/>
                  <a:gd name="T16" fmla="*/ 18 w 18"/>
                  <a:gd name="T17" fmla="*/ 12 h 55"/>
                  <a:gd name="T18" fmla="*/ 18 w 18"/>
                  <a:gd name="T19" fmla="*/ 52 h 55"/>
                  <a:gd name="T20" fmla="*/ 15 w 18"/>
                  <a:gd name="T2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5">
                    <a:moveTo>
                      <a:pt x="15" y="55"/>
                    </a:moveTo>
                    <a:cubicBezTo>
                      <a:pt x="3" y="55"/>
                      <a:pt x="3" y="55"/>
                      <a:pt x="3" y="55"/>
                    </a:cubicBezTo>
                    <a:cubicBezTo>
                      <a:pt x="2" y="55"/>
                      <a:pt x="0" y="54"/>
                      <a:pt x="0" y="52"/>
                    </a:cubicBezTo>
                    <a:cubicBezTo>
                      <a:pt x="0" y="7"/>
                      <a:pt x="0" y="7"/>
                      <a:pt x="0" y="7"/>
                    </a:cubicBezTo>
                    <a:cubicBezTo>
                      <a:pt x="0" y="6"/>
                      <a:pt x="1" y="4"/>
                      <a:pt x="2" y="4"/>
                    </a:cubicBezTo>
                    <a:cubicBezTo>
                      <a:pt x="5" y="3"/>
                      <a:pt x="7" y="1"/>
                      <a:pt x="9" y="0"/>
                    </a:cubicBezTo>
                    <a:cubicBezTo>
                      <a:pt x="10" y="0"/>
                      <a:pt x="12" y="0"/>
                      <a:pt x="13" y="1"/>
                    </a:cubicBezTo>
                    <a:cubicBezTo>
                      <a:pt x="15" y="2"/>
                      <a:pt x="17" y="4"/>
                      <a:pt x="18" y="6"/>
                    </a:cubicBezTo>
                    <a:cubicBezTo>
                      <a:pt x="18" y="8"/>
                      <a:pt x="18" y="10"/>
                      <a:pt x="18" y="12"/>
                    </a:cubicBezTo>
                    <a:cubicBezTo>
                      <a:pt x="18" y="52"/>
                      <a:pt x="18" y="52"/>
                      <a:pt x="18" y="52"/>
                    </a:cubicBezTo>
                    <a:cubicBezTo>
                      <a:pt x="18" y="54"/>
                      <a:pt x="16" y="55"/>
                      <a:pt x="15"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445" tIns="43723" rIns="87445" bIns="43723" numCol="1" anchor="t" anchorCtr="0" compatLnSpc="1">
                <a:prstTxWarp prst="textNoShape">
                  <a:avLst/>
                </a:prstTxWarp>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US" sz="1721" b="0" i="0" u="none" strike="noStrike" kern="1200" cap="none" spc="0" normalizeH="0" baseline="0" noProof="0">
                  <a:ln>
                    <a:noFill/>
                  </a:ln>
                  <a:solidFill>
                    <a:prstClr val="black"/>
                  </a:solidFill>
                  <a:effectLst/>
                  <a:uLnTx/>
                  <a:uFillTx/>
                  <a:latin typeface="Ubuntu"/>
                  <a:ea typeface="+mn-ea"/>
                  <a:cs typeface="+mn-cs"/>
                </a:endParaRPr>
              </a:p>
            </p:txBody>
          </p:sp>
          <p:sp>
            <p:nvSpPr>
              <p:cNvPr id="106" name="Freeform 203">
                <a:extLst>
                  <a:ext uri="{FF2B5EF4-FFF2-40B4-BE49-F238E27FC236}">
                    <a16:creationId xmlns:a16="http://schemas.microsoft.com/office/drawing/2014/main" id="{EAB6659D-4621-46AE-B601-179333529E52}"/>
                  </a:ext>
                </a:extLst>
              </p:cNvPr>
              <p:cNvSpPr>
                <a:spLocks/>
              </p:cNvSpPr>
              <p:nvPr/>
            </p:nvSpPr>
            <p:spPr bwMode="auto">
              <a:xfrm>
                <a:off x="9291638" y="3097213"/>
                <a:ext cx="57150" cy="177800"/>
              </a:xfrm>
              <a:custGeom>
                <a:avLst/>
                <a:gdLst>
                  <a:gd name="T0" fmla="*/ 14 w 17"/>
                  <a:gd name="T1" fmla="*/ 52 h 52"/>
                  <a:gd name="T2" fmla="*/ 3 w 17"/>
                  <a:gd name="T3" fmla="*/ 52 h 52"/>
                  <a:gd name="T4" fmla="*/ 0 w 17"/>
                  <a:gd name="T5" fmla="*/ 49 h 52"/>
                  <a:gd name="T6" fmla="*/ 0 w 17"/>
                  <a:gd name="T7" fmla="*/ 10 h 52"/>
                  <a:gd name="T8" fmla="*/ 2 w 17"/>
                  <a:gd name="T9" fmla="*/ 8 h 52"/>
                  <a:gd name="T10" fmla="*/ 13 w 17"/>
                  <a:gd name="T11" fmla="*/ 1 h 52"/>
                  <a:gd name="T12" fmla="*/ 17 w 17"/>
                  <a:gd name="T13" fmla="*/ 4 h 52"/>
                  <a:gd name="T14" fmla="*/ 17 w 17"/>
                  <a:gd name="T15" fmla="*/ 49 h 52"/>
                  <a:gd name="T16" fmla="*/ 14 w 17"/>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2">
                    <a:moveTo>
                      <a:pt x="14" y="52"/>
                    </a:moveTo>
                    <a:cubicBezTo>
                      <a:pt x="3" y="52"/>
                      <a:pt x="3" y="52"/>
                      <a:pt x="3" y="52"/>
                    </a:cubicBezTo>
                    <a:cubicBezTo>
                      <a:pt x="2" y="52"/>
                      <a:pt x="0" y="51"/>
                      <a:pt x="0" y="49"/>
                    </a:cubicBezTo>
                    <a:cubicBezTo>
                      <a:pt x="0" y="10"/>
                      <a:pt x="0" y="10"/>
                      <a:pt x="0" y="10"/>
                    </a:cubicBezTo>
                    <a:cubicBezTo>
                      <a:pt x="0" y="9"/>
                      <a:pt x="1" y="8"/>
                      <a:pt x="2" y="8"/>
                    </a:cubicBezTo>
                    <a:cubicBezTo>
                      <a:pt x="5" y="6"/>
                      <a:pt x="9" y="3"/>
                      <a:pt x="13" y="1"/>
                    </a:cubicBezTo>
                    <a:cubicBezTo>
                      <a:pt x="15" y="0"/>
                      <a:pt x="17" y="1"/>
                      <a:pt x="17" y="4"/>
                    </a:cubicBezTo>
                    <a:cubicBezTo>
                      <a:pt x="17" y="49"/>
                      <a:pt x="17" y="49"/>
                      <a:pt x="17" y="49"/>
                    </a:cubicBezTo>
                    <a:cubicBezTo>
                      <a:pt x="17" y="51"/>
                      <a:pt x="16" y="52"/>
                      <a:pt x="14"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445" tIns="43723" rIns="87445" bIns="43723" numCol="1" anchor="t" anchorCtr="0" compatLnSpc="1">
                <a:prstTxWarp prst="textNoShape">
                  <a:avLst/>
                </a:prstTxWarp>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US" sz="1721" b="0" i="0" u="none" strike="noStrike" kern="1200" cap="none" spc="0" normalizeH="0" baseline="0" noProof="0">
                  <a:ln>
                    <a:noFill/>
                  </a:ln>
                  <a:solidFill>
                    <a:prstClr val="black"/>
                  </a:solidFill>
                  <a:effectLst/>
                  <a:uLnTx/>
                  <a:uFillTx/>
                  <a:latin typeface="Ubuntu"/>
                  <a:ea typeface="+mn-ea"/>
                  <a:cs typeface="+mn-cs"/>
                </a:endParaRPr>
              </a:p>
            </p:txBody>
          </p:sp>
          <p:sp>
            <p:nvSpPr>
              <p:cNvPr id="107" name="Freeform 204">
                <a:extLst>
                  <a:ext uri="{FF2B5EF4-FFF2-40B4-BE49-F238E27FC236}">
                    <a16:creationId xmlns:a16="http://schemas.microsoft.com/office/drawing/2014/main" id="{33190C91-8558-4B49-951E-8B99C1C064E2}"/>
                  </a:ext>
                </a:extLst>
              </p:cNvPr>
              <p:cNvSpPr>
                <a:spLocks/>
              </p:cNvSpPr>
              <p:nvPr/>
            </p:nvSpPr>
            <p:spPr bwMode="auto">
              <a:xfrm>
                <a:off x="9121775" y="3117850"/>
                <a:ext cx="58738" cy="157162"/>
              </a:xfrm>
              <a:custGeom>
                <a:avLst/>
                <a:gdLst>
                  <a:gd name="T0" fmla="*/ 14 w 17"/>
                  <a:gd name="T1" fmla="*/ 46 h 46"/>
                  <a:gd name="T2" fmla="*/ 3 w 17"/>
                  <a:gd name="T3" fmla="*/ 46 h 46"/>
                  <a:gd name="T4" fmla="*/ 0 w 17"/>
                  <a:gd name="T5" fmla="*/ 43 h 46"/>
                  <a:gd name="T6" fmla="*/ 0 w 17"/>
                  <a:gd name="T7" fmla="*/ 10 h 46"/>
                  <a:gd name="T8" fmla="*/ 1 w 17"/>
                  <a:gd name="T9" fmla="*/ 7 h 46"/>
                  <a:gd name="T10" fmla="*/ 13 w 17"/>
                  <a:gd name="T11" fmla="*/ 1 h 46"/>
                  <a:gd name="T12" fmla="*/ 17 w 17"/>
                  <a:gd name="T13" fmla="*/ 4 h 46"/>
                  <a:gd name="T14" fmla="*/ 17 w 17"/>
                  <a:gd name="T15" fmla="*/ 43 h 46"/>
                  <a:gd name="T16" fmla="*/ 14 w 17"/>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6">
                    <a:moveTo>
                      <a:pt x="14" y="46"/>
                    </a:moveTo>
                    <a:cubicBezTo>
                      <a:pt x="3" y="46"/>
                      <a:pt x="3" y="46"/>
                      <a:pt x="3" y="46"/>
                    </a:cubicBezTo>
                    <a:cubicBezTo>
                      <a:pt x="1" y="46"/>
                      <a:pt x="0" y="45"/>
                      <a:pt x="0" y="43"/>
                    </a:cubicBezTo>
                    <a:cubicBezTo>
                      <a:pt x="0" y="10"/>
                      <a:pt x="0" y="10"/>
                      <a:pt x="0" y="10"/>
                    </a:cubicBezTo>
                    <a:cubicBezTo>
                      <a:pt x="0" y="9"/>
                      <a:pt x="0" y="8"/>
                      <a:pt x="1" y="7"/>
                    </a:cubicBezTo>
                    <a:cubicBezTo>
                      <a:pt x="5" y="5"/>
                      <a:pt x="9" y="3"/>
                      <a:pt x="13" y="1"/>
                    </a:cubicBezTo>
                    <a:cubicBezTo>
                      <a:pt x="15" y="0"/>
                      <a:pt x="17" y="2"/>
                      <a:pt x="17" y="4"/>
                    </a:cubicBezTo>
                    <a:cubicBezTo>
                      <a:pt x="17" y="43"/>
                      <a:pt x="17" y="43"/>
                      <a:pt x="17" y="43"/>
                    </a:cubicBezTo>
                    <a:cubicBezTo>
                      <a:pt x="17" y="45"/>
                      <a:pt x="16" y="46"/>
                      <a:pt x="1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445" tIns="43723" rIns="87445" bIns="43723" numCol="1" anchor="t" anchorCtr="0" compatLnSpc="1">
                <a:prstTxWarp prst="textNoShape">
                  <a:avLst/>
                </a:prstTxWarp>
              </a:bodyPr>
              <a:lstStyle/>
              <a:p>
                <a:pPr marL="0" marR="0" lvl="0" indent="0" algn="l" defTabSz="874454" rtl="0" eaLnBrk="1" fontAlgn="auto" latinLnBrk="0" hangingPunct="1">
                  <a:lnSpc>
                    <a:spcPct val="100000"/>
                  </a:lnSpc>
                  <a:spcBef>
                    <a:spcPts val="0"/>
                  </a:spcBef>
                  <a:spcAft>
                    <a:spcPts val="0"/>
                  </a:spcAft>
                  <a:buClrTx/>
                  <a:buSzTx/>
                  <a:buFontTx/>
                  <a:buNone/>
                  <a:tabLst/>
                  <a:defRPr/>
                </a:pPr>
                <a:endParaRPr kumimoji="0" lang="en-US" sz="1721"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110" name="Isosceles Triangle 109">
            <a:extLst>
              <a:ext uri="{FF2B5EF4-FFF2-40B4-BE49-F238E27FC236}">
                <a16:creationId xmlns:a16="http://schemas.microsoft.com/office/drawing/2014/main" id="{5327EBC8-08BE-4075-84A7-79C01CA4096B}"/>
              </a:ext>
            </a:extLst>
          </p:cNvPr>
          <p:cNvSpPr/>
          <p:nvPr/>
        </p:nvSpPr>
        <p:spPr>
          <a:xfrm rot="10800000">
            <a:off x="6471749" y="4521884"/>
            <a:ext cx="947225" cy="184033"/>
          </a:xfrm>
          <a:prstGeom prst="triangle">
            <a:avLst>
              <a:gd name="adj" fmla="val 503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4454"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srgbClr val="FFFFFF"/>
              </a:solidFill>
              <a:effectLst/>
              <a:uLnTx/>
              <a:uFillTx/>
              <a:latin typeface="Ubuntu"/>
              <a:ea typeface="+mn-ea"/>
              <a:cs typeface="+mn-cs"/>
            </a:endParaRPr>
          </a:p>
        </p:txBody>
      </p:sp>
      <p:sp>
        <p:nvSpPr>
          <p:cNvPr id="111" name="Isosceles Triangle 110">
            <a:extLst>
              <a:ext uri="{FF2B5EF4-FFF2-40B4-BE49-F238E27FC236}">
                <a16:creationId xmlns:a16="http://schemas.microsoft.com/office/drawing/2014/main" id="{4AECC18F-DB4E-4506-93EC-7C2F14E72E8C}"/>
              </a:ext>
            </a:extLst>
          </p:cNvPr>
          <p:cNvSpPr/>
          <p:nvPr/>
        </p:nvSpPr>
        <p:spPr>
          <a:xfrm rot="10800000">
            <a:off x="6471749" y="2170143"/>
            <a:ext cx="947225" cy="176567"/>
          </a:xfrm>
          <a:prstGeom prst="triangle">
            <a:avLst>
              <a:gd name="adj" fmla="val 503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4454"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srgbClr val="FFFFFF"/>
              </a:solidFill>
              <a:effectLst/>
              <a:uLnTx/>
              <a:uFillTx/>
              <a:latin typeface="Ubuntu"/>
              <a:ea typeface="+mn-ea"/>
              <a:cs typeface="+mn-cs"/>
            </a:endParaRPr>
          </a:p>
        </p:txBody>
      </p:sp>
      <p:sp>
        <p:nvSpPr>
          <p:cNvPr id="27" name="TextBox 26">
            <a:extLst>
              <a:ext uri="{FF2B5EF4-FFF2-40B4-BE49-F238E27FC236}">
                <a16:creationId xmlns:a16="http://schemas.microsoft.com/office/drawing/2014/main" id="{87CC53D8-06CF-F591-D8EF-4E14CD403E47}"/>
              </a:ext>
            </a:extLst>
          </p:cNvPr>
          <p:cNvSpPr txBox="1"/>
          <p:nvPr/>
        </p:nvSpPr>
        <p:spPr>
          <a:xfrm>
            <a:off x="415356" y="324027"/>
            <a:ext cx="1772666" cy="569132"/>
          </a:xfrm>
          <a:prstGeom prst="rect">
            <a:avLst/>
          </a:prstGeom>
          <a:noFill/>
        </p:spPr>
        <p:txBody>
          <a:bodyPr wrap="square" lIns="91440" tIns="45720" rIns="91440" bIns="45720" rtlCol="0" anchor="t">
            <a:noAutofit/>
          </a:bodyPr>
          <a:lstStyle/>
          <a:p>
            <a:pPr marL="0" marR="0" lvl="2" indent="0" algn="l" defTabSz="874454" rtl="0" eaLnBrk="1" fontAlgn="auto" latinLnBrk="0" hangingPunct="1">
              <a:lnSpc>
                <a:spcPct val="100000"/>
              </a:lnSpc>
              <a:spcBef>
                <a:spcPts val="95"/>
              </a:spcBef>
              <a:spcAft>
                <a:spcPts val="0"/>
              </a:spcAft>
              <a:buClr>
                <a:srgbClr val="95E616"/>
              </a:buClr>
              <a:buSzPct val="120000"/>
              <a:buFontTx/>
              <a:buNone/>
              <a:tabLst/>
              <a:defRPr/>
            </a:pPr>
            <a:r>
              <a:rPr kumimoji="0" lang="en-US" altLang="ja-JP" sz="1800" b="1" i="0" u="none" strike="noStrike" kern="1200" cap="none" spc="0" normalizeH="0" baseline="0" noProof="0">
                <a:ln>
                  <a:noFill/>
                </a:ln>
                <a:solidFill>
                  <a:srgbClr val="FFFFFF"/>
                </a:solidFill>
                <a:effectLst/>
                <a:uLnTx/>
                <a:uFillTx/>
                <a:latin typeface="Ubuntu"/>
                <a:ea typeface="+mn-ea"/>
                <a:cs typeface="+mn-cs"/>
              </a:rPr>
              <a:t>Pet Insurance Company</a:t>
            </a:r>
            <a:endParaRPr kumimoji="0" lang="en-US" altLang="ja-JP" sz="1800" b="0" i="0" u="none" strike="noStrike" kern="1200" cap="none" spc="0" normalizeH="0" baseline="0" noProof="0">
              <a:ln>
                <a:noFill/>
              </a:ln>
              <a:solidFill>
                <a:srgbClr val="FFFFFF"/>
              </a:solidFill>
              <a:effectLst/>
              <a:uLnTx/>
              <a:uFillTx/>
              <a:latin typeface="Ubuntu"/>
              <a:ea typeface="+mn-ea"/>
              <a:cs typeface="+mn-cs"/>
            </a:endParaRPr>
          </a:p>
        </p:txBody>
      </p:sp>
      <p:sp>
        <p:nvSpPr>
          <p:cNvPr id="2" name="Rectangle 1">
            <a:extLst>
              <a:ext uri="{FF2B5EF4-FFF2-40B4-BE49-F238E27FC236}">
                <a16:creationId xmlns:a16="http://schemas.microsoft.com/office/drawing/2014/main" id="{42D6601F-02A0-4830-8BDD-CDFF9219FC30}"/>
              </a:ext>
            </a:extLst>
          </p:cNvPr>
          <p:cNvSpPr/>
          <p:nvPr/>
        </p:nvSpPr>
        <p:spPr>
          <a:xfrm>
            <a:off x="11453567" y="0"/>
            <a:ext cx="738433" cy="80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600" b="0" i="0" u="none" strike="noStrike" kern="1200" cap="none" spc="0" normalizeH="0" baseline="0" noProof="0" err="1">
              <a:ln>
                <a:noFill/>
              </a:ln>
              <a:solidFill>
                <a:srgbClr val="FFFFFF"/>
              </a:solidFill>
              <a:effectLst/>
              <a:uLnTx/>
              <a:uFillTx/>
              <a:latin typeface="Ubuntu"/>
              <a:ea typeface="+mn-ea"/>
              <a:cs typeface="+mn-cs"/>
            </a:endParaRPr>
          </a:p>
        </p:txBody>
      </p:sp>
    </p:spTree>
    <p:extLst>
      <p:ext uri="{BB962C8B-B14F-4D97-AF65-F5344CB8AC3E}">
        <p14:creationId xmlns:p14="http://schemas.microsoft.com/office/powerpoint/2010/main" val="1186783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924050" cy="4457971"/>
          </a:xfrm>
          <a:prstGeom prst="rect">
            <a:avLst/>
          </a:prstGeom>
          <a:solidFill>
            <a:srgbClr val="27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a:ea typeface="+mn-ea"/>
              <a:cs typeface="+mn-cs"/>
            </a:endParaRPr>
          </a:p>
        </p:txBody>
      </p:sp>
      <p:sp>
        <p:nvSpPr>
          <p:cNvPr id="16" name="TextBox 15"/>
          <p:cNvSpPr txBox="1"/>
          <p:nvPr/>
        </p:nvSpPr>
        <p:spPr>
          <a:xfrm>
            <a:off x="96189" y="799209"/>
            <a:ext cx="1768240" cy="176569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1">
                <a:ln>
                  <a:noFill/>
                </a:ln>
                <a:solidFill>
                  <a:srgbClr val="FFFFFF"/>
                </a:solidFill>
                <a:effectLst/>
                <a:uLnTx/>
                <a:uFillTx/>
                <a:latin typeface="Ubuntu"/>
                <a:ea typeface="Verdana" panose="020B0604030504040204" pitchFamily="34" charset="0"/>
                <a:cs typeface="Verdana" panose="020B0604030504040204" pitchFamily="34" charset="0"/>
              </a:rPr>
              <a:t>US Health and Life Insurance Leader </a:t>
            </a:r>
            <a:r>
              <a:rPr kumimoji="0" lang="en-US" sz="1000" b="0" i="0" u="none" strike="noStrike" kern="1200" cap="none" spc="0" normalizeH="0" baseline="0" noProof="1">
                <a:ln>
                  <a:noFill/>
                </a:ln>
                <a:solidFill>
                  <a:srgbClr val="FFFFFF"/>
                </a:solidFill>
                <a:effectLst/>
                <a:uLnTx/>
                <a:uFillTx/>
                <a:latin typeface="Ubuntu"/>
                <a:ea typeface="Verdana" panose="020B0604030504040204" pitchFamily="34" charset="0"/>
                <a:cs typeface="Verdana" panose="020B0604030504040204" pitchFamily="34" charset="0"/>
              </a:rPr>
              <a:t>is the largest health insurer in the United States and the fourth largest overall. </a:t>
            </a:r>
            <a:br>
              <a:rPr kumimoji="0" lang="en-US" sz="1000" b="0" i="0" u="none" strike="noStrike" kern="1200" cap="none" spc="0" normalizeH="0" baseline="0" noProof="1">
                <a:ln>
                  <a:noFill/>
                </a:ln>
                <a:solidFill>
                  <a:srgbClr val="FFFFFF"/>
                </a:solidFill>
                <a:effectLst/>
                <a:uLnTx/>
                <a:uFillTx/>
                <a:latin typeface="Ubuntu"/>
                <a:ea typeface="Verdana" panose="020B0604030504040204" pitchFamily="34" charset="0"/>
                <a:cs typeface="Verdana" panose="020B0604030504040204" pitchFamily="34" charset="0"/>
              </a:rPr>
            </a:br>
            <a:r>
              <a:rPr kumimoji="0" lang="en-US" sz="1000" b="0" i="0" u="none" strike="noStrike" kern="1200" cap="none" spc="0" normalizeH="0" baseline="0" noProof="1">
                <a:ln>
                  <a:noFill/>
                </a:ln>
                <a:solidFill>
                  <a:srgbClr val="FFFFFF"/>
                </a:solidFill>
                <a:effectLst/>
                <a:uLnTx/>
                <a:uFillTx/>
                <a:latin typeface="Ubuntu"/>
                <a:ea typeface="Verdana" panose="020B0604030504040204" pitchFamily="34" charset="0"/>
                <a:cs typeface="Verdana" panose="020B0604030504040204" pitchFamily="34" charset="0"/>
              </a:rPr>
              <a:t>The company offers a wide variety of health and life insurance products and related services. It is dedicated to expanding access to high-quality, cost-effective healthcare and equipping members with information and tools so they can make the best healthcare decisions for themselves and their families.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1">
              <a:ln>
                <a:noFill/>
              </a:ln>
              <a:solidFill>
                <a:srgbClr val="FFFFFF"/>
              </a:solidFill>
              <a:effectLst/>
              <a:uLnTx/>
              <a:uFillTx/>
              <a:latin typeface="Ubuntu"/>
              <a:ea typeface="Verdana" panose="020B0604030504040204" pitchFamily="34" charset="0"/>
              <a:cs typeface="Verdana" panose="020B0604030504040204" pitchFamily="34" charset="0"/>
            </a:endParaRPr>
          </a:p>
        </p:txBody>
      </p:sp>
      <p:grpSp>
        <p:nvGrpSpPr>
          <p:cNvPr id="44" name="Group 43">
            <a:extLst>
              <a:ext uri="{FF2B5EF4-FFF2-40B4-BE49-F238E27FC236}">
                <a16:creationId xmlns:a16="http://schemas.microsoft.com/office/drawing/2014/main" id="{E18B9740-FB47-4D83-948E-67296F137B05}"/>
              </a:ext>
            </a:extLst>
          </p:cNvPr>
          <p:cNvGrpSpPr/>
          <p:nvPr/>
        </p:nvGrpSpPr>
        <p:grpSpPr>
          <a:xfrm>
            <a:off x="1952567" y="42610"/>
            <a:ext cx="9505886" cy="2090246"/>
            <a:chOff x="2016224" y="-3"/>
            <a:chExt cx="6528048" cy="2062803"/>
          </a:xfrm>
        </p:grpSpPr>
        <p:sp>
          <p:nvSpPr>
            <p:cNvPr id="4" name="Rectangle 3"/>
            <p:cNvSpPr/>
            <p:nvPr/>
          </p:nvSpPr>
          <p:spPr>
            <a:xfrm>
              <a:off x="2016224" y="0"/>
              <a:ext cx="6528048" cy="206084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a:ea typeface="+mn-ea"/>
                <a:cs typeface="+mn-cs"/>
              </a:endParaRPr>
            </a:p>
          </p:txBody>
        </p:sp>
        <p:sp>
          <p:nvSpPr>
            <p:cNvPr id="9" name="TextBox 8"/>
            <p:cNvSpPr txBox="1"/>
            <p:nvPr/>
          </p:nvSpPr>
          <p:spPr>
            <a:xfrm>
              <a:off x="2685909" y="42581"/>
              <a:ext cx="5674440" cy="1872206"/>
            </a:xfrm>
            <a:prstGeom prst="rect">
              <a:avLst/>
            </a:prstGeom>
            <a:noFill/>
          </p:spPr>
          <p:txBody>
            <a:bodyPr wrap="square" lIns="0" tIns="0" rIns="0" bIns="0" numCol="1" spcCol="288000" rtlCol="0" anchor="t">
              <a:noAutofit/>
            </a:bodyPr>
            <a:lstStyle/>
            <a:p>
              <a:pPr marL="92075" marR="0" lvl="2" indent="-92075"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Insurance booklets follow different processes with the same publishing tool</a:t>
              </a:r>
            </a:p>
            <a:p>
              <a:pPr marL="92075" marR="0" lvl="2" indent="-92075"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Manually intensive processes</a:t>
              </a:r>
              <a:r>
                <a:rPr kumimoji="0" lang="pl-PL" sz="1000" b="0" i="0" u="none" strike="noStrike" kern="1200" cap="none" spc="0" normalizeH="0" baseline="0" noProof="1">
                  <a:ln>
                    <a:noFill/>
                  </a:ln>
                  <a:solidFill>
                    <a:prstClr val="black"/>
                  </a:solidFill>
                  <a:effectLst/>
                  <a:uLnTx/>
                  <a:uFillTx/>
                  <a:latin typeface="Ubuntu"/>
                  <a:ea typeface="+mn-ea"/>
                  <a:cs typeface="+mn-cs"/>
                </a:rPr>
                <a:t>, l</a:t>
              </a:r>
              <a:r>
                <a:rPr kumimoji="0" lang="en-US" sz="1000" b="0" i="0" u="none" strike="noStrike" kern="1200" cap="none" spc="0" normalizeH="0" baseline="0" noProof="1">
                  <a:ln>
                    <a:noFill/>
                  </a:ln>
                  <a:solidFill>
                    <a:prstClr val="black"/>
                  </a:solidFill>
                  <a:effectLst/>
                  <a:uLnTx/>
                  <a:uFillTx/>
                  <a:latin typeface="Ubuntu"/>
                  <a:ea typeface="+mn-ea"/>
                  <a:cs typeface="+mn-cs"/>
                </a:rPr>
                <a:t>imited reuse of content</a:t>
              </a:r>
              <a:r>
                <a:rPr kumimoji="0" lang="pl-PL" sz="1000" b="0" i="0" u="none" strike="noStrike" kern="1200" cap="none" spc="0" normalizeH="0" baseline="0" noProof="1">
                  <a:ln>
                    <a:noFill/>
                  </a:ln>
                  <a:solidFill>
                    <a:prstClr val="black"/>
                  </a:solidFill>
                  <a:effectLst/>
                  <a:uLnTx/>
                  <a:uFillTx/>
                  <a:latin typeface="Ubuntu"/>
                  <a:ea typeface="+mn-ea"/>
                  <a:cs typeface="+mn-cs"/>
                </a:rPr>
                <a:t>, </a:t>
              </a:r>
              <a:r>
                <a:rPr kumimoji="0" lang="en-US" sz="1000" b="0" i="0" u="none" strike="noStrike" kern="1200" cap="none" spc="0" normalizeH="0" baseline="0" noProof="1">
                  <a:ln>
                    <a:noFill/>
                  </a:ln>
                  <a:solidFill>
                    <a:prstClr val="black"/>
                  </a:solidFill>
                  <a:effectLst/>
                  <a:uLnTx/>
                  <a:uFillTx/>
                  <a:latin typeface="Ubuntu"/>
                  <a:ea typeface="+mn-ea"/>
                  <a:cs typeface="+mn-cs"/>
                </a:rPr>
                <a:t>Frequent update to the input document (Paperwork)</a:t>
              </a:r>
            </a:p>
            <a:p>
              <a:pPr marL="92075" marR="0" lvl="2" indent="-92075"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Sub-optimal workflow tracking</a:t>
              </a:r>
              <a:r>
                <a:rPr kumimoji="0" lang="pl-PL" sz="1000" b="0" i="0" u="none" strike="noStrike" kern="1200" cap="none" spc="0" normalizeH="0" baseline="0" noProof="1">
                  <a:ln>
                    <a:noFill/>
                  </a:ln>
                  <a:solidFill>
                    <a:prstClr val="black"/>
                  </a:solidFill>
                  <a:effectLst/>
                  <a:uLnTx/>
                  <a:uFillTx/>
                  <a:latin typeface="Ubuntu"/>
                  <a:ea typeface="+mn-ea"/>
                  <a:cs typeface="+mn-cs"/>
                </a:rPr>
                <a:t>, l</a:t>
              </a:r>
              <a:r>
                <a:rPr kumimoji="0" lang="en-US" sz="1000" b="0" i="0" u="none" strike="noStrike" kern="1200" cap="none" spc="0" normalizeH="0" baseline="0" noProof="1">
                  <a:ln>
                    <a:noFill/>
                  </a:ln>
                  <a:solidFill>
                    <a:prstClr val="black"/>
                  </a:solidFill>
                  <a:effectLst/>
                  <a:uLnTx/>
                  <a:uFillTx/>
                  <a:latin typeface="Ubuntu"/>
                  <a:ea typeface="+mn-ea"/>
                  <a:cs typeface="+mn-cs"/>
                </a:rPr>
                <a:t>ack of visibility on deliverable status</a:t>
              </a:r>
            </a:p>
            <a:p>
              <a:pPr marL="92075" marR="0" lvl="2" indent="-92075"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High cost of insurance booklet production</a:t>
              </a:r>
            </a:p>
            <a:p>
              <a:pPr marL="92075" marR="0" lvl="2" indent="-92075"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Non-uniform workload</a:t>
              </a:r>
            </a:p>
            <a:p>
              <a:pPr marL="92075" marR="0" lvl="2" indent="-92075"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Impacted speed to market</a:t>
              </a:r>
            </a:p>
            <a:p>
              <a:pPr marL="92075" marR="0" lvl="2" indent="-92075"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QuickSilver tool used for booklet creation is not user-friendly</a:t>
              </a:r>
            </a:p>
            <a:p>
              <a:pPr marL="92075" marR="0" lvl="2" indent="-92075"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Change in instructions throughout the year for creating booklets</a:t>
              </a:r>
            </a:p>
            <a:p>
              <a:pPr marL="92075" marR="0" lvl="2" indent="-92075"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Difficult to implement automation due to complexity</a:t>
              </a:r>
            </a:p>
            <a:p>
              <a:pPr marL="92075" marR="0" lvl="2" indent="-92075"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r>
                <a:rPr kumimoji="0" lang="en-US" altLang="ja-JP" sz="1000" b="0" i="0" u="none" strike="noStrike" kern="1200" cap="none" spc="0" normalizeH="0" baseline="0" noProof="1">
                  <a:ln>
                    <a:noFill/>
                  </a:ln>
                  <a:solidFill>
                    <a:prstClr val="black"/>
                  </a:solidFill>
                  <a:effectLst/>
                  <a:uLnTx/>
                  <a:uFillTx/>
                  <a:latin typeface="Ubuntu"/>
                  <a:ea typeface="+mn-ea"/>
                  <a:cs typeface="+mn-cs"/>
                </a:rPr>
                <a:t>Quality issues in SBC (Summary of Benefit Coverage) process which leads to not meeting the target of 85%</a:t>
              </a:r>
            </a:p>
            <a:p>
              <a:pPr marL="92075" marR="0" lvl="2" indent="-92075"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Meeting 1/31 goal to deliver all the 1/1 effective booklets to Sales Team</a:t>
              </a:r>
              <a:endParaRPr kumimoji="0" lang="en-US" sz="1000" b="0" i="0" u="none" strike="noStrike" kern="1200" cap="none" spc="0" normalizeH="0" baseline="0" noProof="1">
                <a:ln>
                  <a:noFill/>
                </a:ln>
                <a:solidFill>
                  <a:prstClr val="black"/>
                </a:solidFill>
                <a:effectLst/>
                <a:uLnTx/>
                <a:uFillTx/>
                <a:latin typeface="Ubuntu"/>
                <a:ea typeface="+mn-ea"/>
                <a:cs typeface="+mn-cs"/>
              </a:endParaRPr>
            </a:p>
            <a:p>
              <a:pPr marL="92075" marR="0" lvl="2" indent="-92075"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SOP and Checklists provided by the clients are outdated</a:t>
              </a:r>
            </a:p>
            <a:p>
              <a:pPr marL="92075" marR="0" lvl="2" indent="-92075"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Ubuntu"/>
                  <a:ea typeface="+mn-ea"/>
                  <a:cs typeface="+mn-cs"/>
                </a:rPr>
                <a:t>To increase the quality and decrease the process time</a:t>
              </a:r>
            </a:p>
            <a:p>
              <a:pPr marL="92075" marR="0" lvl="2" indent="-92075" algn="l" defTabSz="914400" rtl="0" eaLnBrk="1" fontAlgn="base" latinLnBrk="0" hangingPunct="1">
                <a:lnSpc>
                  <a:spcPct val="100000"/>
                </a:lnSpc>
                <a:spcBef>
                  <a:spcPts val="0"/>
                </a:spcBef>
                <a:spcAft>
                  <a:spcPts val="0"/>
                </a:spcAft>
                <a:buClr>
                  <a:srgbClr val="0070AD"/>
                </a:buClr>
                <a:buSzPct val="100000"/>
                <a:buFont typeface="Arial" panose="020B0604020202020204" pitchFamily="34" charset="0"/>
                <a:buChar char="•"/>
                <a:tabLst/>
                <a:defRPr/>
              </a:pPr>
              <a:endParaRPr kumimoji="0" 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12" name="TextBox 11"/>
            <p:cNvSpPr txBox="1"/>
            <p:nvPr/>
          </p:nvSpPr>
          <p:spPr>
            <a:xfrm rot="16200000">
              <a:off x="1320642" y="790734"/>
              <a:ext cx="2060849" cy="479375"/>
            </a:xfrm>
            <a:prstGeom prst="rect">
              <a:avLst/>
            </a:prstGeom>
            <a:solidFill>
              <a:schemeClr val="accent1"/>
            </a:solidFill>
          </p:spPr>
          <p:txBody>
            <a:bodyPr wrap="square" lIns="0" tIns="0" rIns="0" bIns="0" rtlCol="0" anchor="ctr">
              <a:noAutofit/>
            </a:bodyPr>
            <a:lstStyle/>
            <a:p>
              <a:pPr marL="0" marR="0" lvl="2" indent="0" algn="ctr" defTabSz="914400" rtl="0" eaLnBrk="1" fontAlgn="base" latinLnBrk="0" hangingPunct="1">
                <a:lnSpc>
                  <a:spcPct val="100000"/>
                </a:lnSpc>
                <a:spcBef>
                  <a:spcPts val="800"/>
                </a:spcBef>
                <a:spcAft>
                  <a:spcPts val="0"/>
                </a:spcAft>
                <a:buClr>
                  <a:prstClr val="black"/>
                </a:buClr>
                <a:buSzPct val="150000"/>
                <a:buFontTx/>
                <a:buNone/>
                <a:tabLst/>
                <a:defRPr/>
              </a:pPr>
              <a:r>
                <a:rPr kumimoji="0" lang="en-US" sz="1400" b="1" i="0" u="none" strike="noStrike" kern="1200" cap="none" spc="0" normalizeH="0" baseline="0" noProof="1">
                  <a:ln>
                    <a:noFill/>
                  </a:ln>
                  <a:solidFill>
                    <a:srgbClr val="FFFFFF"/>
                  </a:solidFill>
                  <a:effectLst/>
                  <a:uLnTx/>
                  <a:uFillTx/>
                  <a:latin typeface="Ubuntu"/>
                  <a:ea typeface="+mn-ea"/>
                  <a:cs typeface="+mn-cs"/>
                </a:rPr>
                <a:t>The Challenge</a:t>
              </a:r>
            </a:p>
          </p:txBody>
        </p:sp>
        <p:sp>
          <p:nvSpPr>
            <p:cNvPr id="31" name="Rectangle 30"/>
            <p:cNvSpPr>
              <a:spLocks/>
            </p:cNvSpPr>
            <p:nvPr/>
          </p:nvSpPr>
          <p:spPr>
            <a:xfrm>
              <a:off x="8457872" y="0"/>
              <a:ext cx="86400" cy="2062800"/>
            </a:xfrm>
            <a:prstGeom prst="rect">
              <a:avLst/>
            </a:prstGeom>
            <a:solidFill>
              <a:schemeClr val="accent1"/>
            </a:solidFill>
          </p:spPr>
          <p:txBody>
            <a:bodyPr wrap="square" lIns="144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52" name="Group 51">
            <a:extLst>
              <a:ext uri="{FF2B5EF4-FFF2-40B4-BE49-F238E27FC236}">
                <a16:creationId xmlns:a16="http://schemas.microsoft.com/office/drawing/2014/main" id="{C99C6890-B0D5-4580-BB87-2967B8D2886C}"/>
              </a:ext>
            </a:extLst>
          </p:cNvPr>
          <p:cNvGrpSpPr/>
          <p:nvPr/>
        </p:nvGrpSpPr>
        <p:grpSpPr>
          <a:xfrm>
            <a:off x="1967657" y="2195333"/>
            <a:ext cx="9505886" cy="2199166"/>
            <a:chOff x="2016224" y="2047112"/>
            <a:chExt cx="6528048" cy="2234245"/>
          </a:xfrm>
        </p:grpSpPr>
        <p:sp>
          <p:nvSpPr>
            <p:cNvPr id="5" name="Rectangle 4"/>
            <p:cNvSpPr/>
            <p:nvPr/>
          </p:nvSpPr>
          <p:spPr>
            <a:xfrm>
              <a:off x="2016224" y="2047273"/>
              <a:ext cx="6528048" cy="2232131"/>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Ubuntu"/>
                  <a:ea typeface="+mn-ea"/>
                  <a:cs typeface="+mn-cs"/>
                </a:rPr>
                <a:t>x</a:t>
              </a:r>
            </a:p>
          </p:txBody>
        </p:sp>
        <p:sp>
          <p:nvSpPr>
            <p:cNvPr id="10" name="TextBox 9"/>
            <p:cNvSpPr txBox="1"/>
            <p:nvPr/>
          </p:nvSpPr>
          <p:spPr>
            <a:xfrm>
              <a:off x="2652061" y="2128611"/>
              <a:ext cx="5674440" cy="2062799"/>
            </a:xfrm>
            <a:prstGeom prst="rect">
              <a:avLst/>
            </a:prstGeom>
            <a:noFill/>
          </p:spPr>
          <p:txBody>
            <a:bodyPr wrap="square" lIns="0" tIns="0" rIns="0" bIns="0" numCol="1" spcCol="288000" rtlCol="0" anchor="t">
              <a:noAutofit/>
            </a:bodyPr>
            <a:lstStyle/>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1">
                  <a:ln>
                    <a:noFill/>
                  </a:ln>
                  <a:solidFill>
                    <a:srgbClr val="000000"/>
                  </a:solidFill>
                  <a:effectLst/>
                  <a:uLnTx/>
                  <a:uFillTx/>
                  <a:latin typeface="Ubuntu"/>
                  <a:ea typeface="+mn-ea"/>
                  <a:cs typeface="+mn-cs"/>
                </a:rPr>
                <a:t>Building a shared service center between Chennai and Noida, India</a:t>
              </a: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1">
                  <a:ln>
                    <a:noFill/>
                  </a:ln>
                  <a:solidFill>
                    <a:srgbClr val="000000"/>
                  </a:solidFill>
                  <a:effectLst/>
                  <a:uLnTx/>
                  <a:uFillTx/>
                  <a:latin typeface="Ubuntu"/>
                  <a:ea typeface="+mn-ea"/>
                  <a:cs typeface="+mn-cs"/>
                </a:rPr>
                <a:t>Introduced a workflow management tool, Total Process Manager (TPM), for effective management</a:t>
              </a: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1">
                  <a:ln>
                    <a:noFill/>
                  </a:ln>
                  <a:solidFill>
                    <a:srgbClr val="000000"/>
                  </a:solidFill>
                  <a:effectLst/>
                  <a:uLnTx/>
                  <a:uFillTx/>
                  <a:latin typeface="Ubuntu"/>
                  <a:ea typeface="+mn-ea"/>
                  <a:cs typeface="+mn-cs"/>
                </a:rPr>
                <a:t>More transparency and knowledge sharing by putting all data on a single platform (SharePoint) for all the process</a:t>
              </a: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1">
                  <a:ln>
                    <a:noFill/>
                  </a:ln>
                  <a:solidFill>
                    <a:srgbClr val="000000"/>
                  </a:solidFill>
                  <a:effectLst/>
                  <a:uLnTx/>
                  <a:uFillTx/>
                  <a:latin typeface="Ubuntu"/>
                  <a:ea typeface="+mn-ea"/>
                  <a:cs typeface="+mn-cs"/>
                </a:rPr>
                <a:t>Effective and efficient training process: New Insurance Booklet Content Management Specialists are trained within 8 weeks</a:t>
              </a: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1">
                  <a:ln>
                    <a:noFill/>
                  </a:ln>
                  <a:solidFill>
                    <a:srgbClr val="000000"/>
                  </a:solidFill>
                  <a:effectLst/>
                  <a:uLnTx/>
                  <a:uFillTx/>
                  <a:latin typeface="Ubuntu"/>
                  <a:ea typeface="+mn-ea"/>
                  <a:cs typeface="+mn-cs"/>
                </a:rPr>
                <a:t>Improvement of accuracy through robust Quality Management System (QMS)</a:t>
              </a: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1">
                  <a:ln>
                    <a:noFill/>
                  </a:ln>
                  <a:solidFill>
                    <a:srgbClr val="000000"/>
                  </a:solidFill>
                  <a:effectLst/>
                  <a:uLnTx/>
                  <a:uFillTx/>
                  <a:latin typeface="Ubuntu"/>
                  <a:ea typeface="+mn-ea"/>
                  <a:cs typeface="+mn-cs"/>
                </a:rPr>
                <a:t>Leverage advanced publishing platforms like HP Exstream and Arbortext Editor through process and tool transformation study</a:t>
              </a: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1">
                  <a:ln>
                    <a:noFill/>
                  </a:ln>
                  <a:solidFill>
                    <a:srgbClr val="000000"/>
                  </a:solidFill>
                  <a:effectLst/>
                  <a:uLnTx/>
                  <a:uFillTx/>
                  <a:latin typeface="Ubuntu"/>
                  <a:ea typeface="+mn-ea"/>
                  <a:cs typeface="+mn-cs"/>
                </a:rPr>
                <a:t>Renewal booklets are converted to RTF format</a:t>
              </a: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1">
                  <a:ln>
                    <a:noFill/>
                  </a:ln>
                  <a:solidFill>
                    <a:srgbClr val="000000"/>
                  </a:solidFill>
                  <a:effectLst/>
                  <a:uLnTx/>
                  <a:uFillTx/>
                  <a:latin typeface="Ubuntu"/>
                  <a:ea typeface="+mn-ea"/>
                  <a:cs typeface="+mn-cs"/>
                </a:rPr>
                <a:t>Client is working to eliminate QuickSilver and introduce a new platform (P2A) for booklet creation</a:t>
              </a: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1">
                  <a:ln>
                    <a:noFill/>
                  </a:ln>
                  <a:solidFill>
                    <a:srgbClr val="000000"/>
                  </a:solidFill>
                  <a:effectLst/>
                  <a:uLnTx/>
                  <a:uFillTx/>
                  <a:latin typeface="Ubuntu"/>
                  <a:ea typeface="+mn-ea"/>
                  <a:cs typeface="+mn-cs"/>
                </a:rPr>
                <a:t>Simple Macros and MS Office based enhancements are leveraged to expedite booklet creation </a:t>
              </a: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1">
                  <a:ln>
                    <a:noFill/>
                  </a:ln>
                  <a:solidFill>
                    <a:srgbClr val="000000"/>
                  </a:solidFill>
                  <a:effectLst/>
                  <a:uLnTx/>
                  <a:uFillTx/>
                  <a:latin typeface="Ubuntu"/>
                  <a:ea typeface="+mn-ea"/>
                  <a:cs typeface="+mn-cs"/>
                </a:rPr>
                <a:t>Introduced multiple levels of audit in SBC (Summary of Benefit Coverage) process</a:t>
              </a: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1">
                  <a:ln>
                    <a:noFill/>
                  </a:ln>
                  <a:solidFill>
                    <a:srgbClr val="000000"/>
                  </a:solidFill>
                  <a:effectLst/>
                  <a:uLnTx/>
                  <a:uFillTx/>
                  <a:latin typeface="Ubuntu"/>
                  <a:ea typeface="+mn-ea"/>
                  <a:cs typeface="+mn-cs"/>
                </a:rPr>
                <a:t>Increased the team size to handle the peak season to meet TAT in SBC (Summary of Benefit Coverage) process</a:t>
              </a: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Ubuntu"/>
                  <a:ea typeface="+mn-ea"/>
                  <a:cs typeface="+mn-cs"/>
                </a:rPr>
                <a:t>Capgemini team to assist client to deliver the booklets to Sales Team</a:t>
              </a: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Ubuntu"/>
                  <a:ea typeface="+mn-ea"/>
                  <a:cs typeface="+mn-cs"/>
                </a:rPr>
                <a:t>Discussed and updated all SOPs and checklists with Clients</a:t>
              </a: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Ubuntu"/>
                  <a:ea typeface="+mn-ea"/>
                  <a:cs typeface="+mn-cs"/>
                </a:rPr>
                <a:t>Reviewed the entire process and identified process improvements through Six Sigma methodology</a:t>
              </a:r>
              <a:endParaRPr kumimoji="0" lang="en-US" altLang="en-US" sz="1000" b="0" i="0" u="none" strike="noStrike" kern="1200" cap="none" spc="0" normalizeH="0" baseline="0" noProof="0">
                <a:ln>
                  <a:noFill/>
                </a:ln>
                <a:solidFill>
                  <a:srgbClr val="000000"/>
                </a:solidFill>
                <a:effectLst/>
                <a:uLnTx/>
                <a:uFillTx/>
                <a:latin typeface="Ubuntu"/>
                <a:ea typeface="+mn-ea"/>
                <a:cs typeface="+mn-cs"/>
              </a:endParaRPr>
            </a:p>
            <a:p>
              <a:pPr marL="0" marR="0" lvl="2" indent="0" algn="l" defTabSz="914400" rtl="0" eaLnBrk="1" fontAlgn="base" latinLnBrk="0" hangingPunct="1">
                <a:lnSpc>
                  <a:spcPct val="100000"/>
                </a:lnSpc>
                <a:spcBef>
                  <a:spcPts val="0"/>
                </a:spcBef>
                <a:spcAft>
                  <a:spcPts val="0"/>
                </a:spcAft>
                <a:buClr>
                  <a:srgbClr val="12ABDB"/>
                </a:buClr>
                <a:buSzPct val="100000"/>
                <a:buFontTx/>
                <a:buNone/>
                <a:tabLst/>
                <a:defRPr/>
              </a:pPr>
              <a:endParaRPr kumimoji="0" lang="en-US" sz="800" b="0" i="0" u="none" strike="noStrike" kern="1200" cap="none" spc="0" normalizeH="0" baseline="0" noProof="0">
                <a:ln>
                  <a:noFill/>
                </a:ln>
                <a:solidFill>
                  <a:srgbClr val="000000"/>
                </a:solidFill>
                <a:effectLst/>
                <a:uLnTx/>
                <a:uFillTx/>
                <a:latin typeface="Ubuntu"/>
                <a:ea typeface="+mn-ea"/>
                <a:cs typeface="+mn-cs"/>
              </a:endParaRP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endParaRPr kumimoji="0" lang="en-US" sz="800" b="0" i="0" u="none" strike="noStrike" kern="1200" cap="none" spc="0" normalizeH="0" baseline="0" noProof="1">
                <a:ln>
                  <a:noFill/>
                </a:ln>
                <a:solidFill>
                  <a:srgbClr val="000000"/>
                </a:solidFill>
                <a:effectLst/>
                <a:uLnTx/>
                <a:uFillTx/>
                <a:latin typeface="Ubuntu"/>
                <a:ea typeface="+mn-ea"/>
                <a:cs typeface="+mn-cs"/>
              </a:endParaRPr>
            </a:p>
            <a:p>
              <a:pPr marL="92075" marR="0" lvl="2" indent="-92075" algn="l" defTabSz="914400" rtl="0" eaLnBrk="1" fontAlgn="base" latinLnBrk="0" hangingPunct="1">
                <a:lnSpc>
                  <a:spcPct val="100000"/>
                </a:lnSpc>
                <a:spcBef>
                  <a:spcPts val="0"/>
                </a:spcBef>
                <a:spcAft>
                  <a:spcPts val="0"/>
                </a:spcAft>
                <a:buClr>
                  <a:srgbClr val="12ABDB"/>
                </a:buClr>
                <a:buSzPct val="100000"/>
                <a:buFont typeface="Arial" panose="020B0604020202020204" pitchFamily="34" charset="0"/>
                <a:buChar char="•"/>
                <a:tabLst/>
                <a:defRPr/>
              </a:pPr>
              <a:endParaRPr kumimoji="0" lang="en-US" sz="800" b="0" i="0" u="none" strike="noStrike" kern="1200" cap="none" spc="0" normalizeH="0" baseline="0" noProof="1">
                <a:ln>
                  <a:noFill/>
                </a:ln>
                <a:solidFill>
                  <a:srgbClr val="000000"/>
                </a:solidFill>
                <a:effectLst/>
                <a:uLnTx/>
                <a:uFillTx/>
                <a:latin typeface="Ubuntu"/>
                <a:ea typeface="+mn-ea"/>
                <a:cs typeface="+mn-cs"/>
              </a:endParaRPr>
            </a:p>
          </p:txBody>
        </p:sp>
        <p:sp>
          <p:nvSpPr>
            <p:cNvPr id="13" name="TextBox 12"/>
            <p:cNvSpPr txBox="1"/>
            <p:nvPr/>
          </p:nvSpPr>
          <p:spPr>
            <a:xfrm rot="16200000">
              <a:off x="1233945" y="2924546"/>
              <a:ext cx="2234245" cy="479378"/>
            </a:xfrm>
            <a:prstGeom prst="rect">
              <a:avLst/>
            </a:prstGeom>
            <a:solidFill>
              <a:schemeClr val="accent2"/>
            </a:solidFill>
          </p:spPr>
          <p:txBody>
            <a:bodyPr wrap="square" lIns="0" tIns="0" rIns="0" bIns="0" rtlCol="0" anchor="ctr">
              <a:noAutofit/>
            </a:bodyPr>
            <a:lstStyle/>
            <a:p>
              <a:pPr marL="0" marR="0" lvl="2" indent="0" algn="ctr" defTabSz="914400" rtl="0" eaLnBrk="1" fontAlgn="base" latinLnBrk="0" hangingPunct="1">
                <a:lnSpc>
                  <a:spcPct val="100000"/>
                </a:lnSpc>
                <a:spcBef>
                  <a:spcPts val="800"/>
                </a:spcBef>
                <a:spcAft>
                  <a:spcPts val="0"/>
                </a:spcAft>
                <a:buClr>
                  <a:prstClr val="black"/>
                </a:buClr>
                <a:buSzPct val="150000"/>
                <a:buFontTx/>
                <a:buNone/>
                <a:tabLst/>
                <a:defRPr/>
              </a:pPr>
              <a:r>
                <a:rPr kumimoji="0" lang="en-US" sz="1400" b="1" i="0" u="none" strike="noStrike" kern="1200" cap="none" spc="0" normalizeH="0" baseline="0" noProof="1">
                  <a:ln>
                    <a:noFill/>
                  </a:ln>
                  <a:solidFill>
                    <a:srgbClr val="FFFFFF"/>
                  </a:solidFill>
                  <a:effectLst/>
                  <a:uLnTx/>
                  <a:uFillTx/>
                  <a:latin typeface="Ubuntu"/>
                  <a:ea typeface="+mn-ea"/>
                  <a:cs typeface="+mn-cs"/>
                </a:rPr>
                <a:t>The Solution</a:t>
              </a:r>
            </a:p>
          </p:txBody>
        </p:sp>
        <p:sp>
          <p:nvSpPr>
            <p:cNvPr id="32" name="Rectangle 31"/>
            <p:cNvSpPr>
              <a:spLocks/>
            </p:cNvSpPr>
            <p:nvPr/>
          </p:nvSpPr>
          <p:spPr>
            <a:xfrm>
              <a:off x="8457665" y="2047273"/>
              <a:ext cx="86607" cy="2232000"/>
            </a:xfrm>
            <a:prstGeom prst="rect">
              <a:avLst/>
            </a:prstGeom>
            <a:solidFill>
              <a:schemeClr val="accent2"/>
            </a:solidFill>
          </p:spPr>
          <p:txBody>
            <a:bodyPr wrap="square" lIns="144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54" name="Group 53">
            <a:extLst>
              <a:ext uri="{FF2B5EF4-FFF2-40B4-BE49-F238E27FC236}">
                <a16:creationId xmlns:a16="http://schemas.microsoft.com/office/drawing/2014/main" id="{96A0E957-A3A9-4498-806F-357486048294}"/>
              </a:ext>
            </a:extLst>
          </p:cNvPr>
          <p:cNvGrpSpPr/>
          <p:nvPr/>
        </p:nvGrpSpPr>
        <p:grpSpPr>
          <a:xfrm>
            <a:off x="1967657" y="4457971"/>
            <a:ext cx="9500704" cy="2077028"/>
            <a:chOff x="2016224" y="4098003"/>
            <a:chExt cx="6528048" cy="2401910"/>
          </a:xfrm>
        </p:grpSpPr>
        <p:sp>
          <p:nvSpPr>
            <p:cNvPr id="6" name="Rectangle 5"/>
            <p:cNvSpPr/>
            <p:nvPr/>
          </p:nvSpPr>
          <p:spPr>
            <a:xfrm>
              <a:off x="2016224" y="4099140"/>
              <a:ext cx="6528048" cy="2399637"/>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a:ea typeface="+mn-ea"/>
                <a:cs typeface="+mn-cs"/>
              </a:endParaRPr>
            </a:p>
          </p:txBody>
        </p:sp>
        <p:sp>
          <p:nvSpPr>
            <p:cNvPr id="11" name="TextBox 10"/>
            <p:cNvSpPr txBox="1"/>
            <p:nvPr/>
          </p:nvSpPr>
          <p:spPr>
            <a:xfrm>
              <a:off x="2645257" y="4221487"/>
              <a:ext cx="5674440" cy="2088232"/>
            </a:xfrm>
            <a:prstGeom prst="rect">
              <a:avLst/>
            </a:prstGeom>
            <a:noFill/>
          </p:spPr>
          <p:txBody>
            <a:bodyPr wrap="square" lIns="0" tIns="0" rIns="0" bIns="0" numCol="1" spcCol="288000" rtlCol="0" anchor="t">
              <a:noAutofit/>
            </a:bodyPr>
            <a:lstStyle/>
            <a:p>
              <a:pPr marL="92075" marR="0" lvl="2" indent="-92075" algn="l" defTabSz="914400" rtl="0" eaLnBrk="1" fontAlgn="base" latinLnBrk="0" hangingPunct="1">
                <a:lnSpc>
                  <a:spcPct val="100000"/>
                </a:lnSpc>
                <a:spcBef>
                  <a:spcPts val="0"/>
                </a:spcBef>
                <a:spcAft>
                  <a:spcPts val="0"/>
                </a:spcAft>
                <a:buClr>
                  <a:srgbClr val="2B0A3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Estimated 30‒40% productivity benefit with both TPM implementation and Platform transformation </a:t>
              </a:r>
            </a:p>
            <a:p>
              <a:pPr marL="92075" marR="0" lvl="2" indent="-92075" algn="l" defTabSz="914400" rtl="0" eaLnBrk="1" fontAlgn="base" latinLnBrk="0" hangingPunct="1">
                <a:lnSpc>
                  <a:spcPct val="100000"/>
                </a:lnSpc>
                <a:spcBef>
                  <a:spcPts val="0"/>
                </a:spcBef>
                <a:spcAft>
                  <a:spcPts val="0"/>
                </a:spcAft>
                <a:buClr>
                  <a:srgbClr val="2B0A3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Reduced TAT under 90 days for all insurance booklets irrespective of fluctuation in volumes</a:t>
              </a:r>
            </a:p>
            <a:p>
              <a:pPr marL="92075" marR="0" lvl="2" indent="-92075" algn="l" defTabSz="914400" rtl="0" eaLnBrk="1" fontAlgn="base" latinLnBrk="0" hangingPunct="1">
                <a:lnSpc>
                  <a:spcPct val="100000"/>
                </a:lnSpc>
                <a:spcBef>
                  <a:spcPts val="0"/>
                </a:spcBef>
                <a:spcAft>
                  <a:spcPts val="0"/>
                </a:spcAft>
                <a:buClr>
                  <a:srgbClr val="2B0A3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Lowered administration costs by 40%</a:t>
              </a:r>
            </a:p>
            <a:p>
              <a:pPr marL="92075" marR="0" lvl="2" indent="-92075" algn="l" defTabSz="914400" rtl="0" eaLnBrk="1" fontAlgn="base" latinLnBrk="0" hangingPunct="1">
                <a:lnSpc>
                  <a:spcPct val="100000"/>
                </a:lnSpc>
                <a:spcBef>
                  <a:spcPts val="0"/>
                </a:spcBef>
                <a:spcAft>
                  <a:spcPts val="0"/>
                </a:spcAft>
                <a:buClr>
                  <a:srgbClr val="2B0A3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Process optimization through TPM and document organization</a:t>
              </a:r>
            </a:p>
            <a:p>
              <a:pPr marL="92075" marR="0" lvl="2" indent="-92075" algn="l" defTabSz="914400" rtl="0" eaLnBrk="1" fontAlgn="base" latinLnBrk="0" hangingPunct="1">
                <a:lnSpc>
                  <a:spcPct val="100000"/>
                </a:lnSpc>
                <a:spcBef>
                  <a:spcPts val="0"/>
                </a:spcBef>
                <a:spcAft>
                  <a:spcPts val="0"/>
                </a:spcAft>
                <a:buClr>
                  <a:srgbClr val="2B0A3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Realignment of client operations to focus on core business</a:t>
              </a:r>
            </a:p>
            <a:p>
              <a:pPr marL="92075" marR="0" lvl="2" indent="-92075" algn="l" defTabSz="914400" rtl="0" eaLnBrk="1" fontAlgn="base" latinLnBrk="0" hangingPunct="1">
                <a:lnSpc>
                  <a:spcPct val="100000"/>
                </a:lnSpc>
                <a:spcBef>
                  <a:spcPts val="0"/>
                </a:spcBef>
                <a:spcAft>
                  <a:spcPts val="0"/>
                </a:spcAft>
                <a:buClr>
                  <a:srgbClr val="2B0A3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30% speed-to-market improvement</a:t>
              </a:r>
            </a:p>
            <a:p>
              <a:pPr marL="92075" marR="0" lvl="2" indent="-92075" algn="l" defTabSz="914400" rtl="0" eaLnBrk="1" fontAlgn="base" latinLnBrk="0" hangingPunct="1">
                <a:lnSpc>
                  <a:spcPct val="100000"/>
                </a:lnSpc>
                <a:spcBef>
                  <a:spcPts val="0"/>
                </a:spcBef>
                <a:spcAft>
                  <a:spcPts val="0"/>
                </a:spcAft>
                <a:buClr>
                  <a:srgbClr val="2B0A3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Improved TAT from 212 days to 43 days against a target of 60 days within 4 months</a:t>
              </a:r>
            </a:p>
            <a:p>
              <a:pPr marL="92075" marR="0" lvl="2" indent="-92075" algn="l" defTabSz="914400" rtl="0" eaLnBrk="1" fontAlgn="base" latinLnBrk="0" hangingPunct="1">
                <a:lnSpc>
                  <a:spcPct val="100000"/>
                </a:lnSpc>
                <a:spcBef>
                  <a:spcPts val="0"/>
                </a:spcBef>
                <a:spcAft>
                  <a:spcPts val="0"/>
                </a:spcAft>
                <a:buClr>
                  <a:srgbClr val="2B0A3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Improved quality from 40% to 88% in 5 months</a:t>
              </a:r>
            </a:p>
            <a:p>
              <a:pPr marL="92075" marR="0" lvl="2" indent="-92075" algn="l" defTabSz="914400" rtl="0" eaLnBrk="1" fontAlgn="base" latinLnBrk="0" hangingPunct="1">
                <a:lnSpc>
                  <a:spcPct val="100000"/>
                </a:lnSpc>
                <a:spcBef>
                  <a:spcPts val="0"/>
                </a:spcBef>
                <a:spcAft>
                  <a:spcPts val="0"/>
                </a:spcAft>
                <a:buClr>
                  <a:srgbClr val="2B0A3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Process accuracy has improved because of working in RTF files</a:t>
              </a:r>
            </a:p>
            <a:p>
              <a:pPr marL="92075" marR="0" lvl="2" indent="-92075" algn="l" defTabSz="914400" rtl="0" eaLnBrk="1" fontAlgn="base" latinLnBrk="0" hangingPunct="1">
                <a:lnSpc>
                  <a:spcPct val="100000"/>
                </a:lnSpc>
                <a:spcBef>
                  <a:spcPts val="0"/>
                </a:spcBef>
                <a:spcAft>
                  <a:spcPts val="0"/>
                </a:spcAft>
                <a:buClr>
                  <a:srgbClr val="2B0A3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Production time has decreased by 10% due to working in RTF files</a:t>
              </a:r>
            </a:p>
            <a:p>
              <a:pPr marL="92075" marR="0" lvl="2" indent="-92075" algn="l" defTabSz="914400" rtl="0" eaLnBrk="1" fontAlgn="base" latinLnBrk="0" hangingPunct="1">
                <a:lnSpc>
                  <a:spcPct val="100000"/>
                </a:lnSpc>
                <a:spcBef>
                  <a:spcPts val="0"/>
                </a:spcBef>
                <a:spcAft>
                  <a:spcPts val="0"/>
                </a:spcAft>
                <a:buClr>
                  <a:srgbClr val="2B0A3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For the year 2023, booklet quality is at 98% against the target of 85%</a:t>
              </a:r>
            </a:p>
            <a:p>
              <a:pPr marL="92075" marR="0" lvl="2" indent="-92075" algn="l" defTabSz="914400" rtl="0" eaLnBrk="1" fontAlgn="base" latinLnBrk="0" hangingPunct="1">
                <a:lnSpc>
                  <a:spcPct val="100000"/>
                </a:lnSpc>
                <a:spcBef>
                  <a:spcPts val="0"/>
                </a:spcBef>
                <a:spcAft>
                  <a:spcPts val="0"/>
                </a:spcAft>
                <a:buClr>
                  <a:srgbClr val="2B0A3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For the year 2023, SBC (Summary of Benefit Coverage) quality is at 99% against the target of 85%</a:t>
              </a:r>
            </a:p>
            <a:p>
              <a:pPr marL="92075" marR="0" lvl="2" indent="-92075" algn="l" defTabSz="914400" rtl="0" eaLnBrk="1" fontAlgn="base" latinLnBrk="0" hangingPunct="1">
                <a:lnSpc>
                  <a:spcPct val="100000"/>
                </a:lnSpc>
                <a:spcBef>
                  <a:spcPts val="0"/>
                </a:spcBef>
                <a:spcAft>
                  <a:spcPts val="0"/>
                </a:spcAft>
                <a:buClr>
                  <a:srgbClr val="2B0A3D"/>
                </a:buClr>
                <a:buSzPct val="100000"/>
                <a:buFont typeface="Arial" panose="020B0604020202020204" pitchFamily="34" charset="0"/>
                <a:buChar char="•"/>
                <a:tabLst/>
                <a:defRPr/>
              </a:pPr>
              <a:r>
                <a:rPr kumimoji="0" lang="en-US" sz="1000" b="0" i="0" u="none" strike="noStrike" kern="1200" cap="none" spc="0" normalizeH="0" baseline="0" noProof="1">
                  <a:ln>
                    <a:noFill/>
                  </a:ln>
                  <a:solidFill>
                    <a:prstClr val="black"/>
                  </a:solidFill>
                  <a:effectLst/>
                  <a:uLnTx/>
                  <a:uFillTx/>
                  <a:latin typeface="Ubuntu"/>
                  <a:ea typeface="+mn-ea"/>
                  <a:cs typeface="+mn-cs"/>
                </a:rPr>
                <a:t>SBC TAT has continuously improved; TAT is tracking at 2.4 days against the target of 5.5 days</a:t>
              </a:r>
            </a:p>
          </p:txBody>
        </p:sp>
        <p:sp>
          <p:nvSpPr>
            <p:cNvPr id="14" name="TextBox 13"/>
            <p:cNvSpPr txBox="1"/>
            <p:nvPr/>
          </p:nvSpPr>
          <p:spPr>
            <a:xfrm rot="16200000">
              <a:off x="1151253" y="5059270"/>
              <a:ext cx="2399633" cy="479377"/>
            </a:xfrm>
            <a:prstGeom prst="rect">
              <a:avLst/>
            </a:prstGeom>
            <a:solidFill>
              <a:schemeClr val="accent3"/>
            </a:solidFill>
            <a:ln>
              <a:noFill/>
            </a:ln>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1">
                  <a:ln>
                    <a:noFill/>
                  </a:ln>
                  <a:solidFill>
                    <a:srgbClr val="FFFFFF"/>
                  </a:solidFill>
                  <a:effectLst/>
                  <a:uLnTx/>
                  <a:uFillTx/>
                  <a:latin typeface="Ubuntu"/>
                  <a:ea typeface="+mn-ea"/>
                  <a:cs typeface="Arial"/>
                </a:rPr>
                <a:t>The Outcome</a:t>
              </a:r>
            </a:p>
          </p:txBody>
        </p:sp>
        <p:sp>
          <p:nvSpPr>
            <p:cNvPr id="33" name="Rectangle 32"/>
            <p:cNvSpPr>
              <a:spLocks/>
            </p:cNvSpPr>
            <p:nvPr/>
          </p:nvSpPr>
          <p:spPr>
            <a:xfrm>
              <a:off x="8457872" y="4098003"/>
              <a:ext cx="86400" cy="2401910"/>
            </a:xfrm>
            <a:prstGeom prst="rect">
              <a:avLst/>
            </a:prstGeom>
            <a:solidFill>
              <a:schemeClr val="accent3"/>
            </a:solidFill>
            <a:ln>
              <a:noFill/>
            </a:ln>
          </p:spPr>
          <p:txBody>
            <a:bodyPr wrap="none" l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Ubuntu"/>
                <a:ea typeface="+mn-ea"/>
                <a:cs typeface="Arial"/>
              </a:endParaRPr>
            </a:p>
          </p:txBody>
        </p:sp>
      </p:grpSp>
      <p:sp>
        <p:nvSpPr>
          <p:cNvPr id="61" name="Isosceles Triangle 60">
            <a:extLst>
              <a:ext uri="{FF2B5EF4-FFF2-40B4-BE49-F238E27FC236}">
                <a16:creationId xmlns:a16="http://schemas.microsoft.com/office/drawing/2014/main" id="{22EBDAAB-8015-44D4-92F1-2EA5567599F8}"/>
              </a:ext>
            </a:extLst>
          </p:cNvPr>
          <p:cNvSpPr/>
          <p:nvPr/>
        </p:nvSpPr>
        <p:spPr>
          <a:xfrm rot="10800000">
            <a:off x="6588684" y="4392447"/>
            <a:ext cx="990498" cy="159283"/>
          </a:xfrm>
          <a:prstGeom prst="triangle">
            <a:avLst>
              <a:gd name="adj" fmla="val 503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a:ea typeface="+mn-ea"/>
              <a:cs typeface="+mn-cs"/>
            </a:endParaRPr>
          </a:p>
        </p:txBody>
      </p:sp>
      <p:sp>
        <p:nvSpPr>
          <p:cNvPr id="64" name="Isosceles Triangle 63">
            <a:extLst>
              <a:ext uri="{FF2B5EF4-FFF2-40B4-BE49-F238E27FC236}">
                <a16:creationId xmlns:a16="http://schemas.microsoft.com/office/drawing/2014/main" id="{75C4D10E-94F1-4143-8EA8-2E3179CCDC96}"/>
              </a:ext>
            </a:extLst>
          </p:cNvPr>
          <p:cNvSpPr/>
          <p:nvPr/>
        </p:nvSpPr>
        <p:spPr>
          <a:xfrm rot="10800000">
            <a:off x="6697721" y="2139796"/>
            <a:ext cx="990498" cy="159283"/>
          </a:xfrm>
          <a:prstGeom prst="triangle">
            <a:avLst>
              <a:gd name="adj" fmla="val 503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a:ea typeface="+mn-ea"/>
              <a:cs typeface="+mn-cs"/>
            </a:endParaRPr>
          </a:p>
        </p:txBody>
      </p:sp>
      <p:sp>
        <p:nvSpPr>
          <p:cNvPr id="74" name="Rectangle 73">
            <a:extLst>
              <a:ext uri="{FF2B5EF4-FFF2-40B4-BE49-F238E27FC236}">
                <a16:creationId xmlns:a16="http://schemas.microsoft.com/office/drawing/2014/main" id="{406FF5AA-5407-4D18-92D1-43997D52DED2}"/>
              </a:ext>
            </a:extLst>
          </p:cNvPr>
          <p:cNvSpPr/>
          <p:nvPr/>
        </p:nvSpPr>
        <p:spPr>
          <a:xfrm>
            <a:off x="10777" y="4457971"/>
            <a:ext cx="1924050" cy="207585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a:ea typeface="+mn-ea"/>
              <a:cs typeface="+mn-cs"/>
            </a:endParaRPr>
          </a:p>
        </p:txBody>
      </p:sp>
      <p:sp>
        <p:nvSpPr>
          <p:cNvPr id="3" name="TextBox 2">
            <a:extLst>
              <a:ext uri="{FF2B5EF4-FFF2-40B4-BE49-F238E27FC236}">
                <a16:creationId xmlns:a16="http://schemas.microsoft.com/office/drawing/2014/main" id="{DE2A2347-8BAA-452F-AEF7-E57FF7866BA5}"/>
              </a:ext>
            </a:extLst>
          </p:cNvPr>
          <p:cNvSpPr txBox="1"/>
          <p:nvPr/>
        </p:nvSpPr>
        <p:spPr>
          <a:xfrm>
            <a:off x="101739" y="4575090"/>
            <a:ext cx="1649271" cy="1785104"/>
          </a:xfrm>
          <a:prstGeom prst="rect">
            <a:avLst/>
          </a:prstGeom>
          <a:noFill/>
        </p:spPr>
        <p:txBody>
          <a:bodyPr wrap="square" rtlCol="0">
            <a:spAutoFit/>
          </a:bodyPr>
          <a:lstStyle/>
          <a:p>
            <a:pPr marL="0" marR="0" lvl="2" indent="0" algn="l" defTabSz="914400" rtl="0" eaLnBrk="1" fontAlgn="auto" latinLnBrk="0" hangingPunct="1">
              <a:lnSpc>
                <a:spcPct val="100000"/>
              </a:lnSpc>
              <a:spcBef>
                <a:spcPts val="100"/>
              </a:spcBef>
              <a:spcAft>
                <a:spcPts val="0"/>
              </a:spcAft>
              <a:buClr>
                <a:srgbClr val="95E616"/>
              </a:buClr>
              <a:buSzPct val="120000"/>
              <a:buFontTx/>
              <a:buNone/>
              <a:tabLst/>
              <a:defRPr/>
            </a:pPr>
            <a:r>
              <a:rPr kumimoji="0" lang="en-US" altLang="ja-JP" sz="1000" b="1" i="0" u="none" strike="noStrike" kern="1200" cap="none" spc="0" normalizeH="0" baseline="0" noProof="0">
                <a:ln>
                  <a:noFill/>
                </a:ln>
                <a:solidFill>
                  <a:prstClr val="black"/>
                </a:solidFill>
                <a:effectLst/>
                <a:uLnTx/>
                <a:uFillTx/>
                <a:latin typeface="Ubuntu"/>
                <a:ea typeface="+mn-ea"/>
                <a:cs typeface="+mn-cs"/>
              </a:rPr>
              <a:t>Scope: </a:t>
            </a:r>
            <a:r>
              <a:rPr kumimoji="0" lang="en-US" altLang="ja-JP" sz="1000" b="0" i="0" u="none" strike="noStrike" kern="1200" cap="none" spc="0" normalizeH="0" baseline="0" noProof="1">
                <a:ln>
                  <a:noFill/>
                </a:ln>
                <a:solidFill>
                  <a:prstClr val="black"/>
                </a:solidFill>
                <a:effectLst/>
                <a:uLnTx/>
                <a:uFillTx/>
                <a:latin typeface="Ubuntu"/>
                <a:ea typeface="+mn-ea"/>
                <a:cs typeface="+mn-cs"/>
              </a:rPr>
              <a:t>ECM and Insure to Recover </a:t>
            </a:r>
            <a:endParaRPr kumimoji="0" lang="pl-PL" altLang="ja-JP" sz="1000" b="0" i="0" u="none" strike="noStrike" kern="1200" cap="none" spc="0" normalizeH="0" baseline="0" noProof="0">
              <a:ln>
                <a:noFill/>
              </a:ln>
              <a:solidFill>
                <a:prstClr val="black"/>
              </a:solidFill>
              <a:effectLst/>
              <a:uLnTx/>
              <a:uFillTx/>
              <a:latin typeface="Ubuntu"/>
              <a:ea typeface="+mn-ea"/>
              <a:cs typeface="+mn-cs"/>
            </a:endParaRPr>
          </a:p>
          <a:p>
            <a:pPr marL="0" marR="0" lvl="2" indent="0" algn="l" defTabSz="914400" rtl="0" eaLnBrk="1" fontAlgn="auto" latinLnBrk="0" hangingPunct="1">
              <a:lnSpc>
                <a:spcPct val="100000"/>
              </a:lnSpc>
              <a:spcBef>
                <a:spcPts val="100"/>
              </a:spcBef>
              <a:spcAft>
                <a:spcPts val="0"/>
              </a:spcAft>
              <a:buClr>
                <a:srgbClr val="95E616"/>
              </a:buClr>
              <a:buSzPct val="120000"/>
              <a:buFontTx/>
              <a:buNone/>
              <a:tabLst/>
              <a:defRPr/>
            </a:pPr>
            <a:r>
              <a:rPr kumimoji="0" lang="en-US" altLang="ja-JP" sz="1000" b="1" i="0" u="none" strike="noStrike" kern="1200" cap="none" spc="0" normalizeH="0" baseline="0" noProof="0">
                <a:ln>
                  <a:noFill/>
                </a:ln>
                <a:solidFill>
                  <a:prstClr val="black"/>
                </a:solidFill>
                <a:effectLst/>
                <a:uLnTx/>
                <a:uFillTx/>
                <a:latin typeface="Ubuntu"/>
                <a:ea typeface="+mn-ea"/>
                <a:cs typeface="+mn-cs"/>
              </a:rPr>
              <a:t>Delivery Centers: </a:t>
            </a:r>
            <a:r>
              <a:rPr kumimoji="0" lang="en-US" altLang="ja-JP" sz="1000" b="0" i="0" u="none" strike="noStrike" kern="1200" cap="none" spc="0" normalizeH="0" baseline="0" noProof="1">
                <a:ln>
                  <a:noFill/>
                </a:ln>
                <a:solidFill>
                  <a:prstClr val="black"/>
                </a:solidFill>
                <a:effectLst/>
                <a:uLnTx/>
                <a:uFillTx/>
                <a:latin typeface="Ubuntu"/>
                <a:ea typeface="+mn-ea"/>
                <a:cs typeface="+mn-cs"/>
              </a:rPr>
              <a:t>India (Chennai and Noida) </a:t>
            </a:r>
            <a:r>
              <a:rPr kumimoji="0" lang="en-US" altLang="ja-JP" sz="1000" b="0" i="0" u="none" strike="noStrike" kern="1200" cap="none" spc="0" normalizeH="0" baseline="0" noProof="0">
                <a:ln>
                  <a:noFill/>
                </a:ln>
                <a:solidFill>
                  <a:prstClr val="black"/>
                </a:solidFill>
                <a:effectLst/>
                <a:uLnTx/>
                <a:uFillTx/>
                <a:latin typeface="Ubuntu"/>
                <a:ea typeface="+mn-ea"/>
                <a:cs typeface="+mn-cs"/>
              </a:rPr>
              <a:t> </a:t>
            </a:r>
            <a:r>
              <a:rPr kumimoji="0" lang="en-US" altLang="ja-JP" sz="1000" b="1" i="0" u="none" strike="noStrike" kern="1200" cap="none" spc="0" normalizeH="0" baseline="0" noProof="0">
                <a:ln>
                  <a:noFill/>
                </a:ln>
                <a:solidFill>
                  <a:prstClr val="black"/>
                </a:solidFill>
                <a:effectLst/>
                <a:uLnTx/>
                <a:uFillTx/>
                <a:latin typeface="Ubuntu"/>
                <a:ea typeface="+mn-ea"/>
                <a:cs typeface="+mn-cs"/>
              </a:rPr>
              <a:t>Languages: </a:t>
            </a:r>
            <a:r>
              <a:rPr kumimoji="0" lang="en-US" altLang="ja-JP" sz="1000" b="0" i="0" u="none" strike="noStrike" kern="1200" cap="none" spc="0" normalizeH="0" baseline="0" noProof="1">
                <a:ln>
                  <a:noFill/>
                </a:ln>
                <a:solidFill>
                  <a:prstClr val="black"/>
                </a:solidFill>
                <a:effectLst/>
                <a:uLnTx/>
                <a:uFillTx/>
                <a:latin typeface="Ubuntu"/>
                <a:ea typeface="+mn-ea"/>
                <a:cs typeface="+mn-cs"/>
              </a:rPr>
              <a:t>English </a:t>
            </a:r>
            <a:r>
              <a:rPr kumimoji="0" lang="en-US" altLang="ja-JP" sz="1000" b="0" i="0" u="none" strike="noStrike" kern="1200" cap="none" spc="0" normalizeH="0" baseline="0" noProof="0">
                <a:ln>
                  <a:noFill/>
                </a:ln>
                <a:solidFill>
                  <a:prstClr val="black"/>
                </a:solidFill>
                <a:effectLst/>
                <a:uLnTx/>
                <a:uFillTx/>
                <a:latin typeface="Ubuntu"/>
                <a:ea typeface="+mn-ea"/>
                <a:cs typeface="+mn-cs"/>
              </a:rPr>
              <a:t> </a:t>
            </a:r>
            <a:r>
              <a:rPr kumimoji="0" lang="en-US" altLang="ja-JP" sz="1000" b="1" i="0" u="none" strike="noStrike" kern="1200" cap="none" spc="0" normalizeH="0" baseline="0" noProof="0">
                <a:ln>
                  <a:noFill/>
                </a:ln>
                <a:solidFill>
                  <a:prstClr val="black"/>
                </a:solidFill>
                <a:effectLst/>
                <a:uLnTx/>
                <a:uFillTx/>
                <a:latin typeface="Ubuntu"/>
                <a:ea typeface="+mn-ea"/>
                <a:cs typeface="+mn-cs"/>
              </a:rPr>
              <a:t>Methodologies/Tools: </a:t>
            </a:r>
            <a:r>
              <a:rPr kumimoji="0" lang="en-US" altLang="ja-JP" sz="1000" b="0" i="0" u="none" strike="noStrike" kern="1200" cap="none" spc="0" normalizeH="0" baseline="0" noProof="1">
                <a:ln>
                  <a:noFill/>
                </a:ln>
                <a:solidFill>
                  <a:prstClr val="black"/>
                </a:solidFill>
                <a:effectLst/>
                <a:uLnTx/>
                <a:uFillTx/>
                <a:latin typeface="Ubuntu"/>
                <a:ea typeface="+mn-ea"/>
                <a:cs typeface="+mn-cs"/>
              </a:rPr>
              <a:t>Global Process Model</a:t>
            </a:r>
            <a:r>
              <a:rPr kumimoji="0" lang="en-US" altLang="ja-JP" sz="1000" b="0" i="0" u="none" strike="noStrike" kern="1200" cap="none" spc="0" normalizeH="0" baseline="30000" noProof="1">
                <a:ln>
                  <a:noFill/>
                </a:ln>
                <a:solidFill>
                  <a:prstClr val="black"/>
                </a:solidFill>
                <a:effectLst/>
                <a:uLnTx/>
                <a:uFillTx/>
                <a:latin typeface="Ubuntu"/>
                <a:ea typeface="+mn-ea"/>
                <a:cs typeface="+mn-cs"/>
              </a:rPr>
              <a:t>©</a:t>
            </a:r>
            <a:r>
              <a:rPr kumimoji="0" lang="en-US" altLang="ja-JP" sz="1000" b="0" i="0" u="none" strike="noStrike" kern="1200" cap="none" spc="0" normalizeH="0" baseline="0" noProof="1">
                <a:ln>
                  <a:noFill/>
                </a:ln>
                <a:solidFill>
                  <a:prstClr val="black"/>
                </a:solidFill>
                <a:effectLst/>
                <a:uLnTx/>
                <a:uFillTx/>
                <a:latin typeface="Ubuntu"/>
                <a:ea typeface="+mn-ea"/>
                <a:cs typeface="+mn-cs"/>
              </a:rPr>
              <a:t> (GPM) and Rightshore</a:t>
            </a:r>
            <a:r>
              <a:rPr kumimoji="0" lang="en-US" altLang="ja-JP" sz="1000" b="0" i="0" u="none" strike="noStrike" kern="1200" cap="none" spc="0" normalizeH="0" baseline="30000" noProof="1">
                <a:ln>
                  <a:noFill/>
                </a:ln>
                <a:solidFill>
                  <a:prstClr val="black"/>
                </a:solidFill>
                <a:effectLst/>
                <a:uLnTx/>
                <a:uFillTx/>
                <a:latin typeface="Ubuntu"/>
                <a:ea typeface="+mn-ea"/>
                <a:cs typeface="+mn-cs"/>
              </a:rPr>
              <a:t>®</a:t>
            </a:r>
            <a:r>
              <a:rPr kumimoji="0" lang="en-US" altLang="ja-JP" sz="1000" b="0" i="0" u="none" strike="noStrike" kern="1200" cap="none" spc="0" normalizeH="0" baseline="0" noProof="1">
                <a:ln>
                  <a:noFill/>
                </a:ln>
                <a:solidFill>
                  <a:prstClr val="black"/>
                </a:solidFill>
                <a:effectLst/>
                <a:uLnTx/>
                <a:uFillTx/>
                <a:latin typeface="Ubuntu"/>
                <a:ea typeface="+mn-ea"/>
                <a:cs typeface="+mn-cs"/>
              </a:rPr>
              <a:t>, QuickSilver, GEMS, Salesforce, BlueStar, P2A, UCR  and TPM</a:t>
            </a:r>
          </a:p>
        </p:txBody>
      </p:sp>
      <p:sp>
        <p:nvSpPr>
          <p:cNvPr id="75" name="Rectangle 74">
            <a:extLst>
              <a:ext uri="{FF2B5EF4-FFF2-40B4-BE49-F238E27FC236}">
                <a16:creationId xmlns:a16="http://schemas.microsoft.com/office/drawing/2014/main" id="{0046F0B2-19DA-4D66-9E97-D231C1F8AFF6}"/>
              </a:ext>
            </a:extLst>
          </p:cNvPr>
          <p:cNvSpPr/>
          <p:nvPr/>
        </p:nvSpPr>
        <p:spPr>
          <a:xfrm>
            <a:off x="105791" y="99616"/>
            <a:ext cx="17854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1">
                <a:ln>
                  <a:noFill/>
                </a:ln>
                <a:solidFill>
                  <a:srgbClr val="FFFFFF"/>
                </a:solidFill>
                <a:effectLst/>
                <a:uLnTx/>
                <a:uFillTx/>
                <a:latin typeface="Ubuntu Medium"/>
                <a:ea typeface="Verdana" panose="020B0604030504040204" pitchFamily="34" charset="0"/>
                <a:cs typeface="Verdana" panose="020B0604030504040204" pitchFamily="34" charset="0"/>
              </a:rPr>
              <a:t>US Health and Life Insurance Leader </a:t>
            </a:r>
            <a:endParaRPr kumimoji="0" lang="en-US" sz="1400" b="0" i="0" u="none" strike="noStrike" kern="1200" cap="none" spc="0" normalizeH="0" baseline="0" noProof="1">
              <a:ln>
                <a:noFill/>
              </a:ln>
              <a:solidFill>
                <a:srgbClr val="FFFFFF"/>
              </a:solidFill>
              <a:effectLst/>
              <a:uLnTx/>
              <a:uFillTx/>
              <a:latin typeface="Ubuntu Medium"/>
              <a:ea typeface="+mn-ea"/>
              <a:cs typeface="+mn-cs"/>
            </a:endParaRPr>
          </a:p>
        </p:txBody>
      </p:sp>
      <p:grpSp>
        <p:nvGrpSpPr>
          <p:cNvPr id="110" name="Group 109">
            <a:extLst>
              <a:ext uri="{FF2B5EF4-FFF2-40B4-BE49-F238E27FC236}">
                <a16:creationId xmlns:a16="http://schemas.microsoft.com/office/drawing/2014/main" id="{3F6FA527-EA33-4825-BB75-36C67A229E0A}"/>
              </a:ext>
            </a:extLst>
          </p:cNvPr>
          <p:cNvGrpSpPr/>
          <p:nvPr/>
        </p:nvGrpSpPr>
        <p:grpSpPr>
          <a:xfrm>
            <a:off x="261663" y="3814654"/>
            <a:ext cx="626708" cy="586801"/>
            <a:chOff x="5783886" y="4557294"/>
            <a:chExt cx="676259" cy="633600"/>
          </a:xfrm>
        </p:grpSpPr>
        <p:sp>
          <p:nvSpPr>
            <p:cNvPr id="111" name="Freeform 199">
              <a:extLst>
                <a:ext uri="{FF2B5EF4-FFF2-40B4-BE49-F238E27FC236}">
                  <a16:creationId xmlns:a16="http://schemas.microsoft.com/office/drawing/2014/main" id="{6F65C80E-261A-44B4-BC84-45A6AD2BE4DF}"/>
                </a:ext>
              </a:extLst>
            </p:cNvPr>
            <p:cNvSpPr>
              <a:spLocks noChangeAspect="1"/>
            </p:cNvSpPr>
            <p:nvPr/>
          </p:nvSpPr>
          <p:spPr bwMode="auto">
            <a:xfrm>
              <a:off x="5783886" y="4557294"/>
              <a:ext cx="676259" cy="633600"/>
            </a:xfrm>
            <a:custGeom>
              <a:avLst/>
              <a:gdLst>
                <a:gd name="T0" fmla="*/ 29 w 253"/>
                <a:gd name="T1" fmla="*/ 171 h 236"/>
                <a:gd name="T2" fmla="*/ 73 w 253"/>
                <a:gd name="T3" fmla="*/ 28 h 236"/>
                <a:gd name="T4" fmla="*/ 223 w 253"/>
                <a:gd name="T5" fmla="*/ 71 h 236"/>
                <a:gd name="T6" fmla="*/ 176 w 253"/>
                <a:gd name="T7" fmla="*/ 208 h 236"/>
                <a:gd name="T8" fmla="*/ 29 w 253"/>
                <a:gd name="T9" fmla="*/ 171 h 236"/>
              </a:gdLst>
              <a:ahLst/>
              <a:cxnLst>
                <a:cxn ang="0">
                  <a:pos x="T0" y="T1"/>
                </a:cxn>
                <a:cxn ang="0">
                  <a:pos x="T2" y="T3"/>
                </a:cxn>
                <a:cxn ang="0">
                  <a:pos x="T4" y="T5"/>
                </a:cxn>
                <a:cxn ang="0">
                  <a:pos x="T6" y="T7"/>
                </a:cxn>
                <a:cxn ang="0">
                  <a:pos x="T8" y="T9"/>
                </a:cxn>
              </a:cxnLst>
              <a:rect l="0" t="0" r="r" b="b"/>
              <a:pathLst>
                <a:path w="253" h="236">
                  <a:moveTo>
                    <a:pt x="29" y="171"/>
                  </a:moveTo>
                  <a:cubicBezTo>
                    <a:pt x="0" y="120"/>
                    <a:pt x="19" y="56"/>
                    <a:pt x="73" y="28"/>
                  </a:cubicBezTo>
                  <a:cubicBezTo>
                    <a:pt x="127" y="0"/>
                    <a:pt x="194" y="19"/>
                    <a:pt x="223" y="71"/>
                  </a:cubicBezTo>
                  <a:cubicBezTo>
                    <a:pt x="253" y="122"/>
                    <a:pt x="230" y="180"/>
                    <a:pt x="176" y="208"/>
                  </a:cubicBezTo>
                  <a:cubicBezTo>
                    <a:pt x="122" y="236"/>
                    <a:pt x="58" y="223"/>
                    <a:pt x="29" y="171"/>
                  </a:cubicBezTo>
                </a:path>
              </a:pathLst>
            </a:custGeom>
            <a:solidFill>
              <a:srgbClr val="12ABD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112" name="Groupe 292">
              <a:extLst>
                <a:ext uri="{FF2B5EF4-FFF2-40B4-BE49-F238E27FC236}">
                  <a16:creationId xmlns:a16="http://schemas.microsoft.com/office/drawing/2014/main" id="{7FF1700A-4997-45DF-919F-9608DE043449}"/>
                </a:ext>
              </a:extLst>
            </p:cNvPr>
            <p:cNvGrpSpPr/>
            <p:nvPr/>
          </p:nvGrpSpPr>
          <p:grpSpPr>
            <a:xfrm>
              <a:off x="5931404" y="4726116"/>
              <a:ext cx="379248" cy="320793"/>
              <a:chOff x="9088438" y="2917825"/>
              <a:chExt cx="422275" cy="357188"/>
            </a:xfrm>
            <a:solidFill>
              <a:schemeClr val="bg1"/>
            </a:solidFill>
          </p:grpSpPr>
          <p:sp>
            <p:nvSpPr>
              <p:cNvPr id="113" name="Freeform 200">
                <a:extLst>
                  <a:ext uri="{FF2B5EF4-FFF2-40B4-BE49-F238E27FC236}">
                    <a16:creationId xmlns:a16="http://schemas.microsoft.com/office/drawing/2014/main" id="{95E74D93-C590-430F-9046-C4061C8F0C2F}"/>
                  </a:ext>
                </a:extLst>
              </p:cNvPr>
              <p:cNvSpPr>
                <a:spLocks/>
              </p:cNvSpPr>
              <p:nvPr/>
            </p:nvSpPr>
            <p:spPr bwMode="auto">
              <a:xfrm>
                <a:off x="9088438" y="2917825"/>
                <a:ext cx="422275" cy="211137"/>
              </a:xfrm>
              <a:custGeom>
                <a:avLst/>
                <a:gdLst>
                  <a:gd name="T0" fmla="*/ 85 w 125"/>
                  <a:gd name="T1" fmla="*/ 0 h 62"/>
                  <a:gd name="T2" fmla="*/ 85 w 125"/>
                  <a:gd name="T3" fmla="*/ 0 h 62"/>
                  <a:gd name="T4" fmla="*/ 125 w 125"/>
                  <a:gd name="T5" fmla="*/ 5 h 62"/>
                  <a:gd name="T6" fmla="*/ 125 w 125"/>
                  <a:gd name="T7" fmla="*/ 6 h 62"/>
                  <a:gd name="T8" fmla="*/ 111 w 125"/>
                  <a:gd name="T9" fmla="*/ 44 h 62"/>
                  <a:gd name="T10" fmla="*/ 102 w 125"/>
                  <a:gd name="T11" fmla="*/ 30 h 62"/>
                  <a:gd name="T12" fmla="*/ 61 w 125"/>
                  <a:gd name="T13" fmla="*/ 54 h 62"/>
                  <a:gd name="T14" fmla="*/ 54 w 125"/>
                  <a:gd name="T15" fmla="*/ 48 h 62"/>
                  <a:gd name="T16" fmla="*/ 48 w 125"/>
                  <a:gd name="T17" fmla="*/ 41 h 62"/>
                  <a:gd name="T18" fmla="*/ 9 w 125"/>
                  <a:gd name="T19" fmla="*/ 62 h 62"/>
                  <a:gd name="T20" fmla="*/ 0 w 125"/>
                  <a:gd name="T21" fmla="*/ 47 h 62"/>
                  <a:gd name="T22" fmla="*/ 0 w 125"/>
                  <a:gd name="T23" fmla="*/ 47 h 62"/>
                  <a:gd name="T24" fmla="*/ 51 w 125"/>
                  <a:gd name="T25" fmla="*/ 20 h 62"/>
                  <a:gd name="T26" fmla="*/ 58 w 125"/>
                  <a:gd name="T27" fmla="*/ 26 h 62"/>
                  <a:gd name="T28" fmla="*/ 64 w 125"/>
                  <a:gd name="T29" fmla="*/ 32 h 62"/>
                  <a:gd name="T30" fmla="*/ 93 w 125"/>
                  <a:gd name="T31" fmla="*/ 14 h 62"/>
                  <a:gd name="T32" fmla="*/ 85 w 125"/>
                  <a:gd name="T3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62">
                    <a:moveTo>
                      <a:pt x="85" y="0"/>
                    </a:moveTo>
                    <a:cubicBezTo>
                      <a:pt x="85" y="0"/>
                      <a:pt x="85" y="0"/>
                      <a:pt x="85" y="0"/>
                    </a:cubicBezTo>
                    <a:cubicBezTo>
                      <a:pt x="98" y="2"/>
                      <a:pt x="112" y="3"/>
                      <a:pt x="125" y="5"/>
                    </a:cubicBezTo>
                    <a:cubicBezTo>
                      <a:pt x="125" y="6"/>
                      <a:pt x="125" y="6"/>
                      <a:pt x="125" y="6"/>
                    </a:cubicBezTo>
                    <a:cubicBezTo>
                      <a:pt x="123" y="18"/>
                      <a:pt x="119" y="31"/>
                      <a:pt x="111" y="44"/>
                    </a:cubicBezTo>
                    <a:cubicBezTo>
                      <a:pt x="108" y="39"/>
                      <a:pt x="104" y="36"/>
                      <a:pt x="102" y="30"/>
                    </a:cubicBezTo>
                    <a:cubicBezTo>
                      <a:pt x="88" y="38"/>
                      <a:pt x="75" y="46"/>
                      <a:pt x="61" y="54"/>
                    </a:cubicBezTo>
                    <a:cubicBezTo>
                      <a:pt x="59" y="52"/>
                      <a:pt x="57" y="50"/>
                      <a:pt x="54" y="48"/>
                    </a:cubicBezTo>
                    <a:cubicBezTo>
                      <a:pt x="52" y="46"/>
                      <a:pt x="51" y="43"/>
                      <a:pt x="48" y="41"/>
                    </a:cubicBezTo>
                    <a:cubicBezTo>
                      <a:pt x="35" y="48"/>
                      <a:pt x="22" y="55"/>
                      <a:pt x="9" y="62"/>
                    </a:cubicBezTo>
                    <a:cubicBezTo>
                      <a:pt x="8" y="57"/>
                      <a:pt x="0" y="54"/>
                      <a:pt x="0" y="47"/>
                    </a:cubicBezTo>
                    <a:cubicBezTo>
                      <a:pt x="0" y="47"/>
                      <a:pt x="0" y="47"/>
                      <a:pt x="0" y="47"/>
                    </a:cubicBezTo>
                    <a:cubicBezTo>
                      <a:pt x="18" y="38"/>
                      <a:pt x="34" y="30"/>
                      <a:pt x="51" y="20"/>
                    </a:cubicBezTo>
                    <a:cubicBezTo>
                      <a:pt x="54" y="20"/>
                      <a:pt x="56" y="23"/>
                      <a:pt x="58" y="26"/>
                    </a:cubicBezTo>
                    <a:cubicBezTo>
                      <a:pt x="60" y="28"/>
                      <a:pt x="62" y="31"/>
                      <a:pt x="64" y="32"/>
                    </a:cubicBezTo>
                    <a:cubicBezTo>
                      <a:pt x="74" y="26"/>
                      <a:pt x="83" y="20"/>
                      <a:pt x="93" y="14"/>
                    </a:cubicBezTo>
                    <a:cubicBezTo>
                      <a:pt x="88" y="10"/>
                      <a:pt x="87" y="5"/>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14" name="Freeform 201">
                <a:extLst>
                  <a:ext uri="{FF2B5EF4-FFF2-40B4-BE49-F238E27FC236}">
                    <a16:creationId xmlns:a16="http://schemas.microsoft.com/office/drawing/2014/main" id="{700990D5-D6C3-4C37-B61E-28C51B3B70D7}"/>
                  </a:ext>
                </a:extLst>
              </p:cNvPr>
              <p:cNvSpPr>
                <a:spLocks/>
              </p:cNvSpPr>
              <p:nvPr/>
            </p:nvSpPr>
            <p:spPr bwMode="auto">
              <a:xfrm>
                <a:off x="9372600" y="3049588"/>
                <a:ext cx="57150" cy="225425"/>
              </a:xfrm>
              <a:custGeom>
                <a:avLst/>
                <a:gdLst>
                  <a:gd name="T0" fmla="*/ 14 w 17"/>
                  <a:gd name="T1" fmla="*/ 66 h 66"/>
                  <a:gd name="T2" fmla="*/ 3 w 17"/>
                  <a:gd name="T3" fmla="*/ 66 h 66"/>
                  <a:gd name="T4" fmla="*/ 0 w 17"/>
                  <a:gd name="T5" fmla="*/ 63 h 66"/>
                  <a:gd name="T6" fmla="*/ 0 w 17"/>
                  <a:gd name="T7" fmla="*/ 10 h 66"/>
                  <a:gd name="T8" fmla="*/ 1 w 17"/>
                  <a:gd name="T9" fmla="*/ 8 h 66"/>
                  <a:gd name="T10" fmla="*/ 13 w 17"/>
                  <a:gd name="T11" fmla="*/ 1 h 66"/>
                  <a:gd name="T12" fmla="*/ 17 w 17"/>
                  <a:gd name="T13" fmla="*/ 4 h 66"/>
                  <a:gd name="T14" fmla="*/ 17 w 17"/>
                  <a:gd name="T15" fmla="*/ 63 h 66"/>
                  <a:gd name="T16" fmla="*/ 14 w 17"/>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6">
                    <a:moveTo>
                      <a:pt x="14" y="66"/>
                    </a:moveTo>
                    <a:cubicBezTo>
                      <a:pt x="3" y="66"/>
                      <a:pt x="3" y="66"/>
                      <a:pt x="3" y="66"/>
                    </a:cubicBezTo>
                    <a:cubicBezTo>
                      <a:pt x="1" y="66"/>
                      <a:pt x="0" y="65"/>
                      <a:pt x="0" y="63"/>
                    </a:cubicBezTo>
                    <a:cubicBezTo>
                      <a:pt x="0" y="10"/>
                      <a:pt x="0" y="10"/>
                      <a:pt x="0" y="10"/>
                    </a:cubicBezTo>
                    <a:cubicBezTo>
                      <a:pt x="0" y="9"/>
                      <a:pt x="1" y="8"/>
                      <a:pt x="1" y="8"/>
                    </a:cubicBezTo>
                    <a:cubicBezTo>
                      <a:pt x="5" y="6"/>
                      <a:pt x="9" y="3"/>
                      <a:pt x="13" y="1"/>
                    </a:cubicBezTo>
                    <a:cubicBezTo>
                      <a:pt x="15" y="0"/>
                      <a:pt x="17" y="2"/>
                      <a:pt x="17" y="4"/>
                    </a:cubicBezTo>
                    <a:cubicBezTo>
                      <a:pt x="17" y="63"/>
                      <a:pt x="17" y="63"/>
                      <a:pt x="17" y="63"/>
                    </a:cubicBezTo>
                    <a:cubicBezTo>
                      <a:pt x="17" y="65"/>
                      <a:pt x="16" y="66"/>
                      <a:pt x="14"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15" name="Freeform 202">
                <a:extLst>
                  <a:ext uri="{FF2B5EF4-FFF2-40B4-BE49-F238E27FC236}">
                    <a16:creationId xmlns:a16="http://schemas.microsoft.com/office/drawing/2014/main" id="{1F2BDB79-DA1E-435D-BAFA-616DA0F3A9B9}"/>
                  </a:ext>
                </a:extLst>
              </p:cNvPr>
              <p:cNvSpPr>
                <a:spLocks/>
              </p:cNvSpPr>
              <p:nvPr/>
            </p:nvSpPr>
            <p:spPr bwMode="auto">
              <a:xfrm>
                <a:off x="9210675" y="3087688"/>
                <a:ext cx="60325" cy="187325"/>
              </a:xfrm>
              <a:custGeom>
                <a:avLst/>
                <a:gdLst>
                  <a:gd name="T0" fmla="*/ 15 w 18"/>
                  <a:gd name="T1" fmla="*/ 55 h 55"/>
                  <a:gd name="T2" fmla="*/ 3 w 18"/>
                  <a:gd name="T3" fmla="*/ 55 h 55"/>
                  <a:gd name="T4" fmla="*/ 0 w 18"/>
                  <a:gd name="T5" fmla="*/ 52 h 55"/>
                  <a:gd name="T6" fmla="*/ 0 w 18"/>
                  <a:gd name="T7" fmla="*/ 7 h 55"/>
                  <a:gd name="T8" fmla="*/ 2 w 18"/>
                  <a:gd name="T9" fmla="*/ 4 h 55"/>
                  <a:gd name="T10" fmla="*/ 9 w 18"/>
                  <a:gd name="T11" fmla="*/ 0 h 55"/>
                  <a:gd name="T12" fmla="*/ 13 w 18"/>
                  <a:gd name="T13" fmla="*/ 1 h 55"/>
                  <a:gd name="T14" fmla="*/ 18 w 18"/>
                  <a:gd name="T15" fmla="*/ 6 h 55"/>
                  <a:gd name="T16" fmla="*/ 18 w 18"/>
                  <a:gd name="T17" fmla="*/ 12 h 55"/>
                  <a:gd name="T18" fmla="*/ 18 w 18"/>
                  <a:gd name="T19" fmla="*/ 52 h 55"/>
                  <a:gd name="T20" fmla="*/ 15 w 18"/>
                  <a:gd name="T2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5">
                    <a:moveTo>
                      <a:pt x="15" y="55"/>
                    </a:moveTo>
                    <a:cubicBezTo>
                      <a:pt x="3" y="55"/>
                      <a:pt x="3" y="55"/>
                      <a:pt x="3" y="55"/>
                    </a:cubicBezTo>
                    <a:cubicBezTo>
                      <a:pt x="2" y="55"/>
                      <a:pt x="0" y="54"/>
                      <a:pt x="0" y="52"/>
                    </a:cubicBezTo>
                    <a:cubicBezTo>
                      <a:pt x="0" y="7"/>
                      <a:pt x="0" y="7"/>
                      <a:pt x="0" y="7"/>
                    </a:cubicBezTo>
                    <a:cubicBezTo>
                      <a:pt x="0" y="6"/>
                      <a:pt x="1" y="4"/>
                      <a:pt x="2" y="4"/>
                    </a:cubicBezTo>
                    <a:cubicBezTo>
                      <a:pt x="5" y="3"/>
                      <a:pt x="7" y="1"/>
                      <a:pt x="9" y="0"/>
                    </a:cubicBezTo>
                    <a:cubicBezTo>
                      <a:pt x="10" y="0"/>
                      <a:pt x="12" y="0"/>
                      <a:pt x="13" y="1"/>
                    </a:cubicBezTo>
                    <a:cubicBezTo>
                      <a:pt x="15" y="2"/>
                      <a:pt x="17" y="4"/>
                      <a:pt x="18" y="6"/>
                    </a:cubicBezTo>
                    <a:cubicBezTo>
                      <a:pt x="18" y="8"/>
                      <a:pt x="18" y="10"/>
                      <a:pt x="18" y="12"/>
                    </a:cubicBezTo>
                    <a:cubicBezTo>
                      <a:pt x="18" y="52"/>
                      <a:pt x="18" y="52"/>
                      <a:pt x="18" y="52"/>
                    </a:cubicBezTo>
                    <a:cubicBezTo>
                      <a:pt x="18" y="54"/>
                      <a:pt x="16" y="55"/>
                      <a:pt x="15"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16" name="Freeform 203">
                <a:extLst>
                  <a:ext uri="{FF2B5EF4-FFF2-40B4-BE49-F238E27FC236}">
                    <a16:creationId xmlns:a16="http://schemas.microsoft.com/office/drawing/2014/main" id="{C1624D2A-796B-4AA7-8CFF-8DCBB53CA917}"/>
                  </a:ext>
                </a:extLst>
              </p:cNvPr>
              <p:cNvSpPr>
                <a:spLocks/>
              </p:cNvSpPr>
              <p:nvPr/>
            </p:nvSpPr>
            <p:spPr bwMode="auto">
              <a:xfrm>
                <a:off x="9291638" y="3097213"/>
                <a:ext cx="57150" cy="177800"/>
              </a:xfrm>
              <a:custGeom>
                <a:avLst/>
                <a:gdLst>
                  <a:gd name="T0" fmla="*/ 14 w 17"/>
                  <a:gd name="T1" fmla="*/ 52 h 52"/>
                  <a:gd name="T2" fmla="*/ 3 w 17"/>
                  <a:gd name="T3" fmla="*/ 52 h 52"/>
                  <a:gd name="T4" fmla="*/ 0 w 17"/>
                  <a:gd name="T5" fmla="*/ 49 h 52"/>
                  <a:gd name="T6" fmla="*/ 0 w 17"/>
                  <a:gd name="T7" fmla="*/ 10 h 52"/>
                  <a:gd name="T8" fmla="*/ 2 w 17"/>
                  <a:gd name="T9" fmla="*/ 8 h 52"/>
                  <a:gd name="T10" fmla="*/ 13 w 17"/>
                  <a:gd name="T11" fmla="*/ 1 h 52"/>
                  <a:gd name="T12" fmla="*/ 17 w 17"/>
                  <a:gd name="T13" fmla="*/ 4 h 52"/>
                  <a:gd name="T14" fmla="*/ 17 w 17"/>
                  <a:gd name="T15" fmla="*/ 49 h 52"/>
                  <a:gd name="T16" fmla="*/ 14 w 17"/>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2">
                    <a:moveTo>
                      <a:pt x="14" y="52"/>
                    </a:moveTo>
                    <a:cubicBezTo>
                      <a:pt x="3" y="52"/>
                      <a:pt x="3" y="52"/>
                      <a:pt x="3" y="52"/>
                    </a:cubicBezTo>
                    <a:cubicBezTo>
                      <a:pt x="2" y="52"/>
                      <a:pt x="0" y="51"/>
                      <a:pt x="0" y="49"/>
                    </a:cubicBezTo>
                    <a:cubicBezTo>
                      <a:pt x="0" y="10"/>
                      <a:pt x="0" y="10"/>
                      <a:pt x="0" y="10"/>
                    </a:cubicBezTo>
                    <a:cubicBezTo>
                      <a:pt x="0" y="9"/>
                      <a:pt x="1" y="8"/>
                      <a:pt x="2" y="8"/>
                    </a:cubicBezTo>
                    <a:cubicBezTo>
                      <a:pt x="5" y="6"/>
                      <a:pt x="9" y="3"/>
                      <a:pt x="13" y="1"/>
                    </a:cubicBezTo>
                    <a:cubicBezTo>
                      <a:pt x="15" y="0"/>
                      <a:pt x="17" y="1"/>
                      <a:pt x="17" y="4"/>
                    </a:cubicBezTo>
                    <a:cubicBezTo>
                      <a:pt x="17" y="49"/>
                      <a:pt x="17" y="49"/>
                      <a:pt x="17" y="49"/>
                    </a:cubicBezTo>
                    <a:cubicBezTo>
                      <a:pt x="17" y="51"/>
                      <a:pt x="16" y="52"/>
                      <a:pt x="14"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17" name="Freeform 204">
                <a:extLst>
                  <a:ext uri="{FF2B5EF4-FFF2-40B4-BE49-F238E27FC236}">
                    <a16:creationId xmlns:a16="http://schemas.microsoft.com/office/drawing/2014/main" id="{99055095-3522-4689-8CE1-73010970AFF7}"/>
                  </a:ext>
                </a:extLst>
              </p:cNvPr>
              <p:cNvSpPr>
                <a:spLocks/>
              </p:cNvSpPr>
              <p:nvPr/>
            </p:nvSpPr>
            <p:spPr bwMode="auto">
              <a:xfrm>
                <a:off x="9121775" y="3117850"/>
                <a:ext cx="58738" cy="157162"/>
              </a:xfrm>
              <a:custGeom>
                <a:avLst/>
                <a:gdLst>
                  <a:gd name="T0" fmla="*/ 14 w 17"/>
                  <a:gd name="T1" fmla="*/ 46 h 46"/>
                  <a:gd name="T2" fmla="*/ 3 w 17"/>
                  <a:gd name="T3" fmla="*/ 46 h 46"/>
                  <a:gd name="T4" fmla="*/ 0 w 17"/>
                  <a:gd name="T5" fmla="*/ 43 h 46"/>
                  <a:gd name="T6" fmla="*/ 0 w 17"/>
                  <a:gd name="T7" fmla="*/ 10 h 46"/>
                  <a:gd name="T8" fmla="*/ 1 w 17"/>
                  <a:gd name="T9" fmla="*/ 7 h 46"/>
                  <a:gd name="T10" fmla="*/ 13 w 17"/>
                  <a:gd name="T11" fmla="*/ 1 h 46"/>
                  <a:gd name="T12" fmla="*/ 17 w 17"/>
                  <a:gd name="T13" fmla="*/ 4 h 46"/>
                  <a:gd name="T14" fmla="*/ 17 w 17"/>
                  <a:gd name="T15" fmla="*/ 43 h 46"/>
                  <a:gd name="T16" fmla="*/ 14 w 17"/>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6">
                    <a:moveTo>
                      <a:pt x="14" y="46"/>
                    </a:moveTo>
                    <a:cubicBezTo>
                      <a:pt x="3" y="46"/>
                      <a:pt x="3" y="46"/>
                      <a:pt x="3" y="46"/>
                    </a:cubicBezTo>
                    <a:cubicBezTo>
                      <a:pt x="1" y="46"/>
                      <a:pt x="0" y="45"/>
                      <a:pt x="0" y="43"/>
                    </a:cubicBezTo>
                    <a:cubicBezTo>
                      <a:pt x="0" y="10"/>
                      <a:pt x="0" y="10"/>
                      <a:pt x="0" y="10"/>
                    </a:cubicBezTo>
                    <a:cubicBezTo>
                      <a:pt x="0" y="9"/>
                      <a:pt x="0" y="8"/>
                      <a:pt x="1" y="7"/>
                    </a:cubicBezTo>
                    <a:cubicBezTo>
                      <a:pt x="5" y="5"/>
                      <a:pt x="9" y="3"/>
                      <a:pt x="13" y="1"/>
                    </a:cubicBezTo>
                    <a:cubicBezTo>
                      <a:pt x="15" y="0"/>
                      <a:pt x="17" y="2"/>
                      <a:pt x="17" y="4"/>
                    </a:cubicBezTo>
                    <a:cubicBezTo>
                      <a:pt x="17" y="43"/>
                      <a:pt x="17" y="43"/>
                      <a:pt x="17" y="43"/>
                    </a:cubicBezTo>
                    <a:cubicBezTo>
                      <a:pt x="17" y="45"/>
                      <a:pt x="16" y="46"/>
                      <a:pt x="1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118" name="TextBox 117">
            <a:extLst>
              <a:ext uri="{FF2B5EF4-FFF2-40B4-BE49-F238E27FC236}">
                <a16:creationId xmlns:a16="http://schemas.microsoft.com/office/drawing/2014/main" id="{D38C7787-C2A1-4FB0-B2C4-71341A5E214D}"/>
              </a:ext>
            </a:extLst>
          </p:cNvPr>
          <p:cNvSpPr txBox="1"/>
          <p:nvPr/>
        </p:nvSpPr>
        <p:spPr>
          <a:xfrm>
            <a:off x="994086" y="3919601"/>
            <a:ext cx="3914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2ABDB"/>
                </a:solidFill>
                <a:effectLst/>
                <a:uLnTx/>
                <a:uFillTx/>
                <a:latin typeface="Ubuntu"/>
                <a:ea typeface="Verdana" panose="020B0604030504040204" pitchFamily="34" charset="0"/>
                <a:cs typeface="+mn-cs"/>
              </a:rPr>
              <a:t>FS</a:t>
            </a:r>
          </a:p>
        </p:txBody>
      </p:sp>
      <p:sp>
        <p:nvSpPr>
          <p:cNvPr id="2" name="Rectangle 1">
            <a:extLst>
              <a:ext uri="{FF2B5EF4-FFF2-40B4-BE49-F238E27FC236}">
                <a16:creationId xmlns:a16="http://schemas.microsoft.com/office/drawing/2014/main" id="{EA6430D4-365D-35D7-CFFC-43F126499BF6}"/>
              </a:ext>
            </a:extLst>
          </p:cNvPr>
          <p:cNvSpPr/>
          <p:nvPr/>
        </p:nvSpPr>
        <p:spPr>
          <a:xfrm>
            <a:off x="11493953" y="0"/>
            <a:ext cx="698048" cy="80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600" b="0" i="0" u="none" strike="noStrike" kern="1200" cap="none" spc="0" normalizeH="0" baseline="0" noProof="0" err="1">
              <a:ln>
                <a:noFill/>
              </a:ln>
              <a:solidFill>
                <a:srgbClr val="FFFFFF"/>
              </a:solidFill>
              <a:effectLst/>
              <a:uLnTx/>
              <a:uFillTx/>
              <a:latin typeface="Ubuntu"/>
              <a:ea typeface="+mn-ea"/>
              <a:cs typeface="+mn-cs"/>
            </a:endParaRPr>
          </a:p>
        </p:txBody>
      </p:sp>
    </p:spTree>
    <p:extLst>
      <p:ext uri="{BB962C8B-B14F-4D97-AF65-F5344CB8AC3E}">
        <p14:creationId xmlns:p14="http://schemas.microsoft.com/office/powerpoint/2010/main" val="1552391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131928-7220-4A26-AD51-3D758CA49D7D}"/>
              </a:ext>
            </a:extLst>
          </p:cNvPr>
          <p:cNvSpPr>
            <a:spLocks noGrp="1"/>
          </p:cNvSpPr>
          <p:nvPr>
            <p:ph type="title"/>
          </p:nvPr>
        </p:nvSpPr>
        <p:spPr>
          <a:xfrm>
            <a:off x="239561" y="335673"/>
            <a:ext cx="6627290" cy="534205"/>
          </a:xfrm>
        </p:spPr>
        <p:txBody>
          <a:bodyPr/>
          <a:lstStyle/>
          <a:p>
            <a:r>
              <a:rPr lang="en-US"/>
              <a:t>Agenda business services</a:t>
            </a:r>
          </a:p>
        </p:txBody>
      </p:sp>
      <p:sp>
        <p:nvSpPr>
          <p:cNvPr id="6" name="Oval 5">
            <a:extLst>
              <a:ext uri="{FF2B5EF4-FFF2-40B4-BE49-F238E27FC236}">
                <a16:creationId xmlns:a16="http://schemas.microsoft.com/office/drawing/2014/main" id="{0C8ECDCF-C713-3CA3-EE09-2BA197DAB127}"/>
              </a:ext>
            </a:extLst>
          </p:cNvPr>
          <p:cNvSpPr/>
          <p:nvPr/>
        </p:nvSpPr>
        <p:spPr>
          <a:xfrm>
            <a:off x="699664" y="1966549"/>
            <a:ext cx="423710" cy="423710"/>
          </a:xfrm>
          <a:prstGeom prst="ellipse">
            <a:avLst/>
          </a:prstGeom>
          <a:solidFill>
            <a:schemeClr val="accent5"/>
          </a:solidFill>
          <a:ln w="38100">
            <a:no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Ubuntu"/>
                <a:ea typeface="+mn-ea"/>
                <a:cs typeface="+mn-cs"/>
              </a:rPr>
              <a:t>1</a:t>
            </a:r>
          </a:p>
        </p:txBody>
      </p:sp>
      <p:sp>
        <p:nvSpPr>
          <p:cNvPr id="8" name="Oval 7">
            <a:extLst>
              <a:ext uri="{FF2B5EF4-FFF2-40B4-BE49-F238E27FC236}">
                <a16:creationId xmlns:a16="http://schemas.microsoft.com/office/drawing/2014/main" id="{101F55F5-041A-955C-3ABF-43A26AAF66B2}"/>
              </a:ext>
            </a:extLst>
          </p:cNvPr>
          <p:cNvSpPr/>
          <p:nvPr/>
        </p:nvSpPr>
        <p:spPr>
          <a:xfrm>
            <a:off x="699664" y="2575549"/>
            <a:ext cx="423710" cy="423710"/>
          </a:xfrm>
          <a:prstGeom prst="ellipse">
            <a:avLst/>
          </a:prstGeom>
          <a:solidFill>
            <a:schemeClr val="accent5"/>
          </a:solidFill>
          <a:ln w="38100">
            <a:no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Ubuntu"/>
                <a:ea typeface="+mn-ea"/>
                <a:cs typeface="+mn-cs"/>
              </a:rPr>
              <a:t>2</a:t>
            </a:r>
          </a:p>
        </p:txBody>
      </p:sp>
      <p:sp>
        <p:nvSpPr>
          <p:cNvPr id="10" name="Oval 9">
            <a:extLst>
              <a:ext uri="{FF2B5EF4-FFF2-40B4-BE49-F238E27FC236}">
                <a16:creationId xmlns:a16="http://schemas.microsoft.com/office/drawing/2014/main" id="{D897A3EF-859E-9C8D-F84D-90D0E63FECFC}"/>
              </a:ext>
            </a:extLst>
          </p:cNvPr>
          <p:cNvSpPr/>
          <p:nvPr/>
        </p:nvSpPr>
        <p:spPr>
          <a:xfrm>
            <a:off x="699664" y="3184549"/>
            <a:ext cx="423710" cy="423710"/>
          </a:xfrm>
          <a:prstGeom prst="ellipse">
            <a:avLst/>
          </a:prstGeom>
          <a:solidFill>
            <a:schemeClr val="accent5"/>
          </a:solidFill>
          <a:ln w="38100">
            <a:no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Ubuntu"/>
                <a:ea typeface="+mn-ea"/>
                <a:cs typeface="+mn-cs"/>
              </a:rPr>
              <a:t>3</a:t>
            </a:r>
          </a:p>
        </p:txBody>
      </p:sp>
      <p:sp>
        <p:nvSpPr>
          <p:cNvPr id="11" name="TextBox 10">
            <a:extLst>
              <a:ext uri="{FF2B5EF4-FFF2-40B4-BE49-F238E27FC236}">
                <a16:creationId xmlns:a16="http://schemas.microsoft.com/office/drawing/2014/main" id="{95B042F4-7A14-D2E3-CED5-B8A9A9E5ACFC}"/>
              </a:ext>
            </a:extLst>
          </p:cNvPr>
          <p:cNvSpPr txBox="1"/>
          <p:nvPr/>
        </p:nvSpPr>
        <p:spPr>
          <a:xfrm>
            <a:off x="1350852" y="2035189"/>
            <a:ext cx="3861635" cy="246221"/>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72936"/>
                </a:solidFill>
                <a:effectLst/>
                <a:uLnTx/>
                <a:uFillTx/>
                <a:latin typeface="Ubuntu"/>
                <a:ea typeface="+mn-ea"/>
                <a:cs typeface="+mn-cs"/>
              </a:rPr>
              <a:t>BSv Finance Services – Insurance Services </a:t>
            </a:r>
          </a:p>
        </p:txBody>
      </p:sp>
      <p:sp>
        <p:nvSpPr>
          <p:cNvPr id="12" name="Oval 11">
            <a:extLst>
              <a:ext uri="{FF2B5EF4-FFF2-40B4-BE49-F238E27FC236}">
                <a16:creationId xmlns:a16="http://schemas.microsoft.com/office/drawing/2014/main" id="{ACED86D1-5E47-EAB3-7E3E-75F8CDAAC2FC}"/>
              </a:ext>
            </a:extLst>
          </p:cNvPr>
          <p:cNvSpPr/>
          <p:nvPr/>
        </p:nvSpPr>
        <p:spPr>
          <a:xfrm>
            <a:off x="699664" y="3793549"/>
            <a:ext cx="423710" cy="423710"/>
          </a:xfrm>
          <a:prstGeom prst="ellipse">
            <a:avLst/>
          </a:prstGeom>
          <a:solidFill>
            <a:schemeClr val="accent5"/>
          </a:solidFill>
          <a:ln w="38100">
            <a:no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Ubuntu"/>
                <a:ea typeface="+mn-ea"/>
                <a:cs typeface="+mn-cs"/>
              </a:rPr>
              <a:t>4</a:t>
            </a:r>
          </a:p>
        </p:txBody>
      </p:sp>
      <p:sp>
        <p:nvSpPr>
          <p:cNvPr id="13" name="Oval 12">
            <a:extLst>
              <a:ext uri="{FF2B5EF4-FFF2-40B4-BE49-F238E27FC236}">
                <a16:creationId xmlns:a16="http://schemas.microsoft.com/office/drawing/2014/main" id="{A344F340-DFC6-1D00-7860-04B79EFB88C9}"/>
              </a:ext>
            </a:extLst>
          </p:cNvPr>
          <p:cNvSpPr/>
          <p:nvPr/>
        </p:nvSpPr>
        <p:spPr>
          <a:xfrm>
            <a:off x="699664" y="4402549"/>
            <a:ext cx="423710" cy="423710"/>
          </a:xfrm>
          <a:prstGeom prst="ellipse">
            <a:avLst/>
          </a:prstGeom>
          <a:solidFill>
            <a:schemeClr val="accent5"/>
          </a:solidFill>
          <a:ln w="38100">
            <a:no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Ubuntu"/>
                <a:ea typeface="+mn-ea"/>
                <a:cs typeface="+mn-cs"/>
              </a:rPr>
              <a:t>5</a:t>
            </a:r>
          </a:p>
        </p:txBody>
      </p:sp>
      <p:sp>
        <p:nvSpPr>
          <p:cNvPr id="4" name="TextBox 3">
            <a:extLst>
              <a:ext uri="{FF2B5EF4-FFF2-40B4-BE49-F238E27FC236}">
                <a16:creationId xmlns:a16="http://schemas.microsoft.com/office/drawing/2014/main" id="{A7053E11-875A-C464-5A06-D33F43C1A9F8}"/>
              </a:ext>
            </a:extLst>
          </p:cNvPr>
          <p:cNvSpPr txBox="1"/>
          <p:nvPr/>
        </p:nvSpPr>
        <p:spPr>
          <a:xfrm>
            <a:off x="1349878" y="2664293"/>
            <a:ext cx="4406656" cy="246221"/>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72936"/>
                </a:solidFill>
                <a:effectLst/>
                <a:uLnTx/>
                <a:uFillTx/>
                <a:latin typeface="Ubuntu"/>
                <a:ea typeface="+mn-ea"/>
                <a:cs typeface="+mn-cs"/>
              </a:rPr>
              <a:t>Use Case - BPaaS for a large Dutch Pensionfund</a:t>
            </a:r>
          </a:p>
        </p:txBody>
      </p:sp>
      <p:sp>
        <p:nvSpPr>
          <p:cNvPr id="5" name="TextBox 4">
            <a:extLst>
              <a:ext uri="{FF2B5EF4-FFF2-40B4-BE49-F238E27FC236}">
                <a16:creationId xmlns:a16="http://schemas.microsoft.com/office/drawing/2014/main" id="{AA831D73-10E2-A15A-95EE-963110DDE9CE}"/>
              </a:ext>
            </a:extLst>
          </p:cNvPr>
          <p:cNvSpPr txBox="1"/>
          <p:nvPr/>
        </p:nvSpPr>
        <p:spPr>
          <a:xfrm>
            <a:off x="1349878" y="3293397"/>
            <a:ext cx="6344686" cy="246221"/>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72936"/>
                </a:solidFill>
                <a:effectLst/>
                <a:uLnTx/>
                <a:uFillTx/>
                <a:latin typeface="Ubuntu"/>
                <a:ea typeface="+mn-ea"/>
                <a:cs typeface="+mn-cs"/>
              </a:rPr>
              <a:t>Use Case – Experience of launching a new product for a large Insurer</a:t>
            </a:r>
          </a:p>
        </p:txBody>
      </p:sp>
      <p:sp>
        <p:nvSpPr>
          <p:cNvPr id="15" name="TextBox 14">
            <a:extLst>
              <a:ext uri="{FF2B5EF4-FFF2-40B4-BE49-F238E27FC236}">
                <a16:creationId xmlns:a16="http://schemas.microsoft.com/office/drawing/2014/main" id="{9C8E4601-B625-537A-6F2D-37B2F0E1F8DE}"/>
              </a:ext>
            </a:extLst>
          </p:cNvPr>
          <p:cNvSpPr txBox="1"/>
          <p:nvPr/>
        </p:nvSpPr>
        <p:spPr>
          <a:xfrm>
            <a:off x="1230132" y="3890106"/>
            <a:ext cx="3417602" cy="246221"/>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72936"/>
                </a:solidFill>
                <a:effectLst/>
                <a:uLnTx/>
                <a:uFillTx/>
                <a:latin typeface="Ubuntu"/>
                <a:ea typeface="+mn-ea"/>
                <a:cs typeface="+mn-cs"/>
              </a:rPr>
              <a:t>Intelligent Automation Capabilities </a:t>
            </a:r>
          </a:p>
        </p:txBody>
      </p:sp>
      <p:sp>
        <p:nvSpPr>
          <p:cNvPr id="2" name="TextBox 1">
            <a:extLst>
              <a:ext uri="{FF2B5EF4-FFF2-40B4-BE49-F238E27FC236}">
                <a16:creationId xmlns:a16="http://schemas.microsoft.com/office/drawing/2014/main" id="{DF4D03BA-3A16-55FF-D1D4-3A9AD27592D4}"/>
              </a:ext>
            </a:extLst>
          </p:cNvPr>
          <p:cNvSpPr txBox="1"/>
          <p:nvPr/>
        </p:nvSpPr>
        <p:spPr>
          <a:xfrm>
            <a:off x="1349878" y="4491293"/>
            <a:ext cx="884859" cy="246221"/>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72936"/>
                </a:solidFill>
                <a:effectLst/>
                <a:uLnTx/>
                <a:uFillTx/>
                <a:latin typeface="Ubuntu"/>
                <a:ea typeface="+mn-ea"/>
                <a:cs typeface="+mn-cs"/>
              </a:rPr>
              <a:t>Appendix</a:t>
            </a:r>
          </a:p>
        </p:txBody>
      </p:sp>
    </p:spTree>
    <p:extLst>
      <p:ext uri="{BB962C8B-B14F-4D97-AF65-F5344CB8AC3E}">
        <p14:creationId xmlns:p14="http://schemas.microsoft.com/office/powerpoint/2010/main" val="4223175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Prudential Financial </a:t>
            </a:r>
            <a:endParaRPr lang="en-GB"/>
          </a:p>
        </p:txBody>
      </p:sp>
      <p:cxnSp>
        <p:nvCxnSpPr>
          <p:cNvPr id="48" name="Straight Connector 47"/>
          <p:cNvCxnSpPr>
            <a:cxnSpLocks/>
          </p:cNvCxnSpPr>
          <p:nvPr/>
        </p:nvCxnSpPr>
        <p:spPr>
          <a:xfrm>
            <a:off x="4088702" y="1600200"/>
            <a:ext cx="0" cy="3200400"/>
          </a:xfrm>
          <a:prstGeom prst="line">
            <a:avLst/>
          </a:prstGeom>
          <a:ln w="9525">
            <a:solidFill>
              <a:schemeClr val="bg2">
                <a:lumMod val="50000"/>
              </a:schemeClr>
            </a:solidFill>
            <a:prstDash val="dash"/>
          </a:ln>
        </p:spPr>
        <p:style>
          <a:lnRef idx="1">
            <a:schemeClr val="accent5"/>
          </a:lnRef>
          <a:fillRef idx="0">
            <a:schemeClr val="accent5"/>
          </a:fillRef>
          <a:effectRef idx="0">
            <a:schemeClr val="accent5"/>
          </a:effectRef>
          <a:fontRef idx="minor">
            <a:schemeClr val="tx1"/>
          </a:fontRef>
        </p:style>
      </p:cxnSp>
      <p:cxnSp>
        <p:nvCxnSpPr>
          <p:cNvPr id="49" name="Straight Connector 48"/>
          <p:cNvCxnSpPr>
            <a:cxnSpLocks/>
          </p:cNvCxnSpPr>
          <p:nvPr/>
        </p:nvCxnSpPr>
        <p:spPr>
          <a:xfrm>
            <a:off x="8001000" y="1600200"/>
            <a:ext cx="0" cy="3200400"/>
          </a:xfrm>
          <a:prstGeom prst="line">
            <a:avLst/>
          </a:prstGeom>
          <a:ln w="9525">
            <a:solidFill>
              <a:schemeClr val="bg2">
                <a:lumMod val="50000"/>
              </a:schemeClr>
            </a:solidFill>
            <a:prstDash val="dash"/>
          </a:ln>
        </p:spPr>
        <p:style>
          <a:lnRef idx="1">
            <a:schemeClr val="accent5"/>
          </a:lnRef>
          <a:fillRef idx="0">
            <a:schemeClr val="accent5"/>
          </a:fillRef>
          <a:effectRef idx="0">
            <a:schemeClr val="accent5"/>
          </a:effectRef>
          <a:fontRef idx="minor">
            <a:schemeClr val="tx1"/>
          </a:fontRef>
        </p:style>
      </p:cxnSp>
      <p:sp>
        <p:nvSpPr>
          <p:cNvPr id="50" name="Rectangle 49"/>
          <p:cNvSpPr>
            <a:spLocks/>
          </p:cNvSpPr>
          <p:nvPr/>
        </p:nvSpPr>
        <p:spPr>
          <a:xfrm>
            <a:off x="267862" y="2300661"/>
            <a:ext cx="3749040" cy="204610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190500" marR="0" lvl="2" indent="-190500" algn="l" defTabSz="914400" rtl="0" eaLnBrk="1" fontAlgn="base" latinLnBrk="0" hangingPunct="1">
              <a:lnSpc>
                <a:spcPct val="100000"/>
              </a:lnSpc>
              <a:spcBef>
                <a:spcPts val="200"/>
              </a:spcBef>
              <a:spcAft>
                <a:spcPts val="100"/>
              </a:spcAft>
              <a:buClr>
                <a:srgbClr val="0070AD">
                  <a:lumMod val="75000"/>
                </a:srgbClr>
              </a:buClr>
              <a:buSzTx/>
              <a:buFont typeface="Wingdings" pitchFamily="2" charset="2"/>
              <a:buChar char="§"/>
              <a:tabLst/>
              <a:defRPr/>
            </a:pPr>
            <a:r>
              <a:rPr kumimoji="0" lang="en-US" sz="1100" b="0" i="0" u="none" strike="noStrike" kern="1200" cap="none" spc="0" normalizeH="0" baseline="0" noProof="0">
                <a:ln>
                  <a:noFill/>
                </a:ln>
                <a:solidFill>
                  <a:srgbClr val="263147"/>
                </a:solidFill>
                <a:effectLst/>
                <a:uLnTx/>
                <a:uFillTx/>
                <a:latin typeface="Ubuntu"/>
                <a:ea typeface="+mn-ea"/>
                <a:cs typeface="+mn-cs"/>
              </a:rPr>
              <a:t>To  revamp Prudential’s existing  web-based trainings  to make them visually rich and highly engaging. and to support their eLearning team in keeping the materials up-to-date.</a:t>
            </a:r>
          </a:p>
          <a:p>
            <a:pPr marL="190500" marR="0" lvl="2" indent="-190500" algn="l" defTabSz="914400" rtl="0" eaLnBrk="1" fontAlgn="base" latinLnBrk="0" hangingPunct="1">
              <a:lnSpc>
                <a:spcPct val="100000"/>
              </a:lnSpc>
              <a:spcBef>
                <a:spcPts val="200"/>
              </a:spcBef>
              <a:spcAft>
                <a:spcPts val="100"/>
              </a:spcAft>
              <a:buClr>
                <a:srgbClr val="0070AD">
                  <a:lumMod val="75000"/>
                </a:srgbClr>
              </a:buClr>
              <a:buSzTx/>
              <a:buFont typeface="Wingdings" pitchFamily="2" charset="2"/>
              <a:buChar char="§"/>
              <a:tabLst/>
              <a:defRPr/>
            </a:pPr>
            <a:r>
              <a:rPr kumimoji="0" lang="en-US" sz="1100" b="0" i="0" u="none" strike="noStrike" kern="1200" cap="none" spc="0" normalizeH="0" baseline="0" noProof="0">
                <a:ln>
                  <a:noFill/>
                </a:ln>
                <a:solidFill>
                  <a:srgbClr val="263147"/>
                </a:solidFill>
                <a:effectLst/>
                <a:uLnTx/>
                <a:uFillTx/>
                <a:latin typeface="Ubuntu"/>
                <a:ea typeface="+mn-ea"/>
                <a:cs typeface="+mn-cs"/>
              </a:rPr>
              <a:t>To support the  Prudential Instructional design team in handling regular updates to the material and beautifying them with appropriate graphics from the library .</a:t>
            </a:r>
          </a:p>
          <a:p>
            <a:pPr marL="190500" marR="0" lvl="2" indent="-190500" algn="l" defTabSz="914400" rtl="0" eaLnBrk="1" fontAlgn="base" latinLnBrk="0" hangingPunct="1">
              <a:lnSpc>
                <a:spcPct val="100000"/>
              </a:lnSpc>
              <a:spcBef>
                <a:spcPts val="200"/>
              </a:spcBef>
              <a:spcAft>
                <a:spcPts val="100"/>
              </a:spcAft>
              <a:buClr>
                <a:srgbClr val="0070AD">
                  <a:lumMod val="75000"/>
                </a:srgbClr>
              </a:buClr>
              <a:buSzTx/>
              <a:buFont typeface="Wingdings" pitchFamily="2" charset="2"/>
              <a:buChar char="§"/>
              <a:tabLst/>
              <a:defRPr/>
            </a:pPr>
            <a:r>
              <a:rPr kumimoji="0" lang="en-US" sz="1100" b="0" i="0" u="none" strike="noStrike" kern="1200" cap="none" spc="0" normalizeH="0" baseline="0" noProof="0">
                <a:ln>
                  <a:noFill/>
                </a:ln>
                <a:solidFill>
                  <a:srgbClr val="263147"/>
                </a:solidFill>
                <a:effectLst/>
                <a:uLnTx/>
                <a:uFillTx/>
                <a:latin typeface="Ubuntu"/>
                <a:ea typeface="+mn-ea"/>
                <a:cs typeface="+mn-cs"/>
              </a:rPr>
              <a:t>To  support  the Prudential Knowledge Management (KM) team  to be able to meet the five-business day SLA in handling Revisions requests for updating eBooks on </a:t>
            </a:r>
            <a:r>
              <a:rPr kumimoji="0" lang="en-US" sz="1100" b="0" i="0" u="none" strike="noStrike" kern="1200" cap="none" spc="0" normalizeH="0" baseline="0" noProof="0" err="1">
                <a:ln>
                  <a:noFill/>
                </a:ln>
                <a:solidFill>
                  <a:srgbClr val="263147"/>
                </a:solidFill>
                <a:effectLst/>
                <a:uLnTx/>
                <a:uFillTx/>
                <a:latin typeface="Ubuntu"/>
                <a:ea typeface="+mn-ea"/>
                <a:cs typeface="+mn-cs"/>
              </a:rPr>
              <a:t>Pru</a:t>
            </a:r>
            <a:r>
              <a:rPr kumimoji="0" lang="en-US" sz="1100" b="0" i="0" u="none" strike="noStrike" kern="1200" cap="none" spc="0" normalizeH="0" baseline="0" noProof="0">
                <a:ln>
                  <a:noFill/>
                </a:ln>
                <a:solidFill>
                  <a:srgbClr val="263147"/>
                </a:solidFill>
                <a:effectLst/>
                <a:uLnTx/>
                <a:uFillTx/>
                <a:latin typeface="Ubuntu"/>
                <a:ea typeface="+mn-ea"/>
                <a:cs typeface="+mn-cs"/>
              </a:rPr>
              <a:t> library hosted on SharePoint Online platform.</a:t>
            </a:r>
          </a:p>
          <a:p>
            <a:pPr marL="190500" marR="0" lvl="2" indent="-190500" algn="l" defTabSz="914400" rtl="0" eaLnBrk="1" fontAlgn="base" latinLnBrk="0" hangingPunct="1">
              <a:lnSpc>
                <a:spcPct val="100000"/>
              </a:lnSpc>
              <a:spcBef>
                <a:spcPts val="200"/>
              </a:spcBef>
              <a:spcAft>
                <a:spcPts val="100"/>
              </a:spcAft>
              <a:buClr>
                <a:srgbClr val="0070AD">
                  <a:lumMod val="75000"/>
                </a:srgbClr>
              </a:buClr>
              <a:buSzTx/>
              <a:buFont typeface="Wingdings" pitchFamily="2" charset="2"/>
              <a:buChar char="§"/>
              <a:tabLst/>
              <a:defRPr/>
            </a:pPr>
            <a:r>
              <a:rPr kumimoji="0" lang="en-US" sz="1100" b="0" i="0" u="none" strike="noStrike" kern="1200" cap="none" spc="0" normalizeH="0" baseline="0" noProof="0">
                <a:ln>
                  <a:noFill/>
                </a:ln>
                <a:solidFill>
                  <a:srgbClr val="263147"/>
                </a:solidFill>
                <a:effectLst/>
                <a:uLnTx/>
                <a:uFillTx/>
                <a:latin typeface="Ubuntu"/>
                <a:ea typeface="+mn-ea"/>
                <a:cs typeface="+mn-cs"/>
              </a:rPr>
              <a:t>To be able to convert the process flows to GPS (Guided Procedure  &amp; Support)  to meet the  project timelines. </a:t>
            </a:r>
          </a:p>
          <a:p>
            <a:pPr marL="190500" marR="0" lvl="2" indent="-190500" algn="l" defTabSz="914400" rtl="0" eaLnBrk="1" fontAlgn="base" latinLnBrk="0" hangingPunct="1">
              <a:lnSpc>
                <a:spcPct val="100000"/>
              </a:lnSpc>
              <a:spcBef>
                <a:spcPts val="200"/>
              </a:spcBef>
              <a:spcAft>
                <a:spcPts val="100"/>
              </a:spcAft>
              <a:buClr>
                <a:srgbClr val="0070AD">
                  <a:lumMod val="75000"/>
                </a:srgbClr>
              </a:buClr>
              <a:buSzTx/>
              <a:buFont typeface="Wingdings" pitchFamily="2" charset="2"/>
              <a:buChar char="§"/>
              <a:tabLst/>
              <a:defRPr/>
            </a:pPr>
            <a:endParaRPr kumimoji="0" lang="en-US" sz="1100" b="0" i="0" u="none" strike="noStrike" kern="1200" cap="none" spc="0" normalizeH="0" baseline="0" noProof="0">
              <a:ln>
                <a:noFill/>
              </a:ln>
              <a:solidFill>
                <a:srgbClr val="263147"/>
              </a:solidFill>
              <a:effectLst/>
              <a:uLnTx/>
              <a:uFillTx/>
              <a:latin typeface="Ubuntu"/>
              <a:ea typeface="+mn-ea"/>
              <a:cs typeface="+mn-cs"/>
            </a:endParaRPr>
          </a:p>
        </p:txBody>
      </p:sp>
      <p:sp>
        <p:nvSpPr>
          <p:cNvPr id="51" name="Rectangle 50"/>
          <p:cNvSpPr>
            <a:spLocks/>
          </p:cNvSpPr>
          <p:nvPr/>
        </p:nvSpPr>
        <p:spPr>
          <a:xfrm>
            <a:off x="4185082" y="2251522"/>
            <a:ext cx="3749040" cy="194941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190500" marR="0" lvl="2" indent="-190500" algn="l" defTabSz="914400" rtl="0" eaLnBrk="1" fontAlgn="base" latinLnBrk="0" hangingPunct="1">
              <a:lnSpc>
                <a:spcPct val="100000"/>
              </a:lnSpc>
              <a:spcBef>
                <a:spcPts val="200"/>
              </a:spcBef>
              <a:spcAft>
                <a:spcPts val="100"/>
              </a:spcAft>
              <a:buClr>
                <a:srgbClr val="0070AD">
                  <a:lumMod val="75000"/>
                </a:srgbClr>
              </a:buClr>
              <a:buSzTx/>
              <a:buFont typeface="Wingdings" pitchFamily="2" charset="2"/>
              <a:buChar char="§"/>
              <a:tabLst/>
              <a:defRPr/>
            </a:pPr>
            <a:r>
              <a:rPr kumimoji="0" lang="en-US" sz="1100" b="0" i="0" u="none" strike="noStrike" kern="1200" cap="none" spc="0" normalizeH="0" baseline="0" noProof="0">
                <a:ln>
                  <a:noFill/>
                </a:ln>
                <a:solidFill>
                  <a:srgbClr val="263147"/>
                </a:solidFill>
                <a:effectLst/>
                <a:uLnTx/>
                <a:uFillTx/>
                <a:latin typeface="Ubuntu"/>
                <a:ea typeface="+mn-ea"/>
                <a:cs typeface="+mn-cs"/>
              </a:rPr>
              <a:t>Capgemini developed various templates and innovative ideas for making the web-based training engaging and  effective .</a:t>
            </a:r>
          </a:p>
          <a:p>
            <a:pPr marL="190500" marR="0" lvl="2" indent="-190500" algn="l" defTabSz="914400" rtl="0" eaLnBrk="1" fontAlgn="base" latinLnBrk="0" hangingPunct="1">
              <a:lnSpc>
                <a:spcPct val="100000"/>
              </a:lnSpc>
              <a:spcBef>
                <a:spcPts val="200"/>
              </a:spcBef>
              <a:spcAft>
                <a:spcPts val="100"/>
              </a:spcAft>
              <a:buClr>
                <a:srgbClr val="0070AD">
                  <a:lumMod val="75000"/>
                </a:srgbClr>
              </a:buClr>
              <a:buSzTx/>
              <a:buFont typeface="Wingdings" pitchFamily="2" charset="2"/>
              <a:buChar char="§"/>
              <a:tabLst/>
              <a:defRPr/>
            </a:pPr>
            <a:r>
              <a:rPr kumimoji="0" lang="en-US" sz="1100" b="0" i="0" u="none" strike="noStrike" kern="1200" cap="none" spc="0" normalizeH="0" baseline="0" noProof="0">
                <a:ln>
                  <a:noFill/>
                </a:ln>
                <a:solidFill>
                  <a:srgbClr val="263147"/>
                </a:solidFill>
                <a:effectLst/>
                <a:uLnTx/>
                <a:uFillTx/>
                <a:latin typeface="Ubuntu"/>
                <a:ea typeface="+mn-ea"/>
                <a:cs typeface="+mn-cs"/>
              </a:rPr>
              <a:t>Capgemini also created a repository of reusable assets and checklist and guidelines to bring about an efficient output.</a:t>
            </a:r>
          </a:p>
          <a:p>
            <a:pPr marL="190500" marR="0" lvl="2" indent="-190500" algn="l" defTabSz="914400" rtl="0" eaLnBrk="1" fontAlgn="base" latinLnBrk="0" hangingPunct="1">
              <a:lnSpc>
                <a:spcPct val="100000"/>
              </a:lnSpc>
              <a:spcBef>
                <a:spcPts val="200"/>
              </a:spcBef>
              <a:spcAft>
                <a:spcPts val="100"/>
              </a:spcAft>
              <a:buClr>
                <a:srgbClr val="0070AD">
                  <a:lumMod val="75000"/>
                </a:srgbClr>
              </a:buClr>
              <a:buSzTx/>
              <a:buFont typeface="Wingdings" pitchFamily="2" charset="2"/>
              <a:buChar char="§"/>
              <a:tabLst/>
              <a:defRPr/>
            </a:pPr>
            <a:r>
              <a:rPr kumimoji="0" lang="en-US" sz="1100" b="0" i="0" u="none" strike="noStrike" kern="1200" cap="none" spc="0" normalizeH="0" baseline="0" noProof="0">
                <a:ln>
                  <a:noFill/>
                </a:ln>
                <a:solidFill>
                  <a:srgbClr val="263147"/>
                </a:solidFill>
                <a:effectLst/>
                <a:uLnTx/>
                <a:uFillTx/>
                <a:latin typeface="Ubuntu"/>
                <a:ea typeface="+mn-ea"/>
                <a:cs typeface="+mn-cs"/>
              </a:rPr>
              <a:t>Capgemini underwent required knowledge transition for handling KM revisions and successfully took over more than 65%+ of their requests, effectively utilizing the time zone difference. We also trained new /existing Capgemini resource in various KM processes as and when required.</a:t>
            </a:r>
          </a:p>
        </p:txBody>
      </p:sp>
      <p:sp>
        <p:nvSpPr>
          <p:cNvPr id="52" name="Rectangle 51"/>
          <p:cNvSpPr/>
          <p:nvPr/>
        </p:nvSpPr>
        <p:spPr>
          <a:xfrm>
            <a:off x="8175063" y="2300661"/>
            <a:ext cx="3657600" cy="177384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190500" marR="0" lvl="2" indent="-190500" algn="l" defTabSz="914400" rtl="0" eaLnBrk="1" fontAlgn="base" latinLnBrk="0" hangingPunct="1">
              <a:lnSpc>
                <a:spcPct val="100000"/>
              </a:lnSpc>
              <a:spcBef>
                <a:spcPts val="200"/>
              </a:spcBef>
              <a:spcAft>
                <a:spcPts val="100"/>
              </a:spcAft>
              <a:buClr>
                <a:srgbClr val="0070AD">
                  <a:lumMod val="75000"/>
                </a:srgbClr>
              </a:buClr>
              <a:buSzTx/>
              <a:buFont typeface="Wingdings" pitchFamily="2" charset="2"/>
              <a:buChar char="§"/>
              <a:tabLst/>
              <a:defRPr/>
            </a:pPr>
            <a:r>
              <a:rPr kumimoji="0" lang="en-US" sz="1100" b="0" i="0" u="none" strike="noStrike" kern="1200" cap="none" spc="0" normalizeH="0" baseline="0" noProof="0">
                <a:ln>
                  <a:noFill/>
                </a:ln>
                <a:solidFill>
                  <a:srgbClr val="263147"/>
                </a:solidFill>
                <a:effectLst/>
                <a:uLnTx/>
                <a:uFillTx/>
                <a:latin typeface="Ubuntu"/>
                <a:ea typeface="+mn-ea"/>
                <a:cs typeface="+mn-cs"/>
              </a:rPr>
              <a:t>Creative and highly engaging courses help Prudential retain their learner base and ensure that the training becomes more effective and less of a page-turner.</a:t>
            </a:r>
          </a:p>
          <a:p>
            <a:pPr marL="190500" marR="0" lvl="2" indent="-190500" algn="l" defTabSz="914400" rtl="0" eaLnBrk="1" fontAlgn="base" latinLnBrk="0" hangingPunct="1">
              <a:lnSpc>
                <a:spcPct val="100000"/>
              </a:lnSpc>
              <a:spcBef>
                <a:spcPts val="200"/>
              </a:spcBef>
              <a:spcAft>
                <a:spcPts val="100"/>
              </a:spcAft>
              <a:buClr>
                <a:srgbClr val="0070AD">
                  <a:lumMod val="75000"/>
                </a:srgbClr>
              </a:buClr>
              <a:buSzTx/>
              <a:buFont typeface="Wingdings" pitchFamily="2" charset="2"/>
              <a:buChar char="§"/>
              <a:tabLst/>
              <a:defRPr/>
            </a:pPr>
            <a:r>
              <a:rPr kumimoji="0" lang="en-US" sz="1100" b="0" i="0" u="none" strike="noStrike" kern="1200" cap="none" spc="0" normalizeH="0" baseline="0" noProof="0">
                <a:ln>
                  <a:noFill/>
                </a:ln>
                <a:solidFill>
                  <a:srgbClr val="263147"/>
                </a:solidFill>
                <a:effectLst/>
                <a:uLnTx/>
                <a:uFillTx/>
                <a:latin typeface="Ubuntu"/>
                <a:ea typeface="+mn-ea"/>
                <a:cs typeface="+mn-cs"/>
              </a:rPr>
              <a:t>Visually rich PPT material with updated information helped engage the class participants more effectively.</a:t>
            </a:r>
          </a:p>
          <a:p>
            <a:pPr marL="190500" marR="0" lvl="2" indent="-190500" algn="l" defTabSz="914400" rtl="0" eaLnBrk="1" fontAlgn="base" latinLnBrk="0" hangingPunct="1">
              <a:lnSpc>
                <a:spcPct val="100000"/>
              </a:lnSpc>
              <a:spcBef>
                <a:spcPts val="200"/>
              </a:spcBef>
              <a:spcAft>
                <a:spcPts val="100"/>
              </a:spcAft>
              <a:buClr>
                <a:srgbClr val="0070AD">
                  <a:lumMod val="75000"/>
                </a:srgbClr>
              </a:buClr>
              <a:buSzTx/>
              <a:buFont typeface="Wingdings" pitchFamily="2" charset="2"/>
              <a:buChar char="§"/>
              <a:tabLst/>
              <a:defRPr/>
            </a:pPr>
            <a:r>
              <a:rPr kumimoji="0" lang="en-US" sz="1100" b="0" i="0" u="none" strike="noStrike" kern="1200" cap="none" spc="0" normalizeH="0" baseline="0" noProof="0">
                <a:ln>
                  <a:noFill/>
                </a:ln>
                <a:solidFill>
                  <a:srgbClr val="263147"/>
                </a:solidFill>
                <a:effectLst/>
                <a:uLnTx/>
                <a:uFillTx/>
                <a:latin typeface="Ubuntu"/>
                <a:ea typeface="+mn-ea"/>
                <a:cs typeface="+mn-cs"/>
              </a:rPr>
              <a:t>Continued KM support helped reduce the bottleneck of Revision requests and achieving the five business-day deadline.</a:t>
            </a:r>
          </a:p>
          <a:p>
            <a:pPr marL="190500" marR="0" lvl="2" indent="-190500" algn="l" defTabSz="914400" rtl="0" eaLnBrk="1" fontAlgn="base" latinLnBrk="0" hangingPunct="1">
              <a:lnSpc>
                <a:spcPct val="100000"/>
              </a:lnSpc>
              <a:spcBef>
                <a:spcPts val="200"/>
              </a:spcBef>
              <a:spcAft>
                <a:spcPts val="100"/>
              </a:spcAft>
              <a:buClr>
                <a:srgbClr val="0070AD">
                  <a:lumMod val="75000"/>
                </a:srgbClr>
              </a:buClr>
              <a:buSzTx/>
              <a:buFont typeface="Wingdings" pitchFamily="2" charset="2"/>
              <a:buChar char="§"/>
              <a:tabLst/>
              <a:defRPr/>
            </a:pPr>
            <a:r>
              <a:rPr kumimoji="0" lang="en-US" sz="1100" b="0" i="0" u="none" strike="noStrike" kern="1200" cap="none" spc="0" normalizeH="0" baseline="0" noProof="0">
                <a:ln>
                  <a:noFill/>
                </a:ln>
                <a:solidFill>
                  <a:srgbClr val="263147"/>
                </a:solidFill>
                <a:effectLst/>
                <a:uLnTx/>
                <a:uFillTx/>
                <a:latin typeface="Ubuntu"/>
                <a:ea typeface="+mn-ea"/>
                <a:cs typeface="+mn-cs"/>
              </a:rPr>
              <a:t>Created opportunities for more SOP and Process Flow.</a:t>
            </a:r>
          </a:p>
        </p:txBody>
      </p:sp>
      <p:cxnSp>
        <p:nvCxnSpPr>
          <p:cNvPr id="59" name="Straight Connector 58"/>
          <p:cNvCxnSpPr/>
          <p:nvPr/>
        </p:nvCxnSpPr>
        <p:spPr>
          <a:xfrm>
            <a:off x="279409" y="1504414"/>
            <a:ext cx="11644694" cy="0"/>
          </a:xfrm>
          <a:prstGeom prst="line">
            <a:avLst/>
          </a:prstGeom>
          <a:ln w="9525">
            <a:solidFill>
              <a:schemeClr val="bg2">
                <a:lumMod val="50000"/>
              </a:schemeClr>
            </a:solidFill>
            <a:prstDash val="dash"/>
          </a:ln>
        </p:spPr>
        <p:style>
          <a:lnRef idx="1">
            <a:schemeClr val="accent5"/>
          </a:lnRef>
          <a:fillRef idx="0">
            <a:schemeClr val="accent5"/>
          </a:fillRef>
          <a:effectRef idx="0">
            <a:schemeClr val="accent5"/>
          </a:effectRef>
          <a:fontRef idx="minor">
            <a:schemeClr val="tx1"/>
          </a:fontRef>
        </p:style>
      </p:cxnSp>
      <p:sp>
        <p:nvSpPr>
          <p:cNvPr id="87" name="Rounded Rectangle 11">
            <a:extLst>
              <a:ext uri="{FF2B5EF4-FFF2-40B4-BE49-F238E27FC236}">
                <a16:creationId xmlns:a16="http://schemas.microsoft.com/office/drawing/2014/main" id="{EFF0D0D2-BACB-4ED5-936B-1980A68F7601}"/>
              </a:ext>
            </a:extLst>
          </p:cNvPr>
          <p:cNvSpPr>
            <a:spLocks noChangeArrowheads="1"/>
          </p:cNvSpPr>
          <p:nvPr/>
        </p:nvSpPr>
        <p:spPr bwMode="auto">
          <a:xfrm>
            <a:off x="487328" y="5838552"/>
            <a:ext cx="5684053" cy="361950"/>
          </a:xfrm>
          <a:prstGeom prst="roundRect">
            <a:avLst>
              <a:gd name="adj" fmla="val 16667"/>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a:ea typeface="+mn-ea"/>
                <a:cs typeface="+mn-cs"/>
              </a:rPr>
              <a:t>Offering</a:t>
            </a:r>
            <a:r>
              <a:rPr kumimoji="0" lang="en-US" sz="1200" b="0" i="0" u="none" strike="noStrike" kern="0" cap="none" spc="0" normalizeH="0" baseline="0" noProof="0">
                <a:ln>
                  <a:noFill/>
                </a:ln>
                <a:solidFill>
                  <a:prstClr val="black"/>
                </a:solidFill>
                <a:effectLst/>
                <a:uLnTx/>
                <a:uFillTx/>
                <a:latin typeface="Calibri"/>
                <a:ea typeface="+mn-ea"/>
                <a:cs typeface="+mn-cs"/>
              </a:rPr>
              <a:t>: Content </a:t>
            </a:r>
            <a:r>
              <a:rPr kumimoji="0" lang="en-US" sz="1200" b="0" i="0" u="none" strike="noStrike" kern="0" cap="none" spc="0" normalizeH="0" baseline="0" noProof="0" err="1">
                <a:ln>
                  <a:noFill/>
                </a:ln>
                <a:solidFill>
                  <a:prstClr val="black"/>
                </a:solidFill>
                <a:effectLst/>
                <a:uLnTx/>
                <a:uFillTx/>
                <a:latin typeface="Calibri"/>
                <a:ea typeface="+mn-ea"/>
                <a:cs typeface="+mn-cs"/>
              </a:rPr>
              <a:t>Devt</a:t>
            </a:r>
            <a:r>
              <a:rPr kumimoji="0" lang="en-US" sz="1200" b="0" i="0" u="none" strike="noStrike" kern="0" cap="none" spc="0" normalizeH="0" baseline="0" noProof="0">
                <a:ln>
                  <a:noFill/>
                </a:ln>
                <a:solidFill>
                  <a:prstClr val="black"/>
                </a:solidFill>
                <a:effectLst/>
                <a:uLnTx/>
                <a:uFillTx/>
                <a:latin typeface="Calibri"/>
                <a:ea typeface="+mn-ea"/>
                <a:cs typeface="+mn-cs"/>
              </a:rPr>
              <a:t>. &amp; Support, Knowledge Management &amp; SOP Creation Support</a:t>
            </a:r>
          </a:p>
        </p:txBody>
      </p:sp>
      <p:sp>
        <p:nvSpPr>
          <p:cNvPr id="88" name="Rounded Rectangle 11">
            <a:extLst>
              <a:ext uri="{FF2B5EF4-FFF2-40B4-BE49-F238E27FC236}">
                <a16:creationId xmlns:a16="http://schemas.microsoft.com/office/drawing/2014/main" id="{89B0FEF3-DFD5-4E17-8F4C-5E4D403F0D68}"/>
              </a:ext>
            </a:extLst>
          </p:cNvPr>
          <p:cNvSpPr>
            <a:spLocks noChangeArrowheads="1"/>
          </p:cNvSpPr>
          <p:nvPr/>
        </p:nvSpPr>
        <p:spPr bwMode="auto">
          <a:xfrm>
            <a:off x="6477309" y="5838552"/>
            <a:ext cx="5200327" cy="361950"/>
          </a:xfrm>
          <a:prstGeom prst="roundRect">
            <a:avLst>
              <a:gd name="adj" fmla="val 16667"/>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a:ea typeface="+mn-ea"/>
                <a:cs typeface="+mn-cs"/>
              </a:rPr>
              <a:t>Technology</a:t>
            </a:r>
            <a:r>
              <a:rPr kumimoji="0" lang="en-US" sz="1200" b="0" i="0" u="none" strike="noStrike" kern="0" cap="none" spc="0" normalizeH="0" baseline="0" noProof="0">
                <a:ln>
                  <a:noFill/>
                </a:ln>
                <a:solidFill>
                  <a:prstClr val="black"/>
                </a:solidFill>
                <a:effectLst/>
                <a:uLnTx/>
                <a:uFillTx/>
                <a:latin typeface="Calibri"/>
                <a:ea typeface="+mn-ea"/>
                <a:cs typeface="+mn-cs"/>
              </a:rPr>
              <a:t> </a:t>
            </a:r>
            <a:r>
              <a:rPr kumimoji="0" lang="en-US" sz="1200" b="0" i="0" u="sng" strike="noStrike" kern="0" cap="none" spc="0" normalizeH="0" baseline="0" noProof="0">
                <a:ln>
                  <a:noFill/>
                </a:ln>
                <a:solidFill>
                  <a:prstClr val="black"/>
                </a:solidFill>
                <a:effectLst/>
                <a:uLnTx/>
                <a:uFillTx/>
                <a:latin typeface="Calibri"/>
                <a:ea typeface="+mn-ea"/>
                <a:cs typeface="+mn-cs"/>
              </a:rPr>
              <a:t>Stack</a:t>
            </a:r>
            <a:r>
              <a:rPr kumimoji="0" lang="en-US" sz="1200" b="0" i="0" u="none" strike="noStrike" kern="0" cap="none" spc="0" normalizeH="0" baseline="0" noProof="0">
                <a:ln>
                  <a:noFill/>
                </a:ln>
                <a:solidFill>
                  <a:prstClr val="black"/>
                </a:solidFill>
                <a:effectLst/>
                <a:uLnTx/>
                <a:uFillTx/>
                <a:latin typeface="Calibri"/>
                <a:ea typeface="+mn-ea"/>
                <a:cs typeface="+mn-cs"/>
              </a:rPr>
              <a:t>: Articulate 360, Adobe Creative Suite, </a:t>
            </a:r>
            <a:r>
              <a:rPr kumimoji="0" lang="en-US" sz="1200" b="0" i="0" u="none" strike="noStrike" kern="0" cap="none" spc="0" normalizeH="0" baseline="0" noProof="0" err="1">
                <a:ln>
                  <a:noFill/>
                </a:ln>
                <a:solidFill>
                  <a:prstClr val="black"/>
                </a:solidFill>
                <a:effectLst/>
                <a:uLnTx/>
                <a:uFillTx/>
                <a:latin typeface="Calibri"/>
                <a:ea typeface="+mn-ea"/>
                <a:cs typeface="+mn-cs"/>
              </a:rPr>
              <a:t>Vyond</a:t>
            </a:r>
            <a:r>
              <a:rPr kumimoji="0" lang="en-US" sz="1200" b="0" i="0" u="none" strike="noStrike" kern="0" cap="none" spc="0" normalizeH="0" baseline="0" noProof="0">
                <a:ln>
                  <a:noFill/>
                </a:ln>
                <a:solidFill>
                  <a:prstClr val="black"/>
                </a:solidFill>
                <a:effectLst/>
                <a:uLnTx/>
                <a:uFillTx/>
                <a:latin typeface="Calibri"/>
                <a:ea typeface="+mn-ea"/>
                <a:cs typeface="+mn-cs"/>
              </a:rPr>
              <a:t>, MS-Office tools</a:t>
            </a:r>
          </a:p>
        </p:txBody>
      </p:sp>
      <p:grpSp>
        <p:nvGrpSpPr>
          <p:cNvPr id="81" name="Group 80">
            <a:extLst>
              <a:ext uri="{FF2B5EF4-FFF2-40B4-BE49-F238E27FC236}">
                <a16:creationId xmlns:a16="http://schemas.microsoft.com/office/drawing/2014/main" id="{877C9CB3-130D-4005-BBE1-31339374F244}"/>
              </a:ext>
            </a:extLst>
          </p:cNvPr>
          <p:cNvGrpSpPr/>
          <p:nvPr/>
        </p:nvGrpSpPr>
        <p:grpSpPr>
          <a:xfrm>
            <a:off x="4176264" y="1564256"/>
            <a:ext cx="3772451" cy="493144"/>
            <a:chOff x="4251641" y="1354314"/>
            <a:chExt cx="3772451" cy="677029"/>
          </a:xfrm>
        </p:grpSpPr>
        <p:sp>
          <p:nvSpPr>
            <p:cNvPr id="82" name="Oval 81">
              <a:extLst>
                <a:ext uri="{FF2B5EF4-FFF2-40B4-BE49-F238E27FC236}">
                  <a16:creationId xmlns:a16="http://schemas.microsoft.com/office/drawing/2014/main" id="{ABA126AE-A17E-4366-B4AB-FCC90FDF6E7D}"/>
                </a:ext>
              </a:extLst>
            </p:cNvPr>
            <p:cNvSpPr/>
            <p:nvPr/>
          </p:nvSpPr>
          <p:spPr>
            <a:xfrm>
              <a:off x="4468119" y="1988516"/>
              <a:ext cx="413318" cy="42827"/>
            </a:xfrm>
            <a:prstGeom prst="ellipse">
              <a:avLst/>
            </a:prstGeom>
            <a:gradFill flip="none" rotWithShape="1">
              <a:gsLst>
                <a:gs pos="0">
                  <a:schemeClr val="tx1">
                    <a:alpha val="46000"/>
                  </a:schemeClr>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998C85">
                    <a:lumMod val="50000"/>
                  </a:srgbClr>
                </a:solidFill>
                <a:effectLst/>
                <a:uLnTx/>
                <a:uFillTx/>
                <a:latin typeface="Ubuntu"/>
                <a:ea typeface="+mn-ea"/>
                <a:cs typeface="+mn-cs"/>
              </a:endParaRPr>
            </a:p>
          </p:txBody>
        </p:sp>
        <p:sp>
          <p:nvSpPr>
            <p:cNvPr id="83" name="Parallelogram 82">
              <a:extLst>
                <a:ext uri="{FF2B5EF4-FFF2-40B4-BE49-F238E27FC236}">
                  <a16:creationId xmlns:a16="http://schemas.microsoft.com/office/drawing/2014/main" id="{61F12D39-649B-49F8-8E3B-51E51ABE8042}"/>
                </a:ext>
              </a:extLst>
            </p:cNvPr>
            <p:cNvSpPr/>
            <p:nvPr/>
          </p:nvSpPr>
          <p:spPr>
            <a:xfrm>
              <a:off x="4743977" y="1354316"/>
              <a:ext cx="3196337" cy="668225"/>
            </a:xfrm>
            <a:prstGeom prst="parallelogram">
              <a:avLst>
                <a:gd name="adj" fmla="val 674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63147"/>
                </a:solidFill>
                <a:effectLst/>
                <a:uLnTx/>
                <a:uFillTx/>
                <a:latin typeface="Ubuntu"/>
                <a:ea typeface="+mn-ea"/>
                <a:cs typeface="+mn-cs"/>
              </a:endParaRPr>
            </a:p>
          </p:txBody>
        </p:sp>
        <p:sp>
          <p:nvSpPr>
            <p:cNvPr id="85" name="Isosceles Triangle 84">
              <a:extLst>
                <a:ext uri="{FF2B5EF4-FFF2-40B4-BE49-F238E27FC236}">
                  <a16:creationId xmlns:a16="http://schemas.microsoft.com/office/drawing/2014/main" id="{184C1C9F-4AF0-4168-BEBA-7DFA7F260B55}"/>
                </a:ext>
              </a:extLst>
            </p:cNvPr>
            <p:cNvSpPr/>
            <p:nvPr/>
          </p:nvSpPr>
          <p:spPr>
            <a:xfrm rot="10800000">
              <a:off x="4251641" y="1354314"/>
              <a:ext cx="846272" cy="63050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998C85">
                    <a:lumMod val="50000"/>
                  </a:srgbClr>
                </a:solidFill>
                <a:effectLst/>
                <a:uLnTx/>
                <a:uFillTx/>
                <a:latin typeface="Ubuntu"/>
                <a:ea typeface="+mn-ea"/>
                <a:cs typeface="+mn-cs"/>
              </a:endParaRPr>
            </a:p>
          </p:txBody>
        </p:sp>
        <p:sp>
          <p:nvSpPr>
            <p:cNvPr id="86" name="Parallelogram 85">
              <a:extLst>
                <a:ext uri="{FF2B5EF4-FFF2-40B4-BE49-F238E27FC236}">
                  <a16:creationId xmlns:a16="http://schemas.microsoft.com/office/drawing/2014/main" id="{97EE5117-07ED-4169-82C3-27FF1007D6DA}"/>
                </a:ext>
              </a:extLst>
            </p:cNvPr>
            <p:cNvSpPr/>
            <p:nvPr/>
          </p:nvSpPr>
          <p:spPr>
            <a:xfrm>
              <a:off x="4799467" y="1392030"/>
              <a:ext cx="3224625" cy="630511"/>
            </a:xfrm>
            <a:prstGeom prst="parallelogram">
              <a:avLst>
                <a:gd name="adj" fmla="val 667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89643" rIns="0" bIns="89643"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12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buntu"/>
                  <a:ea typeface="+mn-ea"/>
                  <a:cs typeface="+mn-cs"/>
                </a:rPr>
                <a:t>The Solution</a:t>
              </a:r>
            </a:p>
          </p:txBody>
        </p:sp>
        <p:grpSp>
          <p:nvGrpSpPr>
            <p:cNvPr id="89" name="Group 88">
              <a:extLst>
                <a:ext uri="{FF2B5EF4-FFF2-40B4-BE49-F238E27FC236}">
                  <a16:creationId xmlns:a16="http://schemas.microsoft.com/office/drawing/2014/main" id="{7392D59F-8AAC-412C-A16D-6D7EECA99CEB}"/>
                </a:ext>
              </a:extLst>
            </p:cNvPr>
            <p:cNvGrpSpPr/>
            <p:nvPr/>
          </p:nvGrpSpPr>
          <p:grpSpPr>
            <a:xfrm>
              <a:off x="4544425" y="1423527"/>
              <a:ext cx="260703" cy="259768"/>
              <a:chOff x="-7194550" y="0"/>
              <a:chExt cx="6502400" cy="6496050"/>
            </a:xfrm>
            <a:solidFill>
              <a:schemeClr val="bg1"/>
            </a:solidFill>
          </p:grpSpPr>
          <p:sp>
            <p:nvSpPr>
              <p:cNvPr id="90" name="Freeform 53">
                <a:extLst>
                  <a:ext uri="{FF2B5EF4-FFF2-40B4-BE49-F238E27FC236}">
                    <a16:creationId xmlns:a16="http://schemas.microsoft.com/office/drawing/2014/main" id="{AA11913C-5E24-42A0-BB35-5517741879F6}"/>
                  </a:ext>
                </a:extLst>
              </p:cNvPr>
              <p:cNvSpPr>
                <a:spLocks noEditPoints="1"/>
              </p:cNvSpPr>
              <p:nvPr/>
            </p:nvSpPr>
            <p:spPr bwMode="auto">
              <a:xfrm>
                <a:off x="-7194550" y="0"/>
                <a:ext cx="6502400" cy="6496050"/>
              </a:xfrm>
              <a:custGeom>
                <a:avLst/>
                <a:gdLst>
                  <a:gd name="T0" fmla="*/ 3600 w 4096"/>
                  <a:gd name="T1" fmla="*/ 302 h 4092"/>
                  <a:gd name="T2" fmla="*/ 3376 w 4096"/>
                  <a:gd name="T3" fmla="*/ 154 h 4092"/>
                  <a:gd name="T4" fmla="*/ 3134 w 4096"/>
                  <a:gd name="T5" fmla="*/ 56 h 4092"/>
                  <a:gd name="T6" fmla="*/ 2880 w 4096"/>
                  <a:gd name="T7" fmla="*/ 6 h 4092"/>
                  <a:gd name="T8" fmla="*/ 2622 w 4096"/>
                  <a:gd name="T9" fmla="*/ 6 h 4092"/>
                  <a:gd name="T10" fmla="*/ 2368 w 4096"/>
                  <a:gd name="T11" fmla="*/ 56 h 4092"/>
                  <a:gd name="T12" fmla="*/ 2126 w 4096"/>
                  <a:gd name="T13" fmla="*/ 154 h 4092"/>
                  <a:gd name="T14" fmla="*/ 1902 w 4096"/>
                  <a:gd name="T15" fmla="*/ 302 h 4092"/>
                  <a:gd name="T16" fmla="*/ 1764 w 4096"/>
                  <a:gd name="T17" fmla="*/ 432 h 4092"/>
                  <a:gd name="T18" fmla="*/ 1634 w 4096"/>
                  <a:gd name="T19" fmla="*/ 596 h 4092"/>
                  <a:gd name="T20" fmla="*/ 1534 w 4096"/>
                  <a:gd name="T21" fmla="*/ 772 h 4092"/>
                  <a:gd name="T22" fmla="*/ 1464 w 4096"/>
                  <a:gd name="T23" fmla="*/ 960 h 4092"/>
                  <a:gd name="T24" fmla="*/ 1420 w 4096"/>
                  <a:gd name="T25" fmla="*/ 1152 h 4092"/>
                  <a:gd name="T26" fmla="*/ 1408 w 4096"/>
                  <a:gd name="T27" fmla="*/ 1350 h 4092"/>
                  <a:gd name="T28" fmla="*/ 1422 w 4096"/>
                  <a:gd name="T29" fmla="*/ 1548 h 4092"/>
                  <a:gd name="T30" fmla="*/ 1468 w 4096"/>
                  <a:gd name="T31" fmla="*/ 1740 h 4092"/>
                  <a:gd name="T32" fmla="*/ 242 w 4096"/>
                  <a:gd name="T33" fmla="*/ 3160 h 4092"/>
                  <a:gd name="T34" fmla="*/ 162 w 4096"/>
                  <a:gd name="T35" fmla="*/ 3252 h 4092"/>
                  <a:gd name="T36" fmla="*/ 78 w 4096"/>
                  <a:gd name="T37" fmla="*/ 3390 h 4092"/>
                  <a:gd name="T38" fmla="*/ 24 w 4096"/>
                  <a:gd name="T39" fmla="*/ 3540 h 4092"/>
                  <a:gd name="T40" fmla="*/ 2 w 4096"/>
                  <a:gd name="T41" fmla="*/ 3700 h 4092"/>
                  <a:gd name="T42" fmla="*/ 2 w 4096"/>
                  <a:gd name="T43" fmla="*/ 3768 h 4092"/>
                  <a:gd name="T44" fmla="*/ 28 w 4096"/>
                  <a:gd name="T45" fmla="*/ 3858 h 4092"/>
                  <a:gd name="T46" fmla="*/ 178 w 4096"/>
                  <a:gd name="T47" fmla="*/ 4022 h 4092"/>
                  <a:gd name="T48" fmla="*/ 234 w 4096"/>
                  <a:gd name="T49" fmla="*/ 4064 h 4092"/>
                  <a:gd name="T50" fmla="*/ 324 w 4096"/>
                  <a:gd name="T51" fmla="*/ 4090 h 4092"/>
                  <a:gd name="T52" fmla="*/ 410 w 4096"/>
                  <a:gd name="T53" fmla="*/ 4090 h 4092"/>
                  <a:gd name="T54" fmla="*/ 642 w 4096"/>
                  <a:gd name="T55" fmla="*/ 4038 h 4092"/>
                  <a:gd name="T56" fmla="*/ 800 w 4096"/>
                  <a:gd name="T57" fmla="*/ 3646 h 4092"/>
                  <a:gd name="T58" fmla="*/ 1490 w 4096"/>
                  <a:gd name="T59" fmla="*/ 3294 h 4092"/>
                  <a:gd name="T60" fmla="*/ 1740 w 4096"/>
                  <a:gd name="T61" fmla="*/ 3044 h 4092"/>
                  <a:gd name="T62" fmla="*/ 2210 w 4096"/>
                  <a:gd name="T63" fmla="*/ 2574 h 4092"/>
                  <a:gd name="T64" fmla="*/ 2398 w 4096"/>
                  <a:gd name="T65" fmla="*/ 2642 h 4092"/>
                  <a:gd name="T66" fmla="*/ 2594 w 4096"/>
                  <a:gd name="T67" fmla="*/ 2680 h 4092"/>
                  <a:gd name="T68" fmla="*/ 2792 w 4096"/>
                  <a:gd name="T69" fmla="*/ 2688 h 4092"/>
                  <a:gd name="T70" fmla="*/ 2990 w 4096"/>
                  <a:gd name="T71" fmla="*/ 2668 h 4092"/>
                  <a:gd name="T72" fmla="*/ 3182 w 4096"/>
                  <a:gd name="T73" fmla="*/ 2618 h 4092"/>
                  <a:gd name="T74" fmla="*/ 3368 w 4096"/>
                  <a:gd name="T75" fmla="*/ 2540 h 4092"/>
                  <a:gd name="T76" fmla="*/ 3542 w 4096"/>
                  <a:gd name="T77" fmla="*/ 2432 h 4092"/>
                  <a:gd name="T78" fmla="*/ 3702 w 4096"/>
                  <a:gd name="T79" fmla="*/ 2296 h 4092"/>
                  <a:gd name="T80" fmla="*/ 3836 w 4096"/>
                  <a:gd name="T81" fmla="*/ 2140 h 4092"/>
                  <a:gd name="T82" fmla="*/ 3972 w 4096"/>
                  <a:gd name="T83" fmla="*/ 1910 h 4092"/>
                  <a:gd name="T84" fmla="*/ 4058 w 4096"/>
                  <a:gd name="T85" fmla="*/ 1664 h 4092"/>
                  <a:gd name="T86" fmla="*/ 4094 w 4096"/>
                  <a:gd name="T87" fmla="*/ 1408 h 4092"/>
                  <a:gd name="T88" fmla="*/ 4082 w 4096"/>
                  <a:gd name="T89" fmla="*/ 1152 h 4092"/>
                  <a:gd name="T90" fmla="*/ 4020 w 4096"/>
                  <a:gd name="T91" fmla="*/ 900 h 4092"/>
                  <a:gd name="T92" fmla="*/ 3910 w 4096"/>
                  <a:gd name="T93" fmla="*/ 662 h 4092"/>
                  <a:gd name="T94" fmla="*/ 3750 w 4096"/>
                  <a:gd name="T95" fmla="*/ 444 h 4092"/>
                  <a:gd name="T96" fmla="*/ 2564 w 4096"/>
                  <a:gd name="T97" fmla="*/ 820 h 4092"/>
                  <a:gd name="T98" fmla="*/ 2644 w 4096"/>
                  <a:gd name="T99" fmla="*/ 756 h 4092"/>
                  <a:gd name="T100" fmla="*/ 2732 w 4096"/>
                  <a:gd name="T101" fmla="*/ 710 h 4092"/>
                  <a:gd name="T102" fmla="*/ 2920 w 4096"/>
                  <a:gd name="T103" fmla="*/ 674 h 4092"/>
                  <a:gd name="T104" fmla="*/ 3110 w 4096"/>
                  <a:gd name="T105" fmla="*/ 710 h 4092"/>
                  <a:gd name="T106" fmla="*/ 3196 w 4096"/>
                  <a:gd name="T107" fmla="*/ 756 h 4092"/>
                  <a:gd name="T108" fmla="*/ 3276 w 4096"/>
                  <a:gd name="T109" fmla="*/ 820 h 4092"/>
                  <a:gd name="T110" fmla="*/ 3326 w 4096"/>
                  <a:gd name="T111" fmla="*/ 878 h 4092"/>
                  <a:gd name="T112" fmla="*/ 3376 w 4096"/>
                  <a:gd name="T113" fmla="*/ 964 h 4092"/>
                  <a:gd name="T114" fmla="*/ 3420 w 4096"/>
                  <a:gd name="T115" fmla="*/ 1128 h 4092"/>
                  <a:gd name="T116" fmla="*/ 3402 w 4096"/>
                  <a:gd name="T117" fmla="*/ 1318 h 4092"/>
                  <a:gd name="T118" fmla="*/ 3354 w 4096"/>
                  <a:gd name="T119" fmla="*/ 1430 h 4092"/>
                  <a:gd name="T120" fmla="*/ 3294 w 4096"/>
                  <a:gd name="T121" fmla="*/ 1512 h 4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96" h="4092">
                    <a:moveTo>
                      <a:pt x="3702" y="394"/>
                    </a:moveTo>
                    <a:lnTo>
                      <a:pt x="3702" y="394"/>
                    </a:lnTo>
                    <a:lnTo>
                      <a:pt x="3652" y="346"/>
                    </a:lnTo>
                    <a:lnTo>
                      <a:pt x="3600" y="302"/>
                    </a:lnTo>
                    <a:lnTo>
                      <a:pt x="3546" y="260"/>
                    </a:lnTo>
                    <a:lnTo>
                      <a:pt x="3492" y="222"/>
                    </a:lnTo>
                    <a:lnTo>
                      <a:pt x="3434" y="186"/>
                    </a:lnTo>
                    <a:lnTo>
                      <a:pt x="3376" y="154"/>
                    </a:lnTo>
                    <a:lnTo>
                      <a:pt x="3318" y="124"/>
                    </a:lnTo>
                    <a:lnTo>
                      <a:pt x="3258" y="98"/>
                    </a:lnTo>
                    <a:lnTo>
                      <a:pt x="3196" y="76"/>
                    </a:lnTo>
                    <a:lnTo>
                      <a:pt x="3134" y="56"/>
                    </a:lnTo>
                    <a:lnTo>
                      <a:pt x="3072" y="38"/>
                    </a:lnTo>
                    <a:lnTo>
                      <a:pt x="3008" y="24"/>
                    </a:lnTo>
                    <a:lnTo>
                      <a:pt x="2944" y="14"/>
                    </a:lnTo>
                    <a:lnTo>
                      <a:pt x="2880" y="6"/>
                    </a:lnTo>
                    <a:lnTo>
                      <a:pt x="2816" y="2"/>
                    </a:lnTo>
                    <a:lnTo>
                      <a:pt x="2752" y="0"/>
                    </a:lnTo>
                    <a:lnTo>
                      <a:pt x="2688" y="2"/>
                    </a:lnTo>
                    <a:lnTo>
                      <a:pt x="2622" y="6"/>
                    </a:lnTo>
                    <a:lnTo>
                      <a:pt x="2558" y="14"/>
                    </a:lnTo>
                    <a:lnTo>
                      <a:pt x="2494" y="24"/>
                    </a:lnTo>
                    <a:lnTo>
                      <a:pt x="2432" y="38"/>
                    </a:lnTo>
                    <a:lnTo>
                      <a:pt x="2368" y="56"/>
                    </a:lnTo>
                    <a:lnTo>
                      <a:pt x="2306" y="76"/>
                    </a:lnTo>
                    <a:lnTo>
                      <a:pt x="2246" y="98"/>
                    </a:lnTo>
                    <a:lnTo>
                      <a:pt x="2186" y="124"/>
                    </a:lnTo>
                    <a:lnTo>
                      <a:pt x="2126" y="154"/>
                    </a:lnTo>
                    <a:lnTo>
                      <a:pt x="2068" y="186"/>
                    </a:lnTo>
                    <a:lnTo>
                      <a:pt x="2012" y="222"/>
                    </a:lnTo>
                    <a:lnTo>
                      <a:pt x="1956" y="260"/>
                    </a:lnTo>
                    <a:lnTo>
                      <a:pt x="1902" y="302"/>
                    </a:lnTo>
                    <a:lnTo>
                      <a:pt x="1852" y="346"/>
                    </a:lnTo>
                    <a:lnTo>
                      <a:pt x="1800" y="394"/>
                    </a:lnTo>
                    <a:lnTo>
                      <a:pt x="1800" y="394"/>
                    </a:lnTo>
                    <a:lnTo>
                      <a:pt x="1764" y="432"/>
                    </a:lnTo>
                    <a:lnTo>
                      <a:pt x="1730" y="472"/>
                    </a:lnTo>
                    <a:lnTo>
                      <a:pt x="1696" y="512"/>
                    </a:lnTo>
                    <a:lnTo>
                      <a:pt x="1664" y="552"/>
                    </a:lnTo>
                    <a:lnTo>
                      <a:pt x="1634" y="596"/>
                    </a:lnTo>
                    <a:lnTo>
                      <a:pt x="1608" y="638"/>
                    </a:lnTo>
                    <a:lnTo>
                      <a:pt x="1582" y="682"/>
                    </a:lnTo>
                    <a:lnTo>
                      <a:pt x="1558" y="726"/>
                    </a:lnTo>
                    <a:lnTo>
                      <a:pt x="1534" y="772"/>
                    </a:lnTo>
                    <a:lnTo>
                      <a:pt x="1514" y="818"/>
                    </a:lnTo>
                    <a:lnTo>
                      <a:pt x="1496" y="864"/>
                    </a:lnTo>
                    <a:lnTo>
                      <a:pt x="1478" y="912"/>
                    </a:lnTo>
                    <a:lnTo>
                      <a:pt x="1464" y="960"/>
                    </a:lnTo>
                    <a:lnTo>
                      <a:pt x="1450" y="1008"/>
                    </a:lnTo>
                    <a:lnTo>
                      <a:pt x="1438" y="1056"/>
                    </a:lnTo>
                    <a:lnTo>
                      <a:pt x="1428" y="1104"/>
                    </a:lnTo>
                    <a:lnTo>
                      <a:pt x="1420" y="1152"/>
                    </a:lnTo>
                    <a:lnTo>
                      <a:pt x="1414" y="1202"/>
                    </a:lnTo>
                    <a:lnTo>
                      <a:pt x="1410" y="1252"/>
                    </a:lnTo>
                    <a:lnTo>
                      <a:pt x="1408" y="1300"/>
                    </a:lnTo>
                    <a:lnTo>
                      <a:pt x="1408" y="1350"/>
                    </a:lnTo>
                    <a:lnTo>
                      <a:pt x="1408" y="1400"/>
                    </a:lnTo>
                    <a:lnTo>
                      <a:pt x="1412" y="1448"/>
                    </a:lnTo>
                    <a:lnTo>
                      <a:pt x="1416" y="1498"/>
                    </a:lnTo>
                    <a:lnTo>
                      <a:pt x="1422" y="1548"/>
                    </a:lnTo>
                    <a:lnTo>
                      <a:pt x="1432" y="1596"/>
                    </a:lnTo>
                    <a:lnTo>
                      <a:pt x="1442" y="1644"/>
                    </a:lnTo>
                    <a:lnTo>
                      <a:pt x="1454" y="1692"/>
                    </a:lnTo>
                    <a:lnTo>
                      <a:pt x="1468" y="1740"/>
                    </a:lnTo>
                    <a:lnTo>
                      <a:pt x="1482" y="1788"/>
                    </a:lnTo>
                    <a:lnTo>
                      <a:pt x="1500" y="1836"/>
                    </a:lnTo>
                    <a:lnTo>
                      <a:pt x="1520" y="1882"/>
                    </a:lnTo>
                    <a:lnTo>
                      <a:pt x="242" y="3160"/>
                    </a:lnTo>
                    <a:lnTo>
                      <a:pt x="242" y="3160"/>
                    </a:lnTo>
                    <a:lnTo>
                      <a:pt x="212" y="3190"/>
                    </a:lnTo>
                    <a:lnTo>
                      <a:pt x="186" y="3220"/>
                    </a:lnTo>
                    <a:lnTo>
                      <a:pt x="162" y="3252"/>
                    </a:lnTo>
                    <a:lnTo>
                      <a:pt x="138" y="3284"/>
                    </a:lnTo>
                    <a:lnTo>
                      <a:pt x="116" y="3318"/>
                    </a:lnTo>
                    <a:lnTo>
                      <a:pt x="96" y="3354"/>
                    </a:lnTo>
                    <a:lnTo>
                      <a:pt x="78" y="3390"/>
                    </a:lnTo>
                    <a:lnTo>
                      <a:pt x="62" y="3426"/>
                    </a:lnTo>
                    <a:lnTo>
                      <a:pt x="48" y="3464"/>
                    </a:lnTo>
                    <a:lnTo>
                      <a:pt x="36" y="3502"/>
                    </a:lnTo>
                    <a:lnTo>
                      <a:pt x="24" y="3540"/>
                    </a:lnTo>
                    <a:lnTo>
                      <a:pt x="16" y="3580"/>
                    </a:lnTo>
                    <a:lnTo>
                      <a:pt x="10" y="3620"/>
                    </a:lnTo>
                    <a:lnTo>
                      <a:pt x="4" y="3660"/>
                    </a:lnTo>
                    <a:lnTo>
                      <a:pt x="2" y="3700"/>
                    </a:lnTo>
                    <a:lnTo>
                      <a:pt x="0" y="3742"/>
                    </a:lnTo>
                    <a:lnTo>
                      <a:pt x="0" y="3744"/>
                    </a:lnTo>
                    <a:lnTo>
                      <a:pt x="0" y="3744"/>
                    </a:lnTo>
                    <a:lnTo>
                      <a:pt x="2" y="3768"/>
                    </a:lnTo>
                    <a:lnTo>
                      <a:pt x="4" y="3792"/>
                    </a:lnTo>
                    <a:lnTo>
                      <a:pt x="10" y="3814"/>
                    </a:lnTo>
                    <a:lnTo>
                      <a:pt x="18" y="3836"/>
                    </a:lnTo>
                    <a:lnTo>
                      <a:pt x="28" y="3858"/>
                    </a:lnTo>
                    <a:lnTo>
                      <a:pt x="40" y="3878"/>
                    </a:lnTo>
                    <a:lnTo>
                      <a:pt x="54" y="3896"/>
                    </a:lnTo>
                    <a:lnTo>
                      <a:pt x="70" y="3914"/>
                    </a:lnTo>
                    <a:lnTo>
                      <a:pt x="178" y="4022"/>
                    </a:lnTo>
                    <a:lnTo>
                      <a:pt x="178" y="4022"/>
                    </a:lnTo>
                    <a:lnTo>
                      <a:pt x="196" y="4038"/>
                    </a:lnTo>
                    <a:lnTo>
                      <a:pt x="214" y="4052"/>
                    </a:lnTo>
                    <a:lnTo>
                      <a:pt x="234" y="4064"/>
                    </a:lnTo>
                    <a:lnTo>
                      <a:pt x="256" y="4074"/>
                    </a:lnTo>
                    <a:lnTo>
                      <a:pt x="278" y="4082"/>
                    </a:lnTo>
                    <a:lnTo>
                      <a:pt x="300" y="4088"/>
                    </a:lnTo>
                    <a:lnTo>
                      <a:pt x="324" y="4090"/>
                    </a:lnTo>
                    <a:lnTo>
                      <a:pt x="348" y="4092"/>
                    </a:lnTo>
                    <a:lnTo>
                      <a:pt x="350" y="4092"/>
                    </a:lnTo>
                    <a:lnTo>
                      <a:pt x="350" y="4092"/>
                    </a:lnTo>
                    <a:lnTo>
                      <a:pt x="410" y="4090"/>
                    </a:lnTo>
                    <a:lnTo>
                      <a:pt x="470" y="4084"/>
                    </a:lnTo>
                    <a:lnTo>
                      <a:pt x="528" y="4072"/>
                    </a:lnTo>
                    <a:lnTo>
                      <a:pt x="586" y="4058"/>
                    </a:lnTo>
                    <a:lnTo>
                      <a:pt x="642" y="4038"/>
                    </a:lnTo>
                    <a:lnTo>
                      <a:pt x="696" y="4016"/>
                    </a:lnTo>
                    <a:lnTo>
                      <a:pt x="750" y="3988"/>
                    </a:lnTo>
                    <a:lnTo>
                      <a:pt x="800" y="3958"/>
                    </a:lnTo>
                    <a:lnTo>
                      <a:pt x="800" y="3646"/>
                    </a:lnTo>
                    <a:lnTo>
                      <a:pt x="1138" y="3646"/>
                    </a:lnTo>
                    <a:lnTo>
                      <a:pt x="1140" y="3644"/>
                    </a:lnTo>
                    <a:lnTo>
                      <a:pt x="1140" y="3294"/>
                    </a:lnTo>
                    <a:lnTo>
                      <a:pt x="1490" y="3294"/>
                    </a:lnTo>
                    <a:lnTo>
                      <a:pt x="1510" y="3272"/>
                    </a:lnTo>
                    <a:lnTo>
                      <a:pt x="1510" y="3044"/>
                    </a:lnTo>
                    <a:lnTo>
                      <a:pt x="1740" y="3044"/>
                    </a:lnTo>
                    <a:lnTo>
                      <a:pt x="1740" y="3044"/>
                    </a:lnTo>
                    <a:lnTo>
                      <a:pt x="1740" y="2730"/>
                    </a:lnTo>
                    <a:lnTo>
                      <a:pt x="2052" y="2730"/>
                    </a:lnTo>
                    <a:lnTo>
                      <a:pt x="2210" y="2574"/>
                    </a:lnTo>
                    <a:lnTo>
                      <a:pt x="2210" y="2574"/>
                    </a:lnTo>
                    <a:lnTo>
                      <a:pt x="2256" y="2594"/>
                    </a:lnTo>
                    <a:lnTo>
                      <a:pt x="2302" y="2612"/>
                    </a:lnTo>
                    <a:lnTo>
                      <a:pt x="2350" y="2628"/>
                    </a:lnTo>
                    <a:lnTo>
                      <a:pt x="2398" y="2642"/>
                    </a:lnTo>
                    <a:lnTo>
                      <a:pt x="2446" y="2654"/>
                    </a:lnTo>
                    <a:lnTo>
                      <a:pt x="2496" y="2664"/>
                    </a:lnTo>
                    <a:lnTo>
                      <a:pt x="2544" y="2672"/>
                    </a:lnTo>
                    <a:lnTo>
                      <a:pt x="2594" y="2680"/>
                    </a:lnTo>
                    <a:lnTo>
                      <a:pt x="2644" y="2684"/>
                    </a:lnTo>
                    <a:lnTo>
                      <a:pt x="2692" y="2688"/>
                    </a:lnTo>
                    <a:lnTo>
                      <a:pt x="2742" y="2688"/>
                    </a:lnTo>
                    <a:lnTo>
                      <a:pt x="2792" y="2688"/>
                    </a:lnTo>
                    <a:lnTo>
                      <a:pt x="2842" y="2686"/>
                    </a:lnTo>
                    <a:lnTo>
                      <a:pt x="2890" y="2682"/>
                    </a:lnTo>
                    <a:lnTo>
                      <a:pt x="2940" y="2676"/>
                    </a:lnTo>
                    <a:lnTo>
                      <a:pt x="2990" y="2668"/>
                    </a:lnTo>
                    <a:lnTo>
                      <a:pt x="3038" y="2658"/>
                    </a:lnTo>
                    <a:lnTo>
                      <a:pt x="3086" y="2646"/>
                    </a:lnTo>
                    <a:lnTo>
                      <a:pt x="3134" y="2634"/>
                    </a:lnTo>
                    <a:lnTo>
                      <a:pt x="3182" y="2618"/>
                    </a:lnTo>
                    <a:lnTo>
                      <a:pt x="3230" y="2602"/>
                    </a:lnTo>
                    <a:lnTo>
                      <a:pt x="3276" y="2582"/>
                    </a:lnTo>
                    <a:lnTo>
                      <a:pt x="3322" y="2562"/>
                    </a:lnTo>
                    <a:lnTo>
                      <a:pt x="3368" y="2540"/>
                    </a:lnTo>
                    <a:lnTo>
                      <a:pt x="3412" y="2516"/>
                    </a:lnTo>
                    <a:lnTo>
                      <a:pt x="3456" y="2490"/>
                    </a:lnTo>
                    <a:lnTo>
                      <a:pt x="3500" y="2462"/>
                    </a:lnTo>
                    <a:lnTo>
                      <a:pt x="3542" y="2432"/>
                    </a:lnTo>
                    <a:lnTo>
                      <a:pt x="3584" y="2400"/>
                    </a:lnTo>
                    <a:lnTo>
                      <a:pt x="3624" y="2368"/>
                    </a:lnTo>
                    <a:lnTo>
                      <a:pt x="3664" y="2332"/>
                    </a:lnTo>
                    <a:lnTo>
                      <a:pt x="3702" y="2296"/>
                    </a:lnTo>
                    <a:lnTo>
                      <a:pt x="3702" y="2296"/>
                    </a:lnTo>
                    <a:lnTo>
                      <a:pt x="3750" y="2244"/>
                    </a:lnTo>
                    <a:lnTo>
                      <a:pt x="3794" y="2192"/>
                    </a:lnTo>
                    <a:lnTo>
                      <a:pt x="3836" y="2140"/>
                    </a:lnTo>
                    <a:lnTo>
                      <a:pt x="3874" y="2084"/>
                    </a:lnTo>
                    <a:lnTo>
                      <a:pt x="3910" y="2028"/>
                    </a:lnTo>
                    <a:lnTo>
                      <a:pt x="3942" y="1970"/>
                    </a:lnTo>
                    <a:lnTo>
                      <a:pt x="3972" y="1910"/>
                    </a:lnTo>
                    <a:lnTo>
                      <a:pt x="3998" y="1850"/>
                    </a:lnTo>
                    <a:lnTo>
                      <a:pt x="4020" y="1790"/>
                    </a:lnTo>
                    <a:lnTo>
                      <a:pt x="4040" y="1728"/>
                    </a:lnTo>
                    <a:lnTo>
                      <a:pt x="4058" y="1664"/>
                    </a:lnTo>
                    <a:lnTo>
                      <a:pt x="4072" y="1602"/>
                    </a:lnTo>
                    <a:lnTo>
                      <a:pt x="4082" y="1538"/>
                    </a:lnTo>
                    <a:lnTo>
                      <a:pt x="4090" y="1474"/>
                    </a:lnTo>
                    <a:lnTo>
                      <a:pt x="4094" y="1408"/>
                    </a:lnTo>
                    <a:lnTo>
                      <a:pt x="4096" y="1344"/>
                    </a:lnTo>
                    <a:lnTo>
                      <a:pt x="4094" y="1280"/>
                    </a:lnTo>
                    <a:lnTo>
                      <a:pt x="4090" y="1216"/>
                    </a:lnTo>
                    <a:lnTo>
                      <a:pt x="4082" y="1152"/>
                    </a:lnTo>
                    <a:lnTo>
                      <a:pt x="4072" y="1088"/>
                    </a:lnTo>
                    <a:lnTo>
                      <a:pt x="4058" y="1024"/>
                    </a:lnTo>
                    <a:lnTo>
                      <a:pt x="4040" y="962"/>
                    </a:lnTo>
                    <a:lnTo>
                      <a:pt x="4020" y="900"/>
                    </a:lnTo>
                    <a:lnTo>
                      <a:pt x="3998" y="838"/>
                    </a:lnTo>
                    <a:lnTo>
                      <a:pt x="3972" y="778"/>
                    </a:lnTo>
                    <a:lnTo>
                      <a:pt x="3942" y="720"/>
                    </a:lnTo>
                    <a:lnTo>
                      <a:pt x="3910" y="662"/>
                    </a:lnTo>
                    <a:lnTo>
                      <a:pt x="3874" y="604"/>
                    </a:lnTo>
                    <a:lnTo>
                      <a:pt x="3836" y="550"/>
                    </a:lnTo>
                    <a:lnTo>
                      <a:pt x="3794" y="496"/>
                    </a:lnTo>
                    <a:lnTo>
                      <a:pt x="3750" y="444"/>
                    </a:lnTo>
                    <a:lnTo>
                      <a:pt x="3702" y="394"/>
                    </a:lnTo>
                    <a:close/>
                    <a:moveTo>
                      <a:pt x="3276" y="1532"/>
                    </a:moveTo>
                    <a:lnTo>
                      <a:pt x="2564" y="820"/>
                    </a:lnTo>
                    <a:lnTo>
                      <a:pt x="2564" y="820"/>
                    </a:lnTo>
                    <a:lnTo>
                      <a:pt x="2584" y="802"/>
                    </a:lnTo>
                    <a:lnTo>
                      <a:pt x="2604" y="786"/>
                    </a:lnTo>
                    <a:lnTo>
                      <a:pt x="2624" y="770"/>
                    </a:lnTo>
                    <a:lnTo>
                      <a:pt x="2644" y="756"/>
                    </a:lnTo>
                    <a:lnTo>
                      <a:pt x="2664" y="742"/>
                    </a:lnTo>
                    <a:lnTo>
                      <a:pt x="2686" y="730"/>
                    </a:lnTo>
                    <a:lnTo>
                      <a:pt x="2708" y="720"/>
                    </a:lnTo>
                    <a:lnTo>
                      <a:pt x="2732" y="710"/>
                    </a:lnTo>
                    <a:lnTo>
                      <a:pt x="2778" y="694"/>
                    </a:lnTo>
                    <a:lnTo>
                      <a:pt x="2824" y="682"/>
                    </a:lnTo>
                    <a:lnTo>
                      <a:pt x="2872" y="676"/>
                    </a:lnTo>
                    <a:lnTo>
                      <a:pt x="2920" y="674"/>
                    </a:lnTo>
                    <a:lnTo>
                      <a:pt x="2968" y="676"/>
                    </a:lnTo>
                    <a:lnTo>
                      <a:pt x="3016" y="682"/>
                    </a:lnTo>
                    <a:lnTo>
                      <a:pt x="3064" y="694"/>
                    </a:lnTo>
                    <a:lnTo>
                      <a:pt x="3110" y="710"/>
                    </a:lnTo>
                    <a:lnTo>
                      <a:pt x="3132" y="720"/>
                    </a:lnTo>
                    <a:lnTo>
                      <a:pt x="3154" y="730"/>
                    </a:lnTo>
                    <a:lnTo>
                      <a:pt x="3176" y="742"/>
                    </a:lnTo>
                    <a:lnTo>
                      <a:pt x="3196" y="756"/>
                    </a:lnTo>
                    <a:lnTo>
                      <a:pt x="3218" y="770"/>
                    </a:lnTo>
                    <a:lnTo>
                      <a:pt x="3238" y="786"/>
                    </a:lnTo>
                    <a:lnTo>
                      <a:pt x="3256" y="802"/>
                    </a:lnTo>
                    <a:lnTo>
                      <a:pt x="3276" y="820"/>
                    </a:lnTo>
                    <a:lnTo>
                      <a:pt x="3276" y="820"/>
                    </a:lnTo>
                    <a:lnTo>
                      <a:pt x="3294" y="838"/>
                    </a:lnTo>
                    <a:lnTo>
                      <a:pt x="3310" y="858"/>
                    </a:lnTo>
                    <a:lnTo>
                      <a:pt x="3326" y="878"/>
                    </a:lnTo>
                    <a:lnTo>
                      <a:pt x="3340" y="900"/>
                    </a:lnTo>
                    <a:lnTo>
                      <a:pt x="3354" y="920"/>
                    </a:lnTo>
                    <a:lnTo>
                      <a:pt x="3366" y="942"/>
                    </a:lnTo>
                    <a:lnTo>
                      <a:pt x="3376" y="964"/>
                    </a:lnTo>
                    <a:lnTo>
                      <a:pt x="3386" y="986"/>
                    </a:lnTo>
                    <a:lnTo>
                      <a:pt x="3402" y="1032"/>
                    </a:lnTo>
                    <a:lnTo>
                      <a:pt x="3414" y="1080"/>
                    </a:lnTo>
                    <a:lnTo>
                      <a:pt x="3420" y="1128"/>
                    </a:lnTo>
                    <a:lnTo>
                      <a:pt x="3422" y="1176"/>
                    </a:lnTo>
                    <a:lnTo>
                      <a:pt x="3420" y="1224"/>
                    </a:lnTo>
                    <a:lnTo>
                      <a:pt x="3414" y="1272"/>
                    </a:lnTo>
                    <a:lnTo>
                      <a:pt x="3402" y="1318"/>
                    </a:lnTo>
                    <a:lnTo>
                      <a:pt x="3386" y="1364"/>
                    </a:lnTo>
                    <a:lnTo>
                      <a:pt x="3376" y="1388"/>
                    </a:lnTo>
                    <a:lnTo>
                      <a:pt x="3366" y="1410"/>
                    </a:lnTo>
                    <a:lnTo>
                      <a:pt x="3354" y="1430"/>
                    </a:lnTo>
                    <a:lnTo>
                      <a:pt x="3340" y="1452"/>
                    </a:lnTo>
                    <a:lnTo>
                      <a:pt x="3326" y="1472"/>
                    </a:lnTo>
                    <a:lnTo>
                      <a:pt x="3310" y="1492"/>
                    </a:lnTo>
                    <a:lnTo>
                      <a:pt x="3294" y="1512"/>
                    </a:lnTo>
                    <a:lnTo>
                      <a:pt x="3276" y="1532"/>
                    </a:ln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1" name="Freeform 54">
                <a:extLst>
                  <a:ext uri="{FF2B5EF4-FFF2-40B4-BE49-F238E27FC236}">
                    <a16:creationId xmlns:a16="http://schemas.microsoft.com/office/drawing/2014/main" id="{8656204C-E5DD-4707-9F4C-4618F5F48AF6}"/>
                  </a:ext>
                </a:extLst>
              </p:cNvPr>
              <p:cNvSpPr>
                <a:spLocks/>
              </p:cNvSpPr>
              <p:nvPr/>
            </p:nvSpPr>
            <p:spPr bwMode="auto">
              <a:xfrm>
                <a:off x="-7194550" y="0"/>
                <a:ext cx="6502400" cy="6496050"/>
              </a:xfrm>
              <a:custGeom>
                <a:avLst/>
                <a:gdLst>
                  <a:gd name="T0" fmla="*/ 3600 w 4096"/>
                  <a:gd name="T1" fmla="*/ 302 h 4092"/>
                  <a:gd name="T2" fmla="*/ 3376 w 4096"/>
                  <a:gd name="T3" fmla="*/ 154 h 4092"/>
                  <a:gd name="T4" fmla="*/ 3134 w 4096"/>
                  <a:gd name="T5" fmla="*/ 56 h 4092"/>
                  <a:gd name="T6" fmla="*/ 2880 w 4096"/>
                  <a:gd name="T7" fmla="*/ 6 h 4092"/>
                  <a:gd name="T8" fmla="*/ 2622 w 4096"/>
                  <a:gd name="T9" fmla="*/ 6 h 4092"/>
                  <a:gd name="T10" fmla="*/ 2368 w 4096"/>
                  <a:gd name="T11" fmla="*/ 56 h 4092"/>
                  <a:gd name="T12" fmla="*/ 2126 w 4096"/>
                  <a:gd name="T13" fmla="*/ 154 h 4092"/>
                  <a:gd name="T14" fmla="*/ 1902 w 4096"/>
                  <a:gd name="T15" fmla="*/ 302 h 4092"/>
                  <a:gd name="T16" fmla="*/ 1764 w 4096"/>
                  <a:gd name="T17" fmla="*/ 432 h 4092"/>
                  <a:gd name="T18" fmla="*/ 1634 w 4096"/>
                  <a:gd name="T19" fmla="*/ 596 h 4092"/>
                  <a:gd name="T20" fmla="*/ 1534 w 4096"/>
                  <a:gd name="T21" fmla="*/ 772 h 4092"/>
                  <a:gd name="T22" fmla="*/ 1464 w 4096"/>
                  <a:gd name="T23" fmla="*/ 960 h 4092"/>
                  <a:gd name="T24" fmla="*/ 1420 w 4096"/>
                  <a:gd name="T25" fmla="*/ 1152 h 4092"/>
                  <a:gd name="T26" fmla="*/ 1408 w 4096"/>
                  <a:gd name="T27" fmla="*/ 1350 h 4092"/>
                  <a:gd name="T28" fmla="*/ 1422 w 4096"/>
                  <a:gd name="T29" fmla="*/ 1548 h 4092"/>
                  <a:gd name="T30" fmla="*/ 1468 w 4096"/>
                  <a:gd name="T31" fmla="*/ 1740 h 4092"/>
                  <a:gd name="T32" fmla="*/ 242 w 4096"/>
                  <a:gd name="T33" fmla="*/ 3160 h 4092"/>
                  <a:gd name="T34" fmla="*/ 162 w 4096"/>
                  <a:gd name="T35" fmla="*/ 3252 h 4092"/>
                  <a:gd name="T36" fmla="*/ 78 w 4096"/>
                  <a:gd name="T37" fmla="*/ 3390 h 4092"/>
                  <a:gd name="T38" fmla="*/ 24 w 4096"/>
                  <a:gd name="T39" fmla="*/ 3540 h 4092"/>
                  <a:gd name="T40" fmla="*/ 2 w 4096"/>
                  <a:gd name="T41" fmla="*/ 3700 h 4092"/>
                  <a:gd name="T42" fmla="*/ 2 w 4096"/>
                  <a:gd name="T43" fmla="*/ 3768 h 4092"/>
                  <a:gd name="T44" fmla="*/ 28 w 4096"/>
                  <a:gd name="T45" fmla="*/ 3858 h 4092"/>
                  <a:gd name="T46" fmla="*/ 178 w 4096"/>
                  <a:gd name="T47" fmla="*/ 4022 h 4092"/>
                  <a:gd name="T48" fmla="*/ 234 w 4096"/>
                  <a:gd name="T49" fmla="*/ 4064 h 4092"/>
                  <a:gd name="T50" fmla="*/ 324 w 4096"/>
                  <a:gd name="T51" fmla="*/ 4090 h 4092"/>
                  <a:gd name="T52" fmla="*/ 410 w 4096"/>
                  <a:gd name="T53" fmla="*/ 4090 h 4092"/>
                  <a:gd name="T54" fmla="*/ 642 w 4096"/>
                  <a:gd name="T55" fmla="*/ 4038 h 4092"/>
                  <a:gd name="T56" fmla="*/ 800 w 4096"/>
                  <a:gd name="T57" fmla="*/ 3646 h 4092"/>
                  <a:gd name="T58" fmla="*/ 1490 w 4096"/>
                  <a:gd name="T59" fmla="*/ 3294 h 4092"/>
                  <a:gd name="T60" fmla="*/ 1740 w 4096"/>
                  <a:gd name="T61" fmla="*/ 3044 h 4092"/>
                  <a:gd name="T62" fmla="*/ 2210 w 4096"/>
                  <a:gd name="T63" fmla="*/ 2574 h 4092"/>
                  <a:gd name="T64" fmla="*/ 2398 w 4096"/>
                  <a:gd name="T65" fmla="*/ 2642 h 4092"/>
                  <a:gd name="T66" fmla="*/ 2594 w 4096"/>
                  <a:gd name="T67" fmla="*/ 2680 h 4092"/>
                  <a:gd name="T68" fmla="*/ 2792 w 4096"/>
                  <a:gd name="T69" fmla="*/ 2688 h 4092"/>
                  <a:gd name="T70" fmla="*/ 2990 w 4096"/>
                  <a:gd name="T71" fmla="*/ 2668 h 4092"/>
                  <a:gd name="T72" fmla="*/ 3182 w 4096"/>
                  <a:gd name="T73" fmla="*/ 2618 h 4092"/>
                  <a:gd name="T74" fmla="*/ 3368 w 4096"/>
                  <a:gd name="T75" fmla="*/ 2540 h 4092"/>
                  <a:gd name="T76" fmla="*/ 3542 w 4096"/>
                  <a:gd name="T77" fmla="*/ 2432 h 4092"/>
                  <a:gd name="T78" fmla="*/ 3702 w 4096"/>
                  <a:gd name="T79" fmla="*/ 2296 h 4092"/>
                  <a:gd name="T80" fmla="*/ 3836 w 4096"/>
                  <a:gd name="T81" fmla="*/ 2140 h 4092"/>
                  <a:gd name="T82" fmla="*/ 3972 w 4096"/>
                  <a:gd name="T83" fmla="*/ 1910 h 4092"/>
                  <a:gd name="T84" fmla="*/ 4058 w 4096"/>
                  <a:gd name="T85" fmla="*/ 1664 h 4092"/>
                  <a:gd name="T86" fmla="*/ 4094 w 4096"/>
                  <a:gd name="T87" fmla="*/ 1408 h 4092"/>
                  <a:gd name="T88" fmla="*/ 4082 w 4096"/>
                  <a:gd name="T89" fmla="*/ 1152 h 4092"/>
                  <a:gd name="T90" fmla="*/ 4020 w 4096"/>
                  <a:gd name="T91" fmla="*/ 900 h 4092"/>
                  <a:gd name="T92" fmla="*/ 3910 w 4096"/>
                  <a:gd name="T93" fmla="*/ 662 h 4092"/>
                  <a:gd name="T94" fmla="*/ 3750 w 4096"/>
                  <a:gd name="T95" fmla="*/ 444 h 4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96" h="4092">
                    <a:moveTo>
                      <a:pt x="3702" y="394"/>
                    </a:moveTo>
                    <a:lnTo>
                      <a:pt x="3702" y="394"/>
                    </a:lnTo>
                    <a:lnTo>
                      <a:pt x="3652" y="346"/>
                    </a:lnTo>
                    <a:lnTo>
                      <a:pt x="3600" y="302"/>
                    </a:lnTo>
                    <a:lnTo>
                      <a:pt x="3546" y="260"/>
                    </a:lnTo>
                    <a:lnTo>
                      <a:pt x="3492" y="222"/>
                    </a:lnTo>
                    <a:lnTo>
                      <a:pt x="3434" y="186"/>
                    </a:lnTo>
                    <a:lnTo>
                      <a:pt x="3376" y="154"/>
                    </a:lnTo>
                    <a:lnTo>
                      <a:pt x="3318" y="124"/>
                    </a:lnTo>
                    <a:lnTo>
                      <a:pt x="3258" y="98"/>
                    </a:lnTo>
                    <a:lnTo>
                      <a:pt x="3196" y="76"/>
                    </a:lnTo>
                    <a:lnTo>
                      <a:pt x="3134" y="56"/>
                    </a:lnTo>
                    <a:lnTo>
                      <a:pt x="3072" y="38"/>
                    </a:lnTo>
                    <a:lnTo>
                      <a:pt x="3008" y="24"/>
                    </a:lnTo>
                    <a:lnTo>
                      <a:pt x="2944" y="14"/>
                    </a:lnTo>
                    <a:lnTo>
                      <a:pt x="2880" y="6"/>
                    </a:lnTo>
                    <a:lnTo>
                      <a:pt x="2816" y="2"/>
                    </a:lnTo>
                    <a:lnTo>
                      <a:pt x="2752" y="0"/>
                    </a:lnTo>
                    <a:lnTo>
                      <a:pt x="2688" y="2"/>
                    </a:lnTo>
                    <a:lnTo>
                      <a:pt x="2622" y="6"/>
                    </a:lnTo>
                    <a:lnTo>
                      <a:pt x="2558" y="14"/>
                    </a:lnTo>
                    <a:lnTo>
                      <a:pt x="2494" y="24"/>
                    </a:lnTo>
                    <a:lnTo>
                      <a:pt x="2432" y="38"/>
                    </a:lnTo>
                    <a:lnTo>
                      <a:pt x="2368" y="56"/>
                    </a:lnTo>
                    <a:lnTo>
                      <a:pt x="2306" y="76"/>
                    </a:lnTo>
                    <a:lnTo>
                      <a:pt x="2246" y="98"/>
                    </a:lnTo>
                    <a:lnTo>
                      <a:pt x="2186" y="124"/>
                    </a:lnTo>
                    <a:lnTo>
                      <a:pt x="2126" y="154"/>
                    </a:lnTo>
                    <a:lnTo>
                      <a:pt x="2068" y="186"/>
                    </a:lnTo>
                    <a:lnTo>
                      <a:pt x="2012" y="222"/>
                    </a:lnTo>
                    <a:lnTo>
                      <a:pt x="1956" y="260"/>
                    </a:lnTo>
                    <a:lnTo>
                      <a:pt x="1902" y="302"/>
                    </a:lnTo>
                    <a:lnTo>
                      <a:pt x="1852" y="346"/>
                    </a:lnTo>
                    <a:lnTo>
                      <a:pt x="1800" y="394"/>
                    </a:lnTo>
                    <a:lnTo>
                      <a:pt x="1800" y="394"/>
                    </a:lnTo>
                    <a:lnTo>
                      <a:pt x="1764" y="432"/>
                    </a:lnTo>
                    <a:lnTo>
                      <a:pt x="1730" y="472"/>
                    </a:lnTo>
                    <a:lnTo>
                      <a:pt x="1696" y="512"/>
                    </a:lnTo>
                    <a:lnTo>
                      <a:pt x="1664" y="552"/>
                    </a:lnTo>
                    <a:lnTo>
                      <a:pt x="1634" y="596"/>
                    </a:lnTo>
                    <a:lnTo>
                      <a:pt x="1608" y="638"/>
                    </a:lnTo>
                    <a:lnTo>
                      <a:pt x="1582" y="682"/>
                    </a:lnTo>
                    <a:lnTo>
                      <a:pt x="1558" y="726"/>
                    </a:lnTo>
                    <a:lnTo>
                      <a:pt x="1534" y="772"/>
                    </a:lnTo>
                    <a:lnTo>
                      <a:pt x="1514" y="818"/>
                    </a:lnTo>
                    <a:lnTo>
                      <a:pt x="1496" y="864"/>
                    </a:lnTo>
                    <a:lnTo>
                      <a:pt x="1478" y="912"/>
                    </a:lnTo>
                    <a:lnTo>
                      <a:pt x="1464" y="960"/>
                    </a:lnTo>
                    <a:lnTo>
                      <a:pt x="1450" y="1008"/>
                    </a:lnTo>
                    <a:lnTo>
                      <a:pt x="1438" y="1056"/>
                    </a:lnTo>
                    <a:lnTo>
                      <a:pt x="1428" y="1104"/>
                    </a:lnTo>
                    <a:lnTo>
                      <a:pt x="1420" y="1152"/>
                    </a:lnTo>
                    <a:lnTo>
                      <a:pt x="1414" y="1202"/>
                    </a:lnTo>
                    <a:lnTo>
                      <a:pt x="1410" y="1252"/>
                    </a:lnTo>
                    <a:lnTo>
                      <a:pt x="1408" y="1300"/>
                    </a:lnTo>
                    <a:lnTo>
                      <a:pt x="1408" y="1350"/>
                    </a:lnTo>
                    <a:lnTo>
                      <a:pt x="1408" y="1400"/>
                    </a:lnTo>
                    <a:lnTo>
                      <a:pt x="1412" y="1448"/>
                    </a:lnTo>
                    <a:lnTo>
                      <a:pt x="1416" y="1498"/>
                    </a:lnTo>
                    <a:lnTo>
                      <a:pt x="1422" y="1548"/>
                    </a:lnTo>
                    <a:lnTo>
                      <a:pt x="1432" y="1596"/>
                    </a:lnTo>
                    <a:lnTo>
                      <a:pt x="1442" y="1644"/>
                    </a:lnTo>
                    <a:lnTo>
                      <a:pt x="1454" y="1692"/>
                    </a:lnTo>
                    <a:lnTo>
                      <a:pt x="1468" y="1740"/>
                    </a:lnTo>
                    <a:lnTo>
                      <a:pt x="1482" y="1788"/>
                    </a:lnTo>
                    <a:lnTo>
                      <a:pt x="1500" y="1836"/>
                    </a:lnTo>
                    <a:lnTo>
                      <a:pt x="1520" y="1882"/>
                    </a:lnTo>
                    <a:lnTo>
                      <a:pt x="242" y="3160"/>
                    </a:lnTo>
                    <a:lnTo>
                      <a:pt x="242" y="3160"/>
                    </a:lnTo>
                    <a:lnTo>
                      <a:pt x="212" y="3190"/>
                    </a:lnTo>
                    <a:lnTo>
                      <a:pt x="186" y="3220"/>
                    </a:lnTo>
                    <a:lnTo>
                      <a:pt x="162" y="3252"/>
                    </a:lnTo>
                    <a:lnTo>
                      <a:pt x="138" y="3284"/>
                    </a:lnTo>
                    <a:lnTo>
                      <a:pt x="116" y="3318"/>
                    </a:lnTo>
                    <a:lnTo>
                      <a:pt x="96" y="3354"/>
                    </a:lnTo>
                    <a:lnTo>
                      <a:pt x="78" y="3390"/>
                    </a:lnTo>
                    <a:lnTo>
                      <a:pt x="62" y="3426"/>
                    </a:lnTo>
                    <a:lnTo>
                      <a:pt x="48" y="3464"/>
                    </a:lnTo>
                    <a:lnTo>
                      <a:pt x="36" y="3502"/>
                    </a:lnTo>
                    <a:lnTo>
                      <a:pt x="24" y="3540"/>
                    </a:lnTo>
                    <a:lnTo>
                      <a:pt x="16" y="3580"/>
                    </a:lnTo>
                    <a:lnTo>
                      <a:pt x="10" y="3620"/>
                    </a:lnTo>
                    <a:lnTo>
                      <a:pt x="4" y="3660"/>
                    </a:lnTo>
                    <a:lnTo>
                      <a:pt x="2" y="3700"/>
                    </a:lnTo>
                    <a:lnTo>
                      <a:pt x="0" y="3742"/>
                    </a:lnTo>
                    <a:lnTo>
                      <a:pt x="0" y="3744"/>
                    </a:lnTo>
                    <a:lnTo>
                      <a:pt x="0" y="3744"/>
                    </a:lnTo>
                    <a:lnTo>
                      <a:pt x="2" y="3768"/>
                    </a:lnTo>
                    <a:lnTo>
                      <a:pt x="4" y="3792"/>
                    </a:lnTo>
                    <a:lnTo>
                      <a:pt x="10" y="3814"/>
                    </a:lnTo>
                    <a:lnTo>
                      <a:pt x="18" y="3836"/>
                    </a:lnTo>
                    <a:lnTo>
                      <a:pt x="28" y="3858"/>
                    </a:lnTo>
                    <a:lnTo>
                      <a:pt x="40" y="3878"/>
                    </a:lnTo>
                    <a:lnTo>
                      <a:pt x="54" y="3896"/>
                    </a:lnTo>
                    <a:lnTo>
                      <a:pt x="70" y="3914"/>
                    </a:lnTo>
                    <a:lnTo>
                      <a:pt x="178" y="4022"/>
                    </a:lnTo>
                    <a:lnTo>
                      <a:pt x="178" y="4022"/>
                    </a:lnTo>
                    <a:lnTo>
                      <a:pt x="196" y="4038"/>
                    </a:lnTo>
                    <a:lnTo>
                      <a:pt x="214" y="4052"/>
                    </a:lnTo>
                    <a:lnTo>
                      <a:pt x="234" y="4064"/>
                    </a:lnTo>
                    <a:lnTo>
                      <a:pt x="256" y="4074"/>
                    </a:lnTo>
                    <a:lnTo>
                      <a:pt x="278" y="4082"/>
                    </a:lnTo>
                    <a:lnTo>
                      <a:pt x="300" y="4088"/>
                    </a:lnTo>
                    <a:lnTo>
                      <a:pt x="324" y="4090"/>
                    </a:lnTo>
                    <a:lnTo>
                      <a:pt x="348" y="4092"/>
                    </a:lnTo>
                    <a:lnTo>
                      <a:pt x="350" y="4092"/>
                    </a:lnTo>
                    <a:lnTo>
                      <a:pt x="350" y="4092"/>
                    </a:lnTo>
                    <a:lnTo>
                      <a:pt x="410" y="4090"/>
                    </a:lnTo>
                    <a:lnTo>
                      <a:pt x="470" y="4084"/>
                    </a:lnTo>
                    <a:lnTo>
                      <a:pt x="528" y="4072"/>
                    </a:lnTo>
                    <a:lnTo>
                      <a:pt x="586" y="4058"/>
                    </a:lnTo>
                    <a:lnTo>
                      <a:pt x="642" y="4038"/>
                    </a:lnTo>
                    <a:lnTo>
                      <a:pt x="696" y="4016"/>
                    </a:lnTo>
                    <a:lnTo>
                      <a:pt x="750" y="3988"/>
                    </a:lnTo>
                    <a:lnTo>
                      <a:pt x="800" y="3958"/>
                    </a:lnTo>
                    <a:lnTo>
                      <a:pt x="800" y="3646"/>
                    </a:lnTo>
                    <a:lnTo>
                      <a:pt x="1138" y="3646"/>
                    </a:lnTo>
                    <a:lnTo>
                      <a:pt x="1140" y="3644"/>
                    </a:lnTo>
                    <a:lnTo>
                      <a:pt x="1140" y="3294"/>
                    </a:lnTo>
                    <a:lnTo>
                      <a:pt x="1490" y="3294"/>
                    </a:lnTo>
                    <a:lnTo>
                      <a:pt x="1510" y="3272"/>
                    </a:lnTo>
                    <a:lnTo>
                      <a:pt x="1510" y="3044"/>
                    </a:lnTo>
                    <a:lnTo>
                      <a:pt x="1740" y="3044"/>
                    </a:lnTo>
                    <a:lnTo>
                      <a:pt x="1740" y="3044"/>
                    </a:lnTo>
                    <a:lnTo>
                      <a:pt x="1740" y="2730"/>
                    </a:lnTo>
                    <a:lnTo>
                      <a:pt x="2052" y="2730"/>
                    </a:lnTo>
                    <a:lnTo>
                      <a:pt x="2210" y="2574"/>
                    </a:lnTo>
                    <a:lnTo>
                      <a:pt x="2210" y="2574"/>
                    </a:lnTo>
                    <a:lnTo>
                      <a:pt x="2256" y="2594"/>
                    </a:lnTo>
                    <a:lnTo>
                      <a:pt x="2302" y="2612"/>
                    </a:lnTo>
                    <a:lnTo>
                      <a:pt x="2350" y="2628"/>
                    </a:lnTo>
                    <a:lnTo>
                      <a:pt x="2398" y="2642"/>
                    </a:lnTo>
                    <a:lnTo>
                      <a:pt x="2446" y="2654"/>
                    </a:lnTo>
                    <a:lnTo>
                      <a:pt x="2496" y="2664"/>
                    </a:lnTo>
                    <a:lnTo>
                      <a:pt x="2544" y="2672"/>
                    </a:lnTo>
                    <a:lnTo>
                      <a:pt x="2594" y="2680"/>
                    </a:lnTo>
                    <a:lnTo>
                      <a:pt x="2644" y="2684"/>
                    </a:lnTo>
                    <a:lnTo>
                      <a:pt x="2692" y="2688"/>
                    </a:lnTo>
                    <a:lnTo>
                      <a:pt x="2742" y="2688"/>
                    </a:lnTo>
                    <a:lnTo>
                      <a:pt x="2792" y="2688"/>
                    </a:lnTo>
                    <a:lnTo>
                      <a:pt x="2842" y="2686"/>
                    </a:lnTo>
                    <a:lnTo>
                      <a:pt x="2890" y="2682"/>
                    </a:lnTo>
                    <a:lnTo>
                      <a:pt x="2940" y="2676"/>
                    </a:lnTo>
                    <a:lnTo>
                      <a:pt x="2990" y="2668"/>
                    </a:lnTo>
                    <a:lnTo>
                      <a:pt x="3038" y="2658"/>
                    </a:lnTo>
                    <a:lnTo>
                      <a:pt x="3086" y="2646"/>
                    </a:lnTo>
                    <a:lnTo>
                      <a:pt x="3134" y="2634"/>
                    </a:lnTo>
                    <a:lnTo>
                      <a:pt x="3182" y="2618"/>
                    </a:lnTo>
                    <a:lnTo>
                      <a:pt x="3230" y="2602"/>
                    </a:lnTo>
                    <a:lnTo>
                      <a:pt x="3276" y="2582"/>
                    </a:lnTo>
                    <a:lnTo>
                      <a:pt x="3322" y="2562"/>
                    </a:lnTo>
                    <a:lnTo>
                      <a:pt x="3368" y="2540"/>
                    </a:lnTo>
                    <a:lnTo>
                      <a:pt x="3412" y="2516"/>
                    </a:lnTo>
                    <a:lnTo>
                      <a:pt x="3456" y="2490"/>
                    </a:lnTo>
                    <a:lnTo>
                      <a:pt x="3500" y="2462"/>
                    </a:lnTo>
                    <a:lnTo>
                      <a:pt x="3542" y="2432"/>
                    </a:lnTo>
                    <a:lnTo>
                      <a:pt x="3584" y="2400"/>
                    </a:lnTo>
                    <a:lnTo>
                      <a:pt x="3624" y="2368"/>
                    </a:lnTo>
                    <a:lnTo>
                      <a:pt x="3664" y="2332"/>
                    </a:lnTo>
                    <a:lnTo>
                      <a:pt x="3702" y="2296"/>
                    </a:lnTo>
                    <a:lnTo>
                      <a:pt x="3702" y="2296"/>
                    </a:lnTo>
                    <a:lnTo>
                      <a:pt x="3750" y="2244"/>
                    </a:lnTo>
                    <a:lnTo>
                      <a:pt x="3794" y="2192"/>
                    </a:lnTo>
                    <a:lnTo>
                      <a:pt x="3836" y="2140"/>
                    </a:lnTo>
                    <a:lnTo>
                      <a:pt x="3874" y="2084"/>
                    </a:lnTo>
                    <a:lnTo>
                      <a:pt x="3910" y="2028"/>
                    </a:lnTo>
                    <a:lnTo>
                      <a:pt x="3942" y="1970"/>
                    </a:lnTo>
                    <a:lnTo>
                      <a:pt x="3972" y="1910"/>
                    </a:lnTo>
                    <a:lnTo>
                      <a:pt x="3998" y="1850"/>
                    </a:lnTo>
                    <a:lnTo>
                      <a:pt x="4020" y="1790"/>
                    </a:lnTo>
                    <a:lnTo>
                      <a:pt x="4040" y="1728"/>
                    </a:lnTo>
                    <a:lnTo>
                      <a:pt x="4058" y="1664"/>
                    </a:lnTo>
                    <a:lnTo>
                      <a:pt x="4072" y="1602"/>
                    </a:lnTo>
                    <a:lnTo>
                      <a:pt x="4082" y="1538"/>
                    </a:lnTo>
                    <a:lnTo>
                      <a:pt x="4090" y="1474"/>
                    </a:lnTo>
                    <a:lnTo>
                      <a:pt x="4094" y="1408"/>
                    </a:lnTo>
                    <a:lnTo>
                      <a:pt x="4096" y="1344"/>
                    </a:lnTo>
                    <a:lnTo>
                      <a:pt x="4094" y="1280"/>
                    </a:lnTo>
                    <a:lnTo>
                      <a:pt x="4090" y="1216"/>
                    </a:lnTo>
                    <a:lnTo>
                      <a:pt x="4082" y="1152"/>
                    </a:lnTo>
                    <a:lnTo>
                      <a:pt x="4072" y="1088"/>
                    </a:lnTo>
                    <a:lnTo>
                      <a:pt x="4058" y="1024"/>
                    </a:lnTo>
                    <a:lnTo>
                      <a:pt x="4040" y="962"/>
                    </a:lnTo>
                    <a:lnTo>
                      <a:pt x="4020" y="900"/>
                    </a:lnTo>
                    <a:lnTo>
                      <a:pt x="3998" y="838"/>
                    </a:lnTo>
                    <a:lnTo>
                      <a:pt x="3972" y="778"/>
                    </a:lnTo>
                    <a:lnTo>
                      <a:pt x="3942" y="720"/>
                    </a:lnTo>
                    <a:lnTo>
                      <a:pt x="3910" y="662"/>
                    </a:lnTo>
                    <a:lnTo>
                      <a:pt x="3874" y="604"/>
                    </a:lnTo>
                    <a:lnTo>
                      <a:pt x="3836" y="550"/>
                    </a:lnTo>
                    <a:lnTo>
                      <a:pt x="3794" y="496"/>
                    </a:lnTo>
                    <a:lnTo>
                      <a:pt x="3750" y="444"/>
                    </a:lnTo>
                    <a:lnTo>
                      <a:pt x="3702" y="394"/>
                    </a:lnTo>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2" name="Freeform 55">
                <a:extLst>
                  <a:ext uri="{FF2B5EF4-FFF2-40B4-BE49-F238E27FC236}">
                    <a16:creationId xmlns:a16="http://schemas.microsoft.com/office/drawing/2014/main" id="{365AFC31-6165-41F1-ABB3-8B9EAD2536E2}"/>
                  </a:ext>
                </a:extLst>
              </p:cNvPr>
              <p:cNvSpPr>
                <a:spLocks/>
              </p:cNvSpPr>
              <p:nvPr/>
            </p:nvSpPr>
            <p:spPr bwMode="auto">
              <a:xfrm>
                <a:off x="-3124200" y="1069975"/>
                <a:ext cx="1362075" cy="1362075"/>
              </a:xfrm>
              <a:custGeom>
                <a:avLst/>
                <a:gdLst>
                  <a:gd name="T0" fmla="*/ 712 w 858"/>
                  <a:gd name="T1" fmla="*/ 858 h 858"/>
                  <a:gd name="T2" fmla="*/ 0 w 858"/>
                  <a:gd name="T3" fmla="*/ 146 h 858"/>
                  <a:gd name="T4" fmla="*/ 0 w 858"/>
                  <a:gd name="T5" fmla="*/ 146 h 858"/>
                  <a:gd name="T6" fmla="*/ 20 w 858"/>
                  <a:gd name="T7" fmla="*/ 128 h 858"/>
                  <a:gd name="T8" fmla="*/ 40 w 858"/>
                  <a:gd name="T9" fmla="*/ 112 h 858"/>
                  <a:gd name="T10" fmla="*/ 60 w 858"/>
                  <a:gd name="T11" fmla="*/ 96 h 858"/>
                  <a:gd name="T12" fmla="*/ 80 w 858"/>
                  <a:gd name="T13" fmla="*/ 82 h 858"/>
                  <a:gd name="T14" fmla="*/ 100 w 858"/>
                  <a:gd name="T15" fmla="*/ 68 h 858"/>
                  <a:gd name="T16" fmla="*/ 122 w 858"/>
                  <a:gd name="T17" fmla="*/ 56 h 858"/>
                  <a:gd name="T18" fmla="*/ 144 w 858"/>
                  <a:gd name="T19" fmla="*/ 46 h 858"/>
                  <a:gd name="T20" fmla="*/ 168 w 858"/>
                  <a:gd name="T21" fmla="*/ 36 h 858"/>
                  <a:gd name="T22" fmla="*/ 214 w 858"/>
                  <a:gd name="T23" fmla="*/ 20 h 858"/>
                  <a:gd name="T24" fmla="*/ 260 w 858"/>
                  <a:gd name="T25" fmla="*/ 8 h 858"/>
                  <a:gd name="T26" fmla="*/ 308 w 858"/>
                  <a:gd name="T27" fmla="*/ 2 h 858"/>
                  <a:gd name="T28" fmla="*/ 356 w 858"/>
                  <a:gd name="T29" fmla="*/ 0 h 858"/>
                  <a:gd name="T30" fmla="*/ 404 w 858"/>
                  <a:gd name="T31" fmla="*/ 2 h 858"/>
                  <a:gd name="T32" fmla="*/ 452 w 858"/>
                  <a:gd name="T33" fmla="*/ 8 h 858"/>
                  <a:gd name="T34" fmla="*/ 500 w 858"/>
                  <a:gd name="T35" fmla="*/ 20 h 858"/>
                  <a:gd name="T36" fmla="*/ 546 w 858"/>
                  <a:gd name="T37" fmla="*/ 36 h 858"/>
                  <a:gd name="T38" fmla="*/ 568 w 858"/>
                  <a:gd name="T39" fmla="*/ 46 h 858"/>
                  <a:gd name="T40" fmla="*/ 590 w 858"/>
                  <a:gd name="T41" fmla="*/ 56 h 858"/>
                  <a:gd name="T42" fmla="*/ 612 w 858"/>
                  <a:gd name="T43" fmla="*/ 68 h 858"/>
                  <a:gd name="T44" fmla="*/ 632 w 858"/>
                  <a:gd name="T45" fmla="*/ 82 h 858"/>
                  <a:gd name="T46" fmla="*/ 654 w 858"/>
                  <a:gd name="T47" fmla="*/ 96 h 858"/>
                  <a:gd name="T48" fmla="*/ 674 w 858"/>
                  <a:gd name="T49" fmla="*/ 112 h 858"/>
                  <a:gd name="T50" fmla="*/ 692 w 858"/>
                  <a:gd name="T51" fmla="*/ 128 h 858"/>
                  <a:gd name="T52" fmla="*/ 712 w 858"/>
                  <a:gd name="T53" fmla="*/ 146 h 858"/>
                  <a:gd name="T54" fmla="*/ 712 w 858"/>
                  <a:gd name="T55" fmla="*/ 146 h 858"/>
                  <a:gd name="T56" fmla="*/ 730 w 858"/>
                  <a:gd name="T57" fmla="*/ 164 h 858"/>
                  <a:gd name="T58" fmla="*/ 746 w 858"/>
                  <a:gd name="T59" fmla="*/ 184 h 858"/>
                  <a:gd name="T60" fmla="*/ 762 w 858"/>
                  <a:gd name="T61" fmla="*/ 204 h 858"/>
                  <a:gd name="T62" fmla="*/ 776 w 858"/>
                  <a:gd name="T63" fmla="*/ 226 h 858"/>
                  <a:gd name="T64" fmla="*/ 790 w 858"/>
                  <a:gd name="T65" fmla="*/ 246 h 858"/>
                  <a:gd name="T66" fmla="*/ 802 w 858"/>
                  <a:gd name="T67" fmla="*/ 268 h 858"/>
                  <a:gd name="T68" fmla="*/ 812 w 858"/>
                  <a:gd name="T69" fmla="*/ 290 h 858"/>
                  <a:gd name="T70" fmla="*/ 822 w 858"/>
                  <a:gd name="T71" fmla="*/ 312 h 858"/>
                  <a:gd name="T72" fmla="*/ 838 w 858"/>
                  <a:gd name="T73" fmla="*/ 358 h 858"/>
                  <a:gd name="T74" fmla="*/ 850 w 858"/>
                  <a:gd name="T75" fmla="*/ 406 h 858"/>
                  <a:gd name="T76" fmla="*/ 856 w 858"/>
                  <a:gd name="T77" fmla="*/ 454 h 858"/>
                  <a:gd name="T78" fmla="*/ 858 w 858"/>
                  <a:gd name="T79" fmla="*/ 502 h 858"/>
                  <a:gd name="T80" fmla="*/ 856 w 858"/>
                  <a:gd name="T81" fmla="*/ 550 h 858"/>
                  <a:gd name="T82" fmla="*/ 850 w 858"/>
                  <a:gd name="T83" fmla="*/ 598 h 858"/>
                  <a:gd name="T84" fmla="*/ 838 w 858"/>
                  <a:gd name="T85" fmla="*/ 644 h 858"/>
                  <a:gd name="T86" fmla="*/ 822 w 858"/>
                  <a:gd name="T87" fmla="*/ 690 h 858"/>
                  <a:gd name="T88" fmla="*/ 812 w 858"/>
                  <a:gd name="T89" fmla="*/ 714 h 858"/>
                  <a:gd name="T90" fmla="*/ 802 w 858"/>
                  <a:gd name="T91" fmla="*/ 736 h 858"/>
                  <a:gd name="T92" fmla="*/ 790 w 858"/>
                  <a:gd name="T93" fmla="*/ 756 h 858"/>
                  <a:gd name="T94" fmla="*/ 776 w 858"/>
                  <a:gd name="T95" fmla="*/ 778 h 858"/>
                  <a:gd name="T96" fmla="*/ 762 w 858"/>
                  <a:gd name="T97" fmla="*/ 798 h 858"/>
                  <a:gd name="T98" fmla="*/ 746 w 858"/>
                  <a:gd name="T99" fmla="*/ 818 h 858"/>
                  <a:gd name="T100" fmla="*/ 730 w 858"/>
                  <a:gd name="T101" fmla="*/ 838 h 858"/>
                  <a:gd name="T102" fmla="*/ 712 w 858"/>
                  <a:gd name="T103" fmla="*/ 858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58" h="858">
                    <a:moveTo>
                      <a:pt x="712" y="858"/>
                    </a:moveTo>
                    <a:lnTo>
                      <a:pt x="0" y="146"/>
                    </a:lnTo>
                    <a:lnTo>
                      <a:pt x="0" y="146"/>
                    </a:lnTo>
                    <a:lnTo>
                      <a:pt x="20" y="128"/>
                    </a:lnTo>
                    <a:lnTo>
                      <a:pt x="40" y="112"/>
                    </a:lnTo>
                    <a:lnTo>
                      <a:pt x="60" y="96"/>
                    </a:lnTo>
                    <a:lnTo>
                      <a:pt x="80" y="82"/>
                    </a:lnTo>
                    <a:lnTo>
                      <a:pt x="100" y="68"/>
                    </a:lnTo>
                    <a:lnTo>
                      <a:pt x="122" y="56"/>
                    </a:lnTo>
                    <a:lnTo>
                      <a:pt x="144" y="46"/>
                    </a:lnTo>
                    <a:lnTo>
                      <a:pt x="168" y="36"/>
                    </a:lnTo>
                    <a:lnTo>
                      <a:pt x="214" y="20"/>
                    </a:lnTo>
                    <a:lnTo>
                      <a:pt x="260" y="8"/>
                    </a:lnTo>
                    <a:lnTo>
                      <a:pt x="308" y="2"/>
                    </a:lnTo>
                    <a:lnTo>
                      <a:pt x="356" y="0"/>
                    </a:lnTo>
                    <a:lnTo>
                      <a:pt x="404" y="2"/>
                    </a:lnTo>
                    <a:lnTo>
                      <a:pt x="452" y="8"/>
                    </a:lnTo>
                    <a:lnTo>
                      <a:pt x="500" y="20"/>
                    </a:lnTo>
                    <a:lnTo>
                      <a:pt x="546" y="36"/>
                    </a:lnTo>
                    <a:lnTo>
                      <a:pt x="568" y="46"/>
                    </a:lnTo>
                    <a:lnTo>
                      <a:pt x="590" y="56"/>
                    </a:lnTo>
                    <a:lnTo>
                      <a:pt x="612" y="68"/>
                    </a:lnTo>
                    <a:lnTo>
                      <a:pt x="632" y="82"/>
                    </a:lnTo>
                    <a:lnTo>
                      <a:pt x="654" y="96"/>
                    </a:lnTo>
                    <a:lnTo>
                      <a:pt x="674" y="112"/>
                    </a:lnTo>
                    <a:lnTo>
                      <a:pt x="692" y="128"/>
                    </a:lnTo>
                    <a:lnTo>
                      <a:pt x="712" y="146"/>
                    </a:lnTo>
                    <a:lnTo>
                      <a:pt x="712" y="146"/>
                    </a:lnTo>
                    <a:lnTo>
                      <a:pt x="730" y="164"/>
                    </a:lnTo>
                    <a:lnTo>
                      <a:pt x="746" y="184"/>
                    </a:lnTo>
                    <a:lnTo>
                      <a:pt x="762" y="204"/>
                    </a:lnTo>
                    <a:lnTo>
                      <a:pt x="776" y="226"/>
                    </a:lnTo>
                    <a:lnTo>
                      <a:pt x="790" y="246"/>
                    </a:lnTo>
                    <a:lnTo>
                      <a:pt x="802" y="268"/>
                    </a:lnTo>
                    <a:lnTo>
                      <a:pt x="812" y="290"/>
                    </a:lnTo>
                    <a:lnTo>
                      <a:pt x="822" y="312"/>
                    </a:lnTo>
                    <a:lnTo>
                      <a:pt x="838" y="358"/>
                    </a:lnTo>
                    <a:lnTo>
                      <a:pt x="850" y="406"/>
                    </a:lnTo>
                    <a:lnTo>
                      <a:pt x="856" y="454"/>
                    </a:lnTo>
                    <a:lnTo>
                      <a:pt x="858" y="502"/>
                    </a:lnTo>
                    <a:lnTo>
                      <a:pt x="856" y="550"/>
                    </a:lnTo>
                    <a:lnTo>
                      <a:pt x="850" y="598"/>
                    </a:lnTo>
                    <a:lnTo>
                      <a:pt x="838" y="644"/>
                    </a:lnTo>
                    <a:lnTo>
                      <a:pt x="822" y="690"/>
                    </a:lnTo>
                    <a:lnTo>
                      <a:pt x="812" y="714"/>
                    </a:lnTo>
                    <a:lnTo>
                      <a:pt x="802" y="736"/>
                    </a:lnTo>
                    <a:lnTo>
                      <a:pt x="790" y="756"/>
                    </a:lnTo>
                    <a:lnTo>
                      <a:pt x="776" y="778"/>
                    </a:lnTo>
                    <a:lnTo>
                      <a:pt x="762" y="798"/>
                    </a:lnTo>
                    <a:lnTo>
                      <a:pt x="746" y="818"/>
                    </a:lnTo>
                    <a:lnTo>
                      <a:pt x="730" y="838"/>
                    </a:lnTo>
                    <a:lnTo>
                      <a:pt x="712" y="858"/>
                    </a:lnTo>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3" name="Freeform 56">
                <a:extLst>
                  <a:ext uri="{FF2B5EF4-FFF2-40B4-BE49-F238E27FC236}">
                    <a16:creationId xmlns:a16="http://schemas.microsoft.com/office/drawing/2014/main" id="{FAFC33E1-D262-4A3D-908B-CC48BD79D276}"/>
                  </a:ext>
                </a:extLst>
              </p:cNvPr>
              <p:cNvSpPr>
                <a:spLocks noEditPoints="1"/>
              </p:cNvSpPr>
              <p:nvPr/>
            </p:nvSpPr>
            <p:spPr bwMode="auto">
              <a:xfrm>
                <a:off x="-4464050" y="498475"/>
                <a:ext cx="3273425" cy="3270250"/>
              </a:xfrm>
              <a:custGeom>
                <a:avLst/>
                <a:gdLst>
                  <a:gd name="T0" fmla="*/ 1722 w 2062"/>
                  <a:gd name="T1" fmla="*/ 264 h 2060"/>
                  <a:gd name="T2" fmla="*/ 1600 w 2062"/>
                  <a:gd name="T3" fmla="*/ 170 h 2060"/>
                  <a:gd name="T4" fmla="*/ 1466 w 2062"/>
                  <a:gd name="T5" fmla="*/ 94 h 2060"/>
                  <a:gd name="T6" fmla="*/ 1326 w 2062"/>
                  <a:gd name="T7" fmla="*/ 42 h 2060"/>
                  <a:gd name="T8" fmla="*/ 1180 w 2062"/>
                  <a:gd name="T9" fmla="*/ 10 h 2060"/>
                  <a:gd name="T10" fmla="*/ 1032 w 2062"/>
                  <a:gd name="T11" fmla="*/ 0 h 2060"/>
                  <a:gd name="T12" fmla="*/ 884 w 2062"/>
                  <a:gd name="T13" fmla="*/ 10 h 2060"/>
                  <a:gd name="T14" fmla="*/ 738 w 2062"/>
                  <a:gd name="T15" fmla="*/ 42 h 2060"/>
                  <a:gd name="T16" fmla="*/ 598 w 2062"/>
                  <a:gd name="T17" fmla="*/ 94 h 2060"/>
                  <a:gd name="T18" fmla="*/ 464 w 2062"/>
                  <a:gd name="T19" fmla="*/ 170 h 2060"/>
                  <a:gd name="T20" fmla="*/ 340 w 2062"/>
                  <a:gd name="T21" fmla="*/ 264 h 2060"/>
                  <a:gd name="T22" fmla="*/ 266 w 2062"/>
                  <a:gd name="T23" fmla="*/ 340 h 2060"/>
                  <a:gd name="T24" fmla="*/ 170 w 2062"/>
                  <a:gd name="T25" fmla="*/ 462 h 2060"/>
                  <a:gd name="T26" fmla="*/ 96 w 2062"/>
                  <a:gd name="T27" fmla="*/ 596 h 2060"/>
                  <a:gd name="T28" fmla="*/ 44 w 2062"/>
                  <a:gd name="T29" fmla="*/ 736 h 2060"/>
                  <a:gd name="T30" fmla="*/ 12 w 2062"/>
                  <a:gd name="T31" fmla="*/ 882 h 2060"/>
                  <a:gd name="T32" fmla="*/ 0 w 2062"/>
                  <a:gd name="T33" fmla="*/ 1030 h 2060"/>
                  <a:gd name="T34" fmla="*/ 12 w 2062"/>
                  <a:gd name="T35" fmla="*/ 1178 h 2060"/>
                  <a:gd name="T36" fmla="*/ 44 w 2062"/>
                  <a:gd name="T37" fmla="*/ 1324 h 2060"/>
                  <a:gd name="T38" fmla="*/ 96 w 2062"/>
                  <a:gd name="T39" fmla="*/ 1464 h 2060"/>
                  <a:gd name="T40" fmla="*/ 170 w 2062"/>
                  <a:gd name="T41" fmla="*/ 1598 h 2060"/>
                  <a:gd name="T42" fmla="*/ 266 w 2062"/>
                  <a:gd name="T43" fmla="*/ 1722 h 2060"/>
                  <a:gd name="T44" fmla="*/ 340 w 2062"/>
                  <a:gd name="T45" fmla="*/ 1796 h 2060"/>
                  <a:gd name="T46" fmla="*/ 464 w 2062"/>
                  <a:gd name="T47" fmla="*/ 1892 h 2060"/>
                  <a:gd name="T48" fmla="*/ 598 w 2062"/>
                  <a:gd name="T49" fmla="*/ 1966 h 2060"/>
                  <a:gd name="T50" fmla="*/ 738 w 2062"/>
                  <a:gd name="T51" fmla="*/ 2018 h 2060"/>
                  <a:gd name="T52" fmla="*/ 884 w 2062"/>
                  <a:gd name="T53" fmla="*/ 2050 h 2060"/>
                  <a:gd name="T54" fmla="*/ 1032 w 2062"/>
                  <a:gd name="T55" fmla="*/ 2060 h 2060"/>
                  <a:gd name="T56" fmla="*/ 1180 w 2062"/>
                  <a:gd name="T57" fmla="*/ 2050 h 2060"/>
                  <a:gd name="T58" fmla="*/ 1326 w 2062"/>
                  <a:gd name="T59" fmla="*/ 2018 h 2060"/>
                  <a:gd name="T60" fmla="*/ 1466 w 2062"/>
                  <a:gd name="T61" fmla="*/ 1966 h 2060"/>
                  <a:gd name="T62" fmla="*/ 1600 w 2062"/>
                  <a:gd name="T63" fmla="*/ 1892 h 2060"/>
                  <a:gd name="T64" fmla="*/ 1722 w 2062"/>
                  <a:gd name="T65" fmla="*/ 1796 h 2060"/>
                  <a:gd name="T66" fmla="*/ 1798 w 2062"/>
                  <a:gd name="T67" fmla="*/ 1722 h 2060"/>
                  <a:gd name="T68" fmla="*/ 1892 w 2062"/>
                  <a:gd name="T69" fmla="*/ 1598 h 2060"/>
                  <a:gd name="T70" fmla="*/ 1966 w 2062"/>
                  <a:gd name="T71" fmla="*/ 1464 h 2060"/>
                  <a:gd name="T72" fmla="*/ 2020 w 2062"/>
                  <a:gd name="T73" fmla="*/ 1324 h 2060"/>
                  <a:gd name="T74" fmla="*/ 2052 w 2062"/>
                  <a:gd name="T75" fmla="*/ 1178 h 2060"/>
                  <a:gd name="T76" fmla="*/ 2062 w 2062"/>
                  <a:gd name="T77" fmla="*/ 1030 h 2060"/>
                  <a:gd name="T78" fmla="*/ 2052 w 2062"/>
                  <a:gd name="T79" fmla="*/ 882 h 2060"/>
                  <a:gd name="T80" fmla="*/ 2020 w 2062"/>
                  <a:gd name="T81" fmla="*/ 736 h 2060"/>
                  <a:gd name="T82" fmla="*/ 1966 w 2062"/>
                  <a:gd name="T83" fmla="*/ 596 h 2060"/>
                  <a:gd name="T84" fmla="*/ 1892 w 2062"/>
                  <a:gd name="T85" fmla="*/ 462 h 2060"/>
                  <a:gd name="T86" fmla="*/ 1798 w 2062"/>
                  <a:gd name="T87" fmla="*/ 340 h 2060"/>
                  <a:gd name="T88" fmla="*/ 844 w 2062"/>
                  <a:gd name="T89" fmla="*/ 506 h 2060"/>
                  <a:gd name="T90" fmla="*/ 884 w 2062"/>
                  <a:gd name="T91" fmla="*/ 472 h 2060"/>
                  <a:gd name="T92" fmla="*/ 944 w 2062"/>
                  <a:gd name="T93" fmla="*/ 428 h 2060"/>
                  <a:gd name="T94" fmla="*/ 1012 w 2062"/>
                  <a:gd name="T95" fmla="*/ 396 h 2060"/>
                  <a:gd name="T96" fmla="*/ 1152 w 2062"/>
                  <a:gd name="T97" fmla="*/ 362 h 2060"/>
                  <a:gd name="T98" fmla="*/ 1296 w 2062"/>
                  <a:gd name="T99" fmla="*/ 368 h 2060"/>
                  <a:gd name="T100" fmla="*/ 1412 w 2062"/>
                  <a:gd name="T101" fmla="*/ 406 h 2060"/>
                  <a:gd name="T102" fmla="*/ 1476 w 2062"/>
                  <a:gd name="T103" fmla="*/ 442 h 2060"/>
                  <a:gd name="T104" fmla="*/ 1536 w 2062"/>
                  <a:gd name="T105" fmla="*/ 488 h 2060"/>
                  <a:gd name="T106" fmla="*/ 1574 w 2062"/>
                  <a:gd name="T107" fmla="*/ 524 h 2060"/>
                  <a:gd name="T108" fmla="*/ 1620 w 2062"/>
                  <a:gd name="T109" fmla="*/ 586 h 2060"/>
                  <a:gd name="T110" fmla="*/ 1656 w 2062"/>
                  <a:gd name="T111" fmla="*/ 650 h 2060"/>
                  <a:gd name="T112" fmla="*/ 1694 w 2062"/>
                  <a:gd name="T113" fmla="*/ 766 h 2060"/>
                  <a:gd name="T114" fmla="*/ 1700 w 2062"/>
                  <a:gd name="T115" fmla="*/ 910 h 2060"/>
                  <a:gd name="T116" fmla="*/ 1666 w 2062"/>
                  <a:gd name="T117" fmla="*/ 1050 h 2060"/>
                  <a:gd name="T118" fmla="*/ 1634 w 2062"/>
                  <a:gd name="T119" fmla="*/ 1116 h 2060"/>
                  <a:gd name="T120" fmla="*/ 1590 w 2062"/>
                  <a:gd name="T121" fmla="*/ 1178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2" h="2060">
                    <a:moveTo>
                      <a:pt x="1760" y="302"/>
                    </a:moveTo>
                    <a:lnTo>
                      <a:pt x="1760" y="302"/>
                    </a:lnTo>
                    <a:lnTo>
                      <a:pt x="1722" y="264"/>
                    </a:lnTo>
                    <a:lnTo>
                      <a:pt x="1682" y="230"/>
                    </a:lnTo>
                    <a:lnTo>
                      <a:pt x="1642" y="198"/>
                    </a:lnTo>
                    <a:lnTo>
                      <a:pt x="1600" y="170"/>
                    </a:lnTo>
                    <a:lnTo>
                      <a:pt x="1556" y="142"/>
                    </a:lnTo>
                    <a:lnTo>
                      <a:pt x="1512" y="118"/>
                    </a:lnTo>
                    <a:lnTo>
                      <a:pt x="1466" y="94"/>
                    </a:lnTo>
                    <a:lnTo>
                      <a:pt x="1420" y="74"/>
                    </a:lnTo>
                    <a:lnTo>
                      <a:pt x="1372" y="58"/>
                    </a:lnTo>
                    <a:lnTo>
                      <a:pt x="1326" y="42"/>
                    </a:lnTo>
                    <a:lnTo>
                      <a:pt x="1278" y="28"/>
                    </a:lnTo>
                    <a:lnTo>
                      <a:pt x="1228" y="18"/>
                    </a:lnTo>
                    <a:lnTo>
                      <a:pt x="1180" y="10"/>
                    </a:lnTo>
                    <a:lnTo>
                      <a:pt x="1130" y="4"/>
                    </a:lnTo>
                    <a:lnTo>
                      <a:pt x="1082" y="0"/>
                    </a:lnTo>
                    <a:lnTo>
                      <a:pt x="1032" y="0"/>
                    </a:lnTo>
                    <a:lnTo>
                      <a:pt x="982" y="0"/>
                    </a:lnTo>
                    <a:lnTo>
                      <a:pt x="932" y="4"/>
                    </a:lnTo>
                    <a:lnTo>
                      <a:pt x="884" y="10"/>
                    </a:lnTo>
                    <a:lnTo>
                      <a:pt x="834" y="18"/>
                    </a:lnTo>
                    <a:lnTo>
                      <a:pt x="786" y="28"/>
                    </a:lnTo>
                    <a:lnTo>
                      <a:pt x="738" y="42"/>
                    </a:lnTo>
                    <a:lnTo>
                      <a:pt x="690" y="58"/>
                    </a:lnTo>
                    <a:lnTo>
                      <a:pt x="644" y="74"/>
                    </a:lnTo>
                    <a:lnTo>
                      <a:pt x="598" y="94"/>
                    </a:lnTo>
                    <a:lnTo>
                      <a:pt x="552" y="118"/>
                    </a:lnTo>
                    <a:lnTo>
                      <a:pt x="508" y="142"/>
                    </a:lnTo>
                    <a:lnTo>
                      <a:pt x="464" y="170"/>
                    </a:lnTo>
                    <a:lnTo>
                      <a:pt x="422" y="198"/>
                    </a:lnTo>
                    <a:lnTo>
                      <a:pt x="380" y="230"/>
                    </a:lnTo>
                    <a:lnTo>
                      <a:pt x="340" y="264"/>
                    </a:lnTo>
                    <a:lnTo>
                      <a:pt x="302" y="302"/>
                    </a:lnTo>
                    <a:lnTo>
                      <a:pt x="302" y="302"/>
                    </a:lnTo>
                    <a:lnTo>
                      <a:pt x="266" y="340"/>
                    </a:lnTo>
                    <a:lnTo>
                      <a:pt x="232" y="380"/>
                    </a:lnTo>
                    <a:lnTo>
                      <a:pt x="200" y="420"/>
                    </a:lnTo>
                    <a:lnTo>
                      <a:pt x="170" y="462"/>
                    </a:lnTo>
                    <a:lnTo>
                      <a:pt x="144" y="506"/>
                    </a:lnTo>
                    <a:lnTo>
                      <a:pt x="118" y="550"/>
                    </a:lnTo>
                    <a:lnTo>
                      <a:pt x="96" y="596"/>
                    </a:lnTo>
                    <a:lnTo>
                      <a:pt x="76" y="642"/>
                    </a:lnTo>
                    <a:lnTo>
                      <a:pt x="58" y="688"/>
                    </a:lnTo>
                    <a:lnTo>
                      <a:pt x="44" y="736"/>
                    </a:lnTo>
                    <a:lnTo>
                      <a:pt x="30" y="784"/>
                    </a:lnTo>
                    <a:lnTo>
                      <a:pt x="20" y="834"/>
                    </a:lnTo>
                    <a:lnTo>
                      <a:pt x="12" y="882"/>
                    </a:lnTo>
                    <a:lnTo>
                      <a:pt x="6" y="932"/>
                    </a:lnTo>
                    <a:lnTo>
                      <a:pt x="2" y="980"/>
                    </a:lnTo>
                    <a:lnTo>
                      <a:pt x="0" y="1030"/>
                    </a:lnTo>
                    <a:lnTo>
                      <a:pt x="2" y="1080"/>
                    </a:lnTo>
                    <a:lnTo>
                      <a:pt x="6" y="1130"/>
                    </a:lnTo>
                    <a:lnTo>
                      <a:pt x="12" y="1178"/>
                    </a:lnTo>
                    <a:lnTo>
                      <a:pt x="20" y="1228"/>
                    </a:lnTo>
                    <a:lnTo>
                      <a:pt x="30" y="1276"/>
                    </a:lnTo>
                    <a:lnTo>
                      <a:pt x="44" y="1324"/>
                    </a:lnTo>
                    <a:lnTo>
                      <a:pt x="58" y="1372"/>
                    </a:lnTo>
                    <a:lnTo>
                      <a:pt x="76" y="1418"/>
                    </a:lnTo>
                    <a:lnTo>
                      <a:pt x="96" y="1464"/>
                    </a:lnTo>
                    <a:lnTo>
                      <a:pt x="118" y="1510"/>
                    </a:lnTo>
                    <a:lnTo>
                      <a:pt x="144" y="1554"/>
                    </a:lnTo>
                    <a:lnTo>
                      <a:pt x="170" y="1598"/>
                    </a:lnTo>
                    <a:lnTo>
                      <a:pt x="200" y="1640"/>
                    </a:lnTo>
                    <a:lnTo>
                      <a:pt x="232" y="1682"/>
                    </a:lnTo>
                    <a:lnTo>
                      <a:pt x="266" y="1722"/>
                    </a:lnTo>
                    <a:lnTo>
                      <a:pt x="302" y="1760"/>
                    </a:lnTo>
                    <a:lnTo>
                      <a:pt x="302" y="1760"/>
                    </a:lnTo>
                    <a:lnTo>
                      <a:pt x="340" y="1796"/>
                    </a:lnTo>
                    <a:lnTo>
                      <a:pt x="380" y="1830"/>
                    </a:lnTo>
                    <a:lnTo>
                      <a:pt x="422" y="1862"/>
                    </a:lnTo>
                    <a:lnTo>
                      <a:pt x="464" y="1892"/>
                    </a:lnTo>
                    <a:lnTo>
                      <a:pt x="508" y="1918"/>
                    </a:lnTo>
                    <a:lnTo>
                      <a:pt x="552" y="1944"/>
                    </a:lnTo>
                    <a:lnTo>
                      <a:pt x="598" y="1966"/>
                    </a:lnTo>
                    <a:lnTo>
                      <a:pt x="644" y="1986"/>
                    </a:lnTo>
                    <a:lnTo>
                      <a:pt x="690" y="2004"/>
                    </a:lnTo>
                    <a:lnTo>
                      <a:pt x="738" y="2018"/>
                    </a:lnTo>
                    <a:lnTo>
                      <a:pt x="786" y="2032"/>
                    </a:lnTo>
                    <a:lnTo>
                      <a:pt x="834" y="2042"/>
                    </a:lnTo>
                    <a:lnTo>
                      <a:pt x="884" y="2050"/>
                    </a:lnTo>
                    <a:lnTo>
                      <a:pt x="932" y="2056"/>
                    </a:lnTo>
                    <a:lnTo>
                      <a:pt x="982" y="2060"/>
                    </a:lnTo>
                    <a:lnTo>
                      <a:pt x="1032" y="2060"/>
                    </a:lnTo>
                    <a:lnTo>
                      <a:pt x="1082" y="2060"/>
                    </a:lnTo>
                    <a:lnTo>
                      <a:pt x="1130" y="2056"/>
                    </a:lnTo>
                    <a:lnTo>
                      <a:pt x="1180" y="2050"/>
                    </a:lnTo>
                    <a:lnTo>
                      <a:pt x="1228" y="2042"/>
                    </a:lnTo>
                    <a:lnTo>
                      <a:pt x="1278" y="2032"/>
                    </a:lnTo>
                    <a:lnTo>
                      <a:pt x="1326" y="2018"/>
                    </a:lnTo>
                    <a:lnTo>
                      <a:pt x="1372" y="2004"/>
                    </a:lnTo>
                    <a:lnTo>
                      <a:pt x="1420" y="1986"/>
                    </a:lnTo>
                    <a:lnTo>
                      <a:pt x="1466" y="1966"/>
                    </a:lnTo>
                    <a:lnTo>
                      <a:pt x="1512" y="1944"/>
                    </a:lnTo>
                    <a:lnTo>
                      <a:pt x="1556" y="1918"/>
                    </a:lnTo>
                    <a:lnTo>
                      <a:pt x="1600" y="1892"/>
                    </a:lnTo>
                    <a:lnTo>
                      <a:pt x="1642" y="1862"/>
                    </a:lnTo>
                    <a:lnTo>
                      <a:pt x="1682" y="1830"/>
                    </a:lnTo>
                    <a:lnTo>
                      <a:pt x="1722" y="1796"/>
                    </a:lnTo>
                    <a:lnTo>
                      <a:pt x="1760" y="1760"/>
                    </a:lnTo>
                    <a:lnTo>
                      <a:pt x="1760" y="1760"/>
                    </a:lnTo>
                    <a:lnTo>
                      <a:pt x="1798" y="1722"/>
                    </a:lnTo>
                    <a:lnTo>
                      <a:pt x="1832" y="1682"/>
                    </a:lnTo>
                    <a:lnTo>
                      <a:pt x="1864" y="1640"/>
                    </a:lnTo>
                    <a:lnTo>
                      <a:pt x="1892" y="1598"/>
                    </a:lnTo>
                    <a:lnTo>
                      <a:pt x="1920" y="1554"/>
                    </a:lnTo>
                    <a:lnTo>
                      <a:pt x="1944" y="1510"/>
                    </a:lnTo>
                    <a:lnTo>
                      <a:pt x="1966" y="1464"/>
                    </a:lnTo>
                    <a:lnTo>
                      <a:pt x="1986" y="1418"/>
                    </a:lnTo>
                    <a:lnTo>
                      <a:pt x="2004" y="1372"/>
                    </a:lnTo>
                    <a:lnTo>
                      <a:pt x="2020" y="1324"/>
                    </a:lnTo>
                    <a:lnTo>
                      <a:pt x="2032" y="1276"/>
                    </a:lnTo>
                    <a:lnTo>
                      <a:pt x="2044" y="1228"/>
                    </a:lnTo>
                    <a:lnTo>
                      <a:pt x="2052" y="1178"/>
                    </a:lnTo>
                    <a:lnTo>
                      <a:pt x="2058" y="1130"/>
                    </a:lnTo>
                    <a:lnTo>
                      <a:pt x="2062" y="1080"/>
                    </a:lnTo>
                    <a:lnTo>
                      <a:pt x="2062" y="1030"/>
                    </a:lnTo>
                    <a:lnTo>
                      <a:pt x="2062" y="980"/>
                    </a:lnTo>
                    <a:lnTo>
                      <a:pt x="2058" y="932"/>
                    </a:lnTo>
                    <a:lnTo>
                      <a:pt x="2052" y="882"/>
                    </a:lnTo>
                    <a:lnTo>
                      <a:pt x="2044" y="834"/>
                    </a:lnTo>
                    <a:lnTo>
                      <a:pt x="2032" y="784"/>
                    </a:lnTo>
                    <a:lnTo>
                      <a:pt x="2020" y="736"/>
                    </a:lnTo>
                    <a:lnTo>
                      <a:pt x="2004" y="688"/>
                    </a:lnTo>
                    <a:lnTo>
                      <a:pt x="1986" y="642"/>
                    </a:lnTo>
                    <a:lnTo>
                      <a:pt x="1966" y="596"/>
                    </a:lnTo>
                    <a:lnTo>
                      <a:pt x="1944" y="550"/>
                    </a:lnTo>
                    <a:lnTo>
                      <a:pt x="1920" y="506"/>
                    </a:lnTo>
                    <a:lnTo>
                      <a:pt x="1892" y="462"/>
                    </a:lnTo>
                    <a:lnTo>
                      <a:pt x="1864" y="420"/>
                    </a:lnTo>
                    <a:lnTo>
                      <a:pt x="1832" y="380"/>
                    </a:lnTo>
                    <a:lnTo>
                      <a:pt x="1798" y="340"/>
                    </a:lnTo>
                    <a:lnTo>
                      <a:pt x="1760" y="302"/>
                    </a:lnTo>
                    <a:close/>
                    <a:moveTo>
                      <a:pt x="1556" y="1218"/>
                    </a:moveTo>
                    <a:lnTo>
                      <a:pt x="844" y="506"/>
                    </a:lnTo>
                    <a:lnTo>
                      <a:pt x="844" y="506"/>
                    </a:lnTo>
                    <a:lnTo>
                      <a:pt x="864" y="488"/>
                    </a:lnTo>
                    <a:lnTo>
                      <a:pt x="884" y="472"/>
                    </a:lnTo>
                    <a:lnTo>
                      <a:pt x="904" y="456"/>
                    </a:lnTo>
                    <a:lnTo>
                      <a:pt x="924" y="442"/>
                    </a:lnTo>
                    <a:lnTo>
                      <a:pt x="944" y="428"/>
                    </a:lnTo>
                    <a:lnTo>
                      <a:pt x="966" y="416"/>
                    </a:lnTo>
                    <a:lnTo>
                      <a:pt x="988" y="406"/>
                    </a:lnTo>
                    <a:lnTo>
                      <a:pt x="1012" y="396"/>
                    </a:lnTo>
                    <a:lnTo>
                      <a:pt x="1058" y="380"/>
                    </a:lnTo>
                    <a:lnTo>
                      <a:pt x="1104" y="368"/>
                    </a:lnTo>
                    <a:lnTo>
                      <a:pt x="1152" y="362"/>
                    </a:lnTo>
                    <a:lnTo>
                      <a:pt x="1200" y="360"/>
                    </a:lnTo>
                    <a:lnTo>
                      <a:pt x="1248" y="362"/>
                    </a:lnTo>
                    <a:lnTo>
                      <a:pt x="1296" y="368"/>
                    </a:lnTo>
                    <a:lnTo>
                      <a:pt x="1344" y="380"/>
                    </a:lnTo>
                    <a:lnTo>
                      <a:pt x="1390" y="396"/>
                    </a:lnTo>
                    <a:lnTo>
                      <a:pt x="1412" y="406"/>
                    </a:lnTo>
                    <a:lnTo>
                      <a:pt x="1434" y="416"/>
                    </a:lnTo>
                    <a:lnTo>
                      <a:pt x="1456" y="428"/>
                    </a:lnTo>
                    <a:lnTo>
                      <a:pt x="1476" y="442"/>
                    </a:lnTo>
                    <a:lnTo>
                      <a:pt x="1498" y="456"/>
                    </a:lnTo>
                    <a:lnTo>
                      <a:pt x="1518" y="472"/>
                    </a:lnTo>
                    <a:lnTo>
                      <a:pt x="1536" y="488"/>
                    </a:lnTo>
                    <a:lnTo>
                      <a:pt x="1556" y="506"/>
                    </a:lnTo>
                    <a:lnTo>
                      <a:pt x="1556" y="506"/>
                    </a:lnTo>
                    <a:lnTo>
                      <a:pt x="1574" y="524"/>
                    </a:lnTo>
                    <a:lnTo>
                      <a:pt x="1590" y="544"/>
                    </a:lnTo>
                    <a:lnTo>
                      <a:pt x="1606" y="564"/>
                    </a:lnTo>
                    <a:lnTo>
                      <a:pt x="1620" y="586"/>
                    </a:lnTo>
                    <a:lnTo>
                      <a:pt x="1634" y="606"/>
                    </a:lnTo>
                    <a:lnTo>
                      <a:pt x="1646" y="628"/>
                    </a:lnTo>
                    <a:lnTo>
                      <a:pt x="1656" y="650"/>
                    </a:lnTo>
                    <a:lnTo>
                      <a:pt x="1666" y="672"/>
                    </a:lnTo>
                    <a:lnTo>
                      <a:pt x="1682" y="718"/>
                    </a:lnTo>
                    <a:lnTo>
                      <a:pt x="1694" y="766"/>
                    </a:lnTo>
                    <a:lnTo>
                      <a:pt x="1700" y="814"/>
                    </a:lnTo>
                    <a:lnTo>
                      <a:pt x="1702" y="862"/>
                    </a:lnTo>
                    <a:lnTo>
                      <a:pt x="1700" y="910"/>
                    </a:lnTo>
                    <a:lnTo>
                      <a:pt x="1694" y="958"/>
                    </a:lnTo>
                    <a:lnTo>
                      <a:pt x="1682" y="1004"/>
                    </a:lnTo>
                    <a:lnTo>
                      <a:pt x="1666" y="1050"/>
                    </a:lnTo>
                    <a:lnTo>
                      <a:pt x="1656" y="1074"/>
                    </a:lnTo>
                    <a:lnTo>
                      <a:pt x="1646" y="1096"/>
                    </a:lnTo>
                    <a:lnTo>
                      <a:pt x="1634" y="1116"/>
                    </a:lnTo>
                    <a:lnTo>
                      <a:pt x="1620" y="1138"/>
                    </a:lnTo>
                    <a:lnTo>
                      <a:pt x="1606" y="1158"/>
                    </a:lnTo>
                    <a:lnTo>
                      <a:pt x="1590" y="1178"/>
                    </a:lnTo>
                    <a:lnTo>
                      <a:pt x="1574" y="1198"/>
                    </a:lnTo>
                    <a:lnTo>
                      <a:pt x="1556" y="1218"/>
                    </a:ln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4" name="Freeform 57">
                <a:extLst>
                  <a:ext uri="{FF2B5EF4-FFF2-40B4-BE49-F238E27FC236}">
                    <a16:creationId xmlns:a16="http://schemas.microsoft.com/office/drawing/2014/main" id="{36338796-AF04-44D3-B89B-8C233C232260}"/>
                  </a:ext>
                </a:extLst>
              </p:cNvPr>
              <p:cNvSpPr>
                <a:spLocks/>
              </p:cNvSpPr>
              <p:nvPr/>
            </p:nvSpPr>
            <p:spPr bwMode="auto">
              <a:xfrm>
                <a:off x="-4464050" y="498475"/>
                <a:ext cx="3273425" cy="3270250"/>
              </a:xfrm>
              <a:custGeom>
                <a:avLst/>
                <a:gdLst>
                  <a:gd name="T0" fmla="*/ 1722 w 2062"/>
                  <a:gd name="T1" fmla="*/ 264 h 2060"/>
                  <a:gd name="T2" fmla="*/ 1600 w 2062"/>
                  <a:gd name="T3" fmla="*/ 170 h 2060"/>
                  <a:gd name="T4" fmla="*/ 1466 w 2062"/>
                  <a:gd name="T5" fmla="*/ 94 h 2060"/>
                  <a:gd name="T6" fmla="*/ 1326 w 2062"/>
                  <a:gd name="T7" fmla="*/ 42 h 2060"/>
                  <a:gd name="T8" fmla="*/ 1180 w 2062"/>
                  <a:gd name="T9" fmla="*/ 10 h 2060"/>
                  <a:gd name="T10" fmla="*/ 1032 w 2062"/>
                  <a:gd name="T11" fmla="*/ 0 h 2060"/>
                  <a:gd name="T12" fmla="*/ 884 w 2062"/>
                  <a:gd name="T13" fmla="*/ 10 h 2060"/>
                  <a:gd name="T14" fmla="*/ 738 w 2062"/>
                  <a:gd name="T15" fmla="*/ 42 h 2060"/>
                  <a:gd name="T16" fmla="*/ 598 w 2062"/>
                  <a:gd name="T17" fmla="*/ 94 h 2060"/>
                  <a:gd name="T18" fmla="*/ 464 w 2062"/>
                  <a:gd name="T19" fmla="*/ 170 h 2060"/>
                  <a:gd name="T20" fmla="*/ 340 w 2062"/>
                  <a:gd name="T21" fmla="*/ 264 h 2060"/>
                  <a:gd name="T22" fmla="*/ 266 w 2062"/>
                  <a:gd name="T23" fmla="*/ 340 h 2060"/>
                  <a:gd name="T24" fmla="*/ 170 w 2062"/>
                  <a:gd name="T25" fmla="*/ 462 h 2060"/>
                  <a:gd name="T26" fmla="*/ 96 w 2062"/>
                  <a:gd name="T27" fmla="*/ 596 h 2060"/>
                  <a:gd name="T28" fmla="*/ 44 w 2062"/>
                  <a:gd name="T29" fmla="*/ 736 h 2060"/>
                  <a:gd name="T30" fmla="*/ 12 w 2062"/>
                  <a:gd name="T31" fmla="*/ 882 h 2060"/>
                  <a:gd name="T32" fmla="*/ 0 w 2062"/>
                  <a:gd name="T33" fmla="*/ 1030 h 2060"/>
                  <a:gd name="T34" fmla="*/ 12 w 2062"/>
                  <a:gd name="T35" fmla="*/ 1178 h 2060"/>
                  <a:gd name="T36" fmla="*/ 44 w 2062"/>
                  <a:gd name="T37" fmla="*/ 1324 h 2060"/>
                  <a:gd name="T38" fmla="*/ 96 w 2062"/>
                  <a:gd name="T39" fmla="*/ 1464 h 2060"/>
                  <a:gd name="T40" fmla="*/ 170 w 2062"/>
                  <a:gd name="T41" fmla="*/ 1598 h 2060"/>
                  <a:gd name="T42" fmla="*/ 266 w 2062"/>
                  <a:gd name="T43" fmla="*/ 1722 h 2060"/>
                  <a:gd name="T44" fmla="*/ 340 w 2062"/>
                  <a:gd name="T45" fmla="*/ 1796 h 2060"/>
                  <a:gd name="T46" fmla="*/ 464 w 2062"/>
                  <a:gd name="T47" fmla="*/ 1892 h 2060"/>
                  <a:gd name="T48" fmla="*/ 598 w 2062"/>
                  <a:gd name="T49" fmla="*/ 1966 h 2060"/>
                  <a:gd name="T50" fmla="*/ 738 w 2062"/>
                  <a:gd name="T51" fmla="*/ 2018 h 2060"/>
                  <a:gd name="T52" fmla="*/ 884 w 2062"/>
                  <a:gd name="T53" fmla="*/ 2050 h 2060"/>
                  <a:gd name="T54" fmla="*/ 1032 w 2062"/>
                  <a:gd name="T55" fmla="*/ 2060 h 2060"/>
                  <a:gd name="T56" fmla="*/ 1180 w 2062"/>
                  <a:gd name="T57" fmla="*/ 2050 h 2060"/>
                  <a:gd name="T58" fmla="*/ 1326 w 2062"/>
                  <a:gd name="T59" fmla="*/ 2018 h 2060"/>
                  <a:gd name="T60" fmla="*/ 1466 w 2062"/>
                  <a:gd name="T61" fmla="*/ 1966 h 2060"/>
                  <a:gd name="T62" fmla="*/ 1600 w 2062"/>
                  <a:gd name="T63" fmla="*/ 1892 h 2060"/>
                  <a:gd name="T64" fmla="*/ 1722 w 2062"/>
                  <a:gd name="T65" fmla="*/ 1796 h 2060"/>
                  <a:gd name="T66" fmla="*/ 1798 w 2062"/>
                  <a:gd name="T67" fmla="*/ 1722 h 2060"/>
                  <a:gd name="T68" fmla="*/ 1892 w 2062"/>
                  <a:gd name="T69" fmla="*/ 1598 h 2060"/>
                  <a:gd name="T70" fmla="*/ 1966 w 2062"/>
                  <a:gd name="T71" fmla="*/ 1464 h 2060"/>
                  <a:gd name="T72" fmla="*/ 2020 w 2062"/>
                  <a:gd name="T73" fmla="*/ 1324 h 2060"/>
                  <a:gd name="T74" fmla="*/ 2052 w 2062"/>
                  <a:gd name="T75" fmla="*/ 1178 h 2060"/>
                  <a:gd name="T76" fmla="*/ 2062 w 2062"/>
                  <a:gd name="T77" fmla="*/ 1030 h 2060"/>
                  <a:gd name="T78" fmla="*/ 2052 w 2062"/>
                  <a:gd name="T79" fmla="*/ 882 h 2060"/>
                  <a:gd name="T80" fmla="*/ 2020 w 2062"/>
                  <a:gd name="T81" fmla="*/ 736 h 2060"/>
                  <a:gd name="T82" fmla="*/ 1966 w 2062"/>
                  <a:gd name="T83" fmla="*/ 596 h 2060"/>
                  <a:gd name="T84" fmla="*/ 1892 w 2062"/>
                  <a:gd name="T85" fmla="*/ 462 h 2060"/>
                  <a:gd name="T86" fmla="*/ 1798 w 2062"/>
                  <a:gd name="T87" fmla="*/ 340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62" h="2060">
                    <a:moveTo>
                      <a:pt x="1760" y="302"/>
                    </a:moveTo>
                    <a:lnTo>
                      <a:pt x="1760" y="302"/>
                    </a:lnTo>
                    <a:lnTo>
                      <a:pt x="1722" y="264"/>
                    </a:lnTo>
                    <a:lnTo>
                      <a:pt x="1682" y="230"/>
                    </a:lnTo>
                    <a:lnTo>
                      <a:pt x="1642" y="198"/>
                    </a:lnTo>
                    <a:lnTo>
                      <a:pt x="1600" y="170"/>
                    </a:lnTo>
                    <a:lnTo>
                      <a:pt x="1556" y="142"/>
                    </a:lnTo>
                    <a:lnTo>
                      <a:pt x="1512" y="118"/>
                    </a:lnTo>
                    <a:lnTo>
                      <a:pt x="1466" y="94"/>
                    </a:lnTo>
                    <a:lnTo>
                      <a:pt x="1420" y="74"/>
                    </a:lnTo>
                    <a:lnTo>
                      <a:pt x="1372" y="58"/>
                    </a:lnTo>
                    <a:lnTo>
                      <a:pt x="1326" y="42"/>
                    </a:lnTo>
                    <a:lnTo>
                      <a:pt x="1278" y="28"/>
                    </a:lnTo>
                    <a:lnTo>
                      <a:pt x="1228" y="18"/>
                    </a:lnTo>
                    <a:lnTo>
                      <a:pt x="1180" y="10"/>
                    </a:lnTo>
                    <a:lnTo>
                      <a:pt x="1130" y="4"/>
                    </a:lnTo>
                    <a:lnTo>
                      <a:pt x="1082" y="0"/>
                    </a:lnTo>
                    <a:lnTo>
                      <a:pt x="1032" y="0"/>
                    </a:lnTo>
                    <a:lnTo>
                      <a:pt x="982" y="0"/>
                    </a:lnTo>
                    <a:lnTo>
                      <a:pt x="932" y="4"/>
                    </a:lnTo>
                    <a:lnTo>
                      <a:pt x="884" y="10"/>
                    </a:lnTo>
                    <a:lnTo>
                      <a:pt x="834" y="18"/>
                    </a:lnTo>
                    <a:lnTo>
                      <a:pt x="786" y="28"/>
                    </a:lnTo>
                    <a:lnTo>
                      <a:pt x="738" y="42"/>
                    </a:lnTo>
                    <a:lnTo>
                      <a:pt x="690" y="58"/>
                    </a:lnTo>
                    <a:lnTo>
                      <a:pt x="644" y="74"/>
                    </a:lnTo>
                    <a:lnTo>
                      <a:pt x="598" y="94"/>
                    </a:lnTo>
                    <a:lnTo>
                      <a:pt x="552" y="118"/>
                    </a:lnTo>
                    <a:lnTo>
                      <a:pt x="508" y="142"/>
                    </a:lnTo>
                    <a:lnTo>
                      <a:pt x="464" y="170"/>
                    </a:lnTo>
                    <a:lnTo>
                      <a:pt x="422" y="198"/>
                    </a:lnTo>
                    <a:lnTo>
                      <a:pt x="380" y="230"/>
                    </a:lnTo>
                    <a:lnTo>
                      <a:pt x="340" y="264"/>
                    </a:lnTo>
                    <a:lnTo>
                      <a:pt x="302" y="302"/>
                    </a:lnTo>
                    <a:lnTo>
                      <a:pt x="302" y="302"/>
                    </a:lnTo>
                    <a:lnTo>
                      <a:pt x="266" y="340"/>
                    </a:lnTo>
                    <a:lnTo>
                      <a:pt x="232" y="380"/>
                    </a:lnTo>
                    <a:lnTo>
                      <a:pt x="200" y="420"/>
                    </a:lnTo>
                    <a:lnTo>
                      <a:pt x="170" y="462"/>
                    </a:lnTo>
                    <a:lnTo>
                      <a:pt x="144" y="506"/>
                    </a:lnTo>
                    <a:lnTo>
                      <a:pt x="118" y="550"/>
                    </a:lnTo>
                    <a:lnTo>
                      <a:pt x="96" y="596"/>
                    </a:lnTo>
                    <a:lnTo>
                      <a:pt x="76" y="642"/>
                    </a:lnTo>
                    <a:lnTo>
                      <a:pt x="58" y="688"/>
                    </a:lnTo>
                    <a:lnTo>
                      <a:pt x="44" y="736"/>
                    </a:lnTo>
                    <a:lnTo>
                      <a:pt x="30" y="784"/>
                    </a:lnTo>
                    <a:lnTo>
                      <a:pt x="20" y="834"/>
                    </a:lnTo>
                    <a:lnTo>
                      <a:pt x="12" y="882"/>
                    </a:lnTo>
                    <a:lnTo>
                      <a:pt x="6" y="932"/>
                    </a:lnTo>
                    <a:lnTo>
                      <a:pt x="2" y="980"/>
                    </a:lnTo>
                    <a:lnTo>
                      <a:pt x="0" y="1030"/>
                    </a:lnTo>
                    <a:lnTo>
                      <a:pt x="2" y="1080"/>
                    </a:lnTo>
                    <a:lnTo>
                      <a:pt x="6" y="1130"/>
                    </a:lnTo>
                    <a:lnTo>
                      <a:pt x="12" y="1178"/>
                    </a:lnTo>
                    <a:lnTo>
                      <a:pt x="20" y="1228"/>
                    </a:lnTo>
                    <a:lnTo>
                      <a:pt x="30" y="1276"/>
                    </a:lnTo>
                    <a:lnTo>
                      <a:pt x="44" y="1324"/>
                    </a:lnTo>
                    <a:lnTo>
                      <a:pt x="58" y="1372"/>
                    </a:lnTo>
                    <a:lnTo>
                      <a:pt x="76" y="1418"/>
                    </a:lnTo>
                    <a:lnTo>
                      <a:pt x="96" y="1464"/>
                    </a:lnTo>
                    <a:lnTo>
                      <a:pt x="118" y="1510"/>
                    </a:lnTo>
                    <a:lnTo>
                      <a:pt x="144" y="1554"/>
                    </a:lnTo>
                    <a:lnTo>
                      <a:pt x="170" y="1598"/>
                    </a:lnTo>
                    <a:lnTo>
                      <a:pt x="200" y="1640"/>
                    </a:lnTo>
                    <a:lnTo>
                      <a:pt x="232" y="1682"/>
                    </a:lnTo>
                    <a:lnTo>
                      <a:pt x="266" y="1722"/>
                    </a:lnTo>
                    <a:lnTo>
                      <a:pt x="302" y="1760"/>
                    </a:lnTo>
                    <a:lnTo>
                      <a:pt x="302" y="1760"/>
                    </a:lnTo>
                    <a:lnTo>
                      <a:pt x="340" y="1796"/>
                    </a:lnTo>
                    <a:lnTo>
                      <a:pt x="380" y="1830"/>
                    </a:lnTo>
                    <a:lnTo>
                      <a:pt x="422" y="1862"/>
                    </a:lnTo>
                    <a:lnTo>
                      <a:pt x="464" y="1892"/>
                    </a:lnTo>
                    <a:lnTo>
                      <a:pt x="508" y="1918"/>
                    </a:lnTo>
                    <a:lnTo>
                      <a:pt x="552" y="1944"/>
                    </a:lnTo>
                    <a:lnTo>
                      <a:pt x="598" y="1966"/>
                    </a:lnTo>
                    <a:lnTo>
                      <a:pt x="644" y="1986"/>
                    </a:lnTo>
                    <a:lnTo>
                      <a:pt x="690" y="2004"/>
                    </a:lnTo>
                    <a:lnTo>
                      <a:pt x="738" y="2018"/>
                    </a:lnTo>
                    <a:lnTo>
                      <a:pt x="786" y="2032"/>
                    </a:lnTo>
                    <a:lnTo>
                      <a:pt x="834" y="2042"/>
                    </a:lnTo>
                    <a:lnTo>
                      <a:pt x="884" y="2050"/>
                    </a:lnTo>
                    <a:lnTo>
                      <a:pt x="932" y="2056"/>
                    </a:lnTo>
                    <a:lnTo>
                      <a:pt x="982" y="2060"/>
                    </a:lnTo>
                    <a:lnTo>
                      <a:pt x="1032" y="2060"/>
                    </a:lnTo>
                    <a:lnTo>
                      <a:pt x="1082" y="2060"/>
                    </a:lnTo>
                    <a:lnTo>
                      <a:pt x="1130" y="2056"/>
                    </a:lnTo>
                    <a:lnTo>
                      <a:pt x="1180" y="2050"/>
                    </a:lnTo>
                    <a:lnTo>
                      <a:pt x="1228" y="2042"/>
                    </a:lnTo>
                    <a:lnTo>
                      <a:pt x="1278" y="2032"/>
                    </a:lnTo>
                    <a:lnTo>
                      <a:pt x="1326" y="2018"/>
                    </a:lnTo>
                    <a:lnTo>
                      <a:pt x="1372" y="2004"/>
                    </a:lnTo>
                    <a:lnTo>
                      <a:pt x="1420" y="1986"/>
                    </a:lnTo>
                    <a:lnTo>
                      <a:pt x="1466" y="1966"/>
                    </a:lnTo>
                    <a:lnTo>
                      <a:pt x="1512" y="1944"/>
                    </a:lnTo>
                    <a:lnTo>
                      <a:pt x="1556" y="1918"/>
                    </a:lnTo>
                    <a:lnTo>
                      <a:pt x="1600" y="1892"/>
                    </a:lnTo>
                    <a:lnTo>
                      <a:pt x="1642" y="1862"/>
                    </a:lnTo>
                    <a:lnTo>
                      <a:pt x="1682" y="1830"/>
                    </a:lnTo>
                    <a:lnTo>
                      <a:pt x="1722" y="1796"/>
                    </a:lnTo>
                    <a:lnTo>
                      <a:pt x="1760" y="1760"/>
                    </a:lnTo>
                    <a:lnTo>
                      <a:pt x="1760" y="1760"/>
                    </a:lnTo>
                    <a:lnTo>
                      <a:pt x="1798" y="1722"/>
                    </a:lnTo>
                    <a:lnTo>
                      <a:pt x="1832" y="1682"/>
                    </a:lnTo>
                    <a:lnTo>
                      <a:pt x="1864" y="1640"/>
                    </a:lnTo>
                    <a:lnTo>
                      <a:pt x="1892" y="1598"/>
                    </a:lnTo>
                    <a:lnTo>
                      <a:pt x="1920" y="1554"/>
                    </a:lnTo>
                    <a:lnTo>
                      <a:pt x="1944" y="1510"/>
                    </a:lnTo>
                    <a:lnTo>
                      <a:pt x="1966" y="1464"/>
                    </a:lnTo>
                    <a:lnTo>
                      <a:pt x="1986" y="1418"/>
                    </a:lnTo>
                    <a:lnTo>
                      <a:pt x="2004" y="1372"/>
                    </a:lnTo>
                    <a:lnTo>
                      <a:pt x="2020" y="1324"/>
                    </a:lnTo>
                    <a:lnTo>
                      <a:pt x="2032" y="1276"/>
                    </a:lnTo>
                    <a:lnTo>
                      <a:pt x="2044" y="1228"/>
                    </a:lnTo>
                    <a:lnTo>
                      <a:pt x="2052" y="1178"/>
                    </a:lnTo>
                    <a:lnTo>
                      <a:pt x="2058" y="1130"/>
                    </a:lnTo>
                    <a:lnTo>
                      <a:pt x="2062" y="1080"/>
                    </a:lnTo>
                    <a:lnTo>
                      <a:pt x="2062" y="1030"/>
                    </a:lnTo>
                    <a:lnTo>
                      <a:pt x="2062" y="980"/>
                    </a:lnTo>
                    <a:lnTo>
                      <a:pt x="2058" y="932"/>
                    </a:lnTo>
                    <a:lnTo>
                      <a:pt x="2052" y="882"/>
                    </a:lnTo>
                    <a:lnTo>
                      <a:pt x="2044" y="834"/>
                    </a:lnTo>
                    <a:lnTo>
                      <a:pt x="2032" y="784"/>
                    </a:lnTo>
                    <a:lnTo>
                      <a:pt x="2020" y="736"/>
                    </a:lnTo>
                    <a:lnTo>
                      <a:pt x="2004" y="688"/>
                    </a:lnTo>
                    <a:lnTo>
                      <a:pt x="1986" y="642"/>
                    </a:lnTo>
                    <a:lnTo>
                      <a:pt x="1966" y="596"/>
                    </a:lnTo>
                    <a:lnTo>
                      <a:pt x="1944" y="550"/>
                    </a:lnTo>
                    <a:lnTo>
                      <a:pt x="1920" y="506"/>
                    </a:lnTo>
                    <a:lnTo>
                      <a:pt x="1892" y="462"/>
                    </a:lnTo>
                    <a:lnTo>
                      <a:pt x="1864" y="420"/>
                    </a:lnTo>
                    <a:lnTo>
                      <a:pt x="1832" y="380"/>
                    </a:lnTo>
                    <a:lnTo>
                      <a:pt x="1798" y="340"/>
                    </a:lnTo>
                    <a:lnTo>
                      <a:pt x="1760" y="302"/>
                    </a:lnTo>
                  </a:path>
                </a:pathLst>
              </a:custGeom>
              <a:solidFill>
                <a:schemeClr val="accent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95" name="Freeform 58">
                <a:extLst>
                  <a:ext uri="{FF2B5EF4-FFF2-40B4-BE49-F238E27FC236}">
                    <a16:creationId xmlns:a16="http://schemas.microsoft.com/office/drawing/2014/main" id="{CA85B86F-2216-4BE7-BB72-0A13C4C94C54}"/>
                  </a:ext>
                </a:extLst>
              </p:cNvPr>
              <p:cNvSpPr>
                <a:spLocks/>
              </p:cNvSpPr>
              <p:nvPr/>
            </p:nvSpPr>
            <p:spPr bwMode="auto">
              <a:xfrm>
                <a:off x="-3124200" y="1069975"/>
                <a:ext cx="1362075" cy="1362075"/>
              </a:xfrm>
              <a:custGeom>
                <a:avLst/>
                <a:gdLst>
                  <a:gd name="T0" fmla="*/ 712 w 858"/>
                  <a:gd name="T1" fmla="*/ 858 h 858"/>
                  <a:gd name="T2" fmla="*/ 0 w 858"/>
                  <a:gd name="T3" fmla="*/ 146 h 858"/>
                  <a:gd name="T4" fmla="*/ 0 w 858"/>
                  <a:gd name="T5" fmla="*/ 146 h 858"/>
                  <a:gd name="T6" fmla="*/ 20 w 858"/>
                  <a:gd name="T7" fmla="*/ 128 h 858"/>
                  <a:gd name="T8" fmla="*/ 40 w 858"/>
                  <a:gd name="T9" fmla="*/ 112 h 858"/>
                  <a:gd name="T10" fmla="*/ 60 w 858"/>
                  <a:gd name="T11" fmla="*/ 96 h 858"/>
                  <a:gd name="T12" fmla="*/ 80 w 858"/>
                  <a:gd name="T13" fmla="*/ 82 h 858"/>
                  <a:gd name="T14" fmla="*/ 100 w 858"/>
                  <a:gd name="T15" fmla="*/ 68 h 858"/>
                  <a:gd name="T16" fmla="*/ 122 w 858"/>
                  <a:gd name="T17" fmla="*/ 56 h 858"/>
                  <a:gd name="T18" fmla="*/ 144 w 858"/>
                  <a:gd name="T19" fmla="*/ 46 h 858"/>
                  <a:gd name="T20" fmla="*/ 168 w 858"/>
                  <a:gd name="T21" fmla="*/ 36 h 858"/>
                  <a:gd name="T22" fmla="*/ 214 w 858"/>
                  <a:gd name="T23" fmla="*/ 20 h 858"/>
                  <a:gd name="T24" fmla="*/ 260 w 858"/>
                  <a:gd name="T25" fmla="*/ 8 h 858"/>
                  <a:gd name="T26" fmla="*/ 308 w 858"/>
                  <a:gd name="T27" fmla="*/ 2 h 858"/>
                  <a:gd name="T28" fmla="*/ 356 w 858"/>
                  <a:gd name="T29" fmla="*/ 0 h 858"/>
                  <a:gd name="T30" fmla="*/ 404 w 858"/>
                  <a:gd name="T31" fmla="*/ 2 h 858"/>
                  <a:gd name="T32" fmla="*/ 452 w 858"/>
                  <a:gd name="T33" fmla="*/ 8 h 858"/>
                  <a:gd name="T34" fmla="*/ 500 w 858"/>
                  <a:gd name="T35" fmla="*/ 20 h 858"/>
                  <a:gd name="T36" fmla="*/ 546 w 858"/>
                  <a:gd name="T37" fmla="*/ 36 h 858"/>
                  <a:gd name="T38" fmla="*/ 568 w 858"/>
                  <a:gd name="T39" fmla="*/ 46 h 858"/>
                  <a:gd name="T40" fmla="*/ 590 w 858"/>
                  <a:gd name="T41" fmla="*/ 56 h 858"/>
                  <a:gd name="T42" fmla="*/ 612 w 858"/>
                  <a:gd name="T43" fmla="*/ 68 h 858"/>
                  <a:gd name="T44" fmla="*/ 632 w 858"/>
                  <a:gd name="T45" fmla="*/ 82 h 858"/>
                  <a:gd name="T46" fmla="*/ 654 w 858"/>
                  <a:gd name="T47" fmla="*/ 96 h 858"/>
                  <a:gd name="T48" fmla="*/ 674 w 858"/>
                  <a:gd name="T49" fmla="*/ 112 h 858"/>
                  <a:gd name="T50" fmla="*/ 692 w 858"/>
                  <a:gd name="T51" fmla="*/ 128 h 858"/>
                  <a:gd name="T52" fmla="*/ 712 w 858"/>
                  <a:gd name="T53" fmla="*/ 146 h 858"/>
                  <a:gd name="T54" fmla="*/ 712 w 858"/>
                  <a:gd name="T55" fmla="*/ 146 h 858"/>
                  <a:gd name="T56" fmla="*/ 730 w 858"/>
                  <a:gd name="T57" fmla="*/ 164 h 858"/>
                  <a:gd name="T58" fmla="*/ 746 w 858"/>
                  <a:gd name="T59" fmla="*/ 184 h 858"/>
                  <a:gd name="T60" fmla="*/ 762 w 858"/>
                  <a:gd name="T61" fmla="*/ 204 h 858"/>
                  <a:gd name="T62" fmla="*/ 776 w 858"/>
                  <a:gd name="T63" fmla="*/ 226 h 858"/>
                  <a:gd name="T64" fmla="*/ 790 w 858"/>
                  <a:gd name="T65" fmla="*/ 246 h 858"/>
                  <a:gd name="T66" fmla="*/ 802 w 858"/>
                  <a:gd name="T67" fmla="*/ 268 h 858"/>
                  <a:gd name="T68" fmla="*/ 812 w 858"/>
                  <a:gd name="T69" fmla="*/ 290 h 858"/>
                  <a:gd name="T70" fmla="*/ 822 w 858"/>
                  <a:gd name="T71" fmla="*/ 312 h 858"/>
                  <a:gd name="T72" fmla="*/ 838 w 858"/>
                  <a:gd name="T73" fmla="*/ 358 h 858"/>
                  <a:gd name="T74" fmla="*/ 850 w 858"/>
                  <a:gd name="T75" fmla="*/ 406 h 858"/>
                  <a:gd name="T76" fmla="*/ 856 w 858"/>
                  <a:gd name="T77" fmla="*/ 454 h 858"/>
                  <a:gd name="T78" fmla="*/ 858 w 858"/>
                  <a:gd name="T79" fmla="*/ 502 h 858"/>
                  <a:gd name="T80" fmla="*/ 856 w 858"/>
                  <a:gd name="T81" fmla="*/ 550 h 858"/>
                  <a:gd name="T82" fmla="*/ 850 w 858"/>
                  <a:gd name="T83" fmla="*/ 598 h 858"/>
                  <a:gd name="T84" fmla="*/ 838 w 858"/>
                  <a:gd name="T85" fmla="*/ 644 h 858"/>
                  <a:gd name="T86" fmla="*/ 822 w 858"/>
                  <a:gd name="T87" fmla="*/ 690 h 858"/>
                  <a:gd name="T88" fmla="*/ 812 w 858"/>
                  <a:gd name="T89" fmla="*/ 714 h 858"/>
                  <a:gd name="T90" fmla="*/ 802 w 858"/>
                  <a:gd name="T91" fmla="*/ 736 h 858"/>
                  <a:gd name="T92" fmla="*/ 790 w 858"/>
                  <a:gd name="T93" fmla="*/ 756 h 858"/>
                  <a:gd name="T94" fmla="*/ 776 w 858"/>
                  <a:gd name="T95" fmla="*/ 778 h 858"/>
                  <a:gd name="T96" fmla="*/ 762 w 858"/>
                  <a:gd name="T97" fmla="*/ 798 h 858"/>
                  <a:gd name="T98" fmla="*/ 746 w 858"/>
                  <a:gd name="T99" fmla="*/ 818 h 858"/>
                  <a:gd name="T100" fmla="*/ 730 w 858"/>
                  <a:gd name="T101" fmla="*/ 838 h 858"/>
                  <a:gd name="T102" fmla="*/ 712 w 858"/>
                  <a:gd name="T103" fmla="*/ 858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58" h="858">
                    <a:moveTo>
                      <a:pt x="712" y="858"/>
                    </a:moveTo>
                    <a:lnTo>
                      <a:pt x="0" y="146"/>
                    </a:lnTo>
                    <a:lnTo>
                      <a:pt x="0" y="146"/>
                    </a:lnTo>
                    <a:lnTo>
                      <a:pt x="20" y="128"/>
                    </a:lnTo>
                    <a:lnTo>
                      <a:pt x="40" y="112"/>
                    </a:lnTo>
                    <a:lnTo>
                      <a:pt x="60" y="96"/>
                    </a:lnTo>
                    <a:lnTo>
                      <a:pt x="80" y="82"/>
                    </a:lnTo>
                    <a:lnTo>
                      <a:pt x="100" y="68"/>
                    </a:lnTo>
                    <a:lnTo>
                      <a:pt x="122" y="56"/>
                    </a:lnTo>
                    <a:lnTo>
                      <a:pt x="144" y="46"/>
                    </a:lnTo>
                    <a:lnTo>
                      <a:pt x="168" y="36"/>
                    </a:lnTo>
                    <a:lnTo>
                      <a:pt x="214" y="20"/>
                    </a:lnTo>
                    <a:lnTo>
                      <a:pt x="260" y="8"/>
                    </a:lnTo>
                    <a:lnTo>
                      <a:pt x="308" y="2"/>
                    </a:lnTo>
                    <a:lnTo>
                      <a:pt x="356" y="0"/>
                    </a:lnTo>
                    <a:lnTo>
                      <a:pt x="404" y="2"/>
                    </a:lnTo>
                    <a:lnTo>
                      <a:pt x="452" y="8"/>
                    </a:lnTo>
                    <a:lnTo>
                      <a:pt x="500" y="20"/>
                    </a:lnTo>
                    <a:lnTo>
                      <a:pt x="546" y="36"/>
                    </a:lnTo>
                    <a:lnTo>
                      <a:pt x="568" y="46"/>
                    </a:lnTo>
                    <a:lnTo>
                      <a:pt x="590" y="56"/>
                    </a:lnTo>
                    <a:lnTo>
                      <a:pt x="612" y="68"/>
                    </a:lnTo>
                    <a:lnTo>
                      <a:pt x="632" y="82"/>
                    </a:lnTo>
                    <a:lnTo>
                      <a:pt x="654" y="96"/>
                    </a:lnTo>
                    <a:lnTo>
                      <a:pt x="674" y="112"/>
                    </a:lnTo>
                    <a:lnTo>
                      <a:pt x="692" y="128"/>
                    </a:lnTo>
                    <a:lnTo>
                      <a:pt x="712" y="146"/>
                    </a:lnTo>
                    <a:lnTo>
                      <a:pt x="712" y="146"/>
                    </a:lnTo>
                    <a:lnTo>
                      <a:pt x="730" y="164"/>
                    </a:lnTo>
                    <a:lnTo>
                      <a:pt x="746" y="184"/>
                    </a:lnTo>
                    <a:lnTo>
                      <a:pt x="762" y="204"/>
                    </a:lnTo>
                    <a:lnTo>
                      <a:pt x="776" y="226"/>
                    </a:lnTo>
                    <a:lnTo>
                      <a:pt x="790" y="246"/>
                    </a:lnTo>
                    <a:lnTo>
                      <a:pt x="802" y="268"/>
                    </a:lnTo>
                    <a:lnTo>
                      <a:pt x="812" y="290"/>
                    </a:lnTo>
                    <a:lnTo>
                      <a:pt x="822" y="312"/>
                    </a:lnTo>
                    <a:lnTo>
                      <a:pt x="838" y="358"/>
                    </a:lnTo>
                    <a:lnTo>
                      <a:pt x="850" y="406"/>
                    </a:lnTo>
                    <a:lnTo>
                      <a:pt x="856" y="454"/>
                    </a:lnTo>
                    <a:lnTo>
                      <a:pt x="858" y="502"/>
                    </a:lnTo>
                    <a:lnTo>
                      <a:pt x="856" y="550"/>
                    </a:lnTo>
                    <a:lnTo>
                      <a:pt x="850" y="598"/>
                    </a:lnTo>
                    <a:lnTo>
                      <a:pt x="838" y="644"/>
                    </a:lnTo>
                    <a:lnTo>
                      <a:pt x="822" y="690"/>
                    </a:lnTo>
                    <a:lnTo>
                      <a:pt x="812" y="714"/>
                    </a:lnTo>
                    <a:lnTo>
                      <a:pt x="802" y="736"/>
                    </a:lnTo>
                    <a:lnTo>
                      <a:pt x="790" y="756"/>
                    </a:lnTo>
                    <a:lnTo>
                      <a:pt x="776" y="778"/>
                    </a:lnTo>
                    <a:lnTo>
                      <a:pt x="762" y="798"/>
                    </a:lnTo>
                    <a:lnTo>
                      <a:pt x="746" y="818"/>
                    </a:lnTo>
                    <a:lnTo>
                      <a:pt x="730" y="838"/>
                    </a:lnTo>
                    <a:lnTo>
                      <a:pt x="712" y="858"/>
                    </a:lnTo>
                  </a:path>
                </a:pathLst>
              </a:custGeom>
              <a:solidFill>
                <a:schemeClr val="bg1"/>
              </a:solid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119" name="Freeform 59">
                <a:extLst>
                  <a:ext uri="{FF2B5EF4-FFF2-40B4-BE49-F238E27FC236}">
                    <a16:creationId xmlns:a16="http://schemas.microsoft.com/office/drawing/2014/main" id="{2506D4A0-2C10-41DF-BD77-FC5DB0189E14}"/>
                  </a:ext>
                </a:extLst>
              </p:cNvPr>
              <p:cNvSpPr>
                <a:spLocks/>
              </p:cNvSpPr>
              <p:nvPr/>
            </p:nvSpPr>
            <p:spPr bwMode="auto">
              <a:xfrm>
                <a:off x="-3238500" y="3371850"/>
                <a:ext cx="2305050" cy="3114675"/>
              </a:xfrm>
              <a:custGeom>
                <a:avLst/>
                <a:gdLst>
                  <a:gd name="T0" fmla="*/ 726 w 1452"/>
                  <a:gd name="T1" fmla="*/ 1962 h 1962"/>
                  <a:gd name="T2" fmla="*/ 688 w 1452"/>
                  <a:gd name="T3" fmla="*/ 1960 h 1962"/>
                  <a:gd name="T4" fmla="*/ 616 w 1452"/>
                  <a:gd name="T5" fmla="*/ 1954 h 1962"/>
                  <a:gd name="T6" fmla="*/ 544 w 1452"/>
                  <a:gd name="T7" fmla="*/ 1938 h 1962"/>
                  <a:gd name="T8" fmla="*/ 476 w 1452"/>
                  <a:gd name="T9" fmla="*/ 1918 h 1962"/>
                  <a:gd name="T10" fmla="*/ 410 w 1452"/>
                  <a:gd name="T11" fmla="*/ 1890 h 1962"/>
                  <a:gd name="T12" fmla="*/ 350 w 1452"/>
                  <a:gd name="T13" fmla="*/ 1856 h 1962"/>
                  <a:gd name="T14" fmla="*/ 292 w 1452"/>
                  <a:gd name="T15" fmla="*/ 1818 h 1962"/>
                  <a:gd name="T16" fmla="*/ 238 w 1452"/>
                  <a:gd name="T17" fmla="*/ 1772 h 1962"/>
                  <a:gd name="T18" fmla="*/ 188 w 1452"/>
                  <a:gd name="T19" fmla="*/ 1724 h 1962"/>
                  <a:gd name="T20" fmla="*/ 144 w 1452"/>
                  <a:gd name="T21" fmla="*/ 1670 h 1962"/>
                  <a:gd name="T22" fmla="*/ 104 w 1452"/>
                  <a:gd name="T23" fmla="*/ 1612 h 1962"/>
                  <a:gd name="T24" fmla="*/ 72 w 1452"/>
                  <a:gd name="T25" fmla="*/ 1550 h 1962"/>
                  <a:gd name="T26" fmla="*/ 44 w 1452"/>
                  <a:gd name="T27" fmla="*/ 1486 h 1962"/>
                  <a:gd name="T28" fmla="*/ 22 w 1452"/>
                  <a:gd name="T29" fmla="*/ 1416 h 1962"/>
                  <a:gd name="T30" fmla="*/ 8 w 1452"/>
                  <a:gd name="T31" fmla="*/ 1346 h 1962"/>
                  <a:gd name="T32" fmla="*/ 0 w 1452"/>
                  <a:gd name="T33" fmla="*/ 1272 h 1962"/>
                  <a:gd name="T34" fmla="*/ 0 w 1452"/>
                  <a:gd name="T35" fmla="*/ 170 h 1962"/>
                  <a:gd name="T36" fmla="*/ 0 w 1452"/>
                  <a:gd name="T37" fmla="*/ 154 h 1962"/>
                  <a:gd name="T38" fmla="*/ 8 w 1452"/>
                  <a:gd name="T39" fmla="*/ 120 h 1962"/>
                  <a:gd name="T40" fmla="*/ 20 w 1452"/>
                  <a:gd name="T41" fmla="*/ 90 h 1962"/>
                  <a:gd name="T42" fmla="*/ 38 w 1452"/>
                  <a:gd name="T43" fmla="*/ 62 h 1962"/>
                  <a:gd name="T44" fmla="*/ 62 w 1452"/>
                  <a:gd name="T45" fmla="*/ 38 h 1962"/>
                  <a:gd name="T46" fmla="*/ 88 w 1452"/>
                  <a:gd name="T47" fmla="*/ 20 h 1962"/>
                  <a:gd name="T48" fmla="*/ 120 w 1452"/>
                  <a:gd name="T49" fmla="*/ 8 h 1962"/>
                  <a:gd name="T50" fmla="*/ 152 w 1452"/>
                  <a:gd name="T51" fmla="*/ 0 h 1962"/>
                  <a:gd name="T52" fmla="*/ 1282 w 1452"/>
                  <a:gd name="T53" fmla="*/ 0 h 1962"/>
                  <a:gd name="T54" fmla="*/ 1298 w 1452"/>
                  <a:gd name="T55" fmla="*/ 0 h 1962"/>
                  <a:gd name="T56" fmla="*/ 1332 w 1452"/>
                  <a:gd name="T57" fmla="*/ 8 h 1962"/>
                  <a:gd name="T58" fmla="*/ 1362 w 1452"/>
                  <a:gd name="T59" fmla="*/ 20 h 1962"/>
                  <a:gd name="T60" fmla="*/ 1390 w 1452"/>
                  <a:gd name="T61" fmla="*/ 38 h 1962"/>
                  <a:gd name="T62" fmla="*/ 1412 w 1452"/>
                  <a:gd name="T63" fmla="*/ 62 h 1962"/>
                  <a:gd name="T64" fmla="*/ 1432 w 1452"/>
                  <a:gd name="T65" fmla="*/ 90 h 1962"/>
                  <a:gd name="T66" fmla="*/ 1444 w 1452"/>
                  <a:gd name="T67" fmla="*/ 120 h 1962"/>
                  <a:gd name="T68" fmla="*/ 1452 w 1452"/>
                  <a:gd name="T69" fmla="*/ 154 h 1962"/>
                  <a:gd name="T70" fmla="*/ 1452 w 1452"/>
                  <a:gd name="T71" fmla="*/ 1236 h 1962"/>
                  <a:gd name="T72" fmla="*/ 1450 w 1452"/>
                  <a:gd name="T73" fmla="*/ 1272 h 1962"/>
                  <a:gd name="T74" fmla="*/ 1444 w 1452"/>
                  <a:gd name="T75" fmla="*/ 1346 h 1962"/>
                  <a:gd name="T76" fmla="*/ 1430 w 1452"/>
                  <a:gd name="T77" fmla="*/ 1416 h 1962"/>
                  <a:gd name="T78" fmla="*/ 1408 w 1452"/>
                  <a:gd name="T79" fmla="*/ 1486 h 1962"/>
                  <a:gd name="T80" fmla="*/ 1380 w 1452"/>
                  <a:gd name="T81" fmla="*/ 1550 h 1962"/>
                  <a:gd name="T82" fmla="*/ 1346 w 1452"/>
                  <a:gd name="T83" fmla="*/ 1612 h 1962"/>
                  <a:gd name="T84" fmla="*/ 1308 w 1452"/>
                  <a:gd name="T85" fmla="*/ 1670 h 1962"/>
                  <a:gd name="T86" fmla="*/ 1264 w 1452"/>
                  <a:gd name="T87" fmla="*/ 1724 h 1962"/>
                  <a:gd name="T88" fmla="*/ 1214 w 1452"/>
                  <a:gd name="T89" fmla="*/ 1772 h 1962"/>
                  <a:gd name="T90" fmla="*/ 1160 w 1452"/>
                  <a:gd name="T91" fmla="*/ 1818 h 1962"/>
                  <a:gd name="T92" fmla="*/ 1102 w 1452"/>
                  <a:gd name="T93" fmla="*/ 1856 h 1962"/>
                  <a:gd name="T94" fmla="*/ 1040 w 1452"/>
                  <a:gd name="T95" fmla="*/ 1890 h 1962"/>
                  <a:gd name="T96" fmla="*/ 976 w 1452"/>
                  <a:gd name="T97" fmla="*/ 1918 h 1962"/>
                  <a:gd name="T98" fmla="*/ 908 w 1452"/>
                  <a:gd name="T99" fmla="*/ 1938 h 1962"/>
                  <a:gd name="T100" fmla="*/ 836 w 1452"/>
                  <a:gd name="T101" fmla="*/ 1954 h 1962"/>
                  <a:gd name="T102" fmla="*/ 764 w 1452"/>
                  <a:gd name="T103" fmla="*/ 1960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52" h="1962">
                    <a:moveTo>
                      <a:pt x="726" y="1962"/>
                    </a:moveTo>
                    <a:lnTo>
                      <a:pt x="726" y="1962"/>
                    </a:lnTo>
                    <a:lnTo>
                      <a:pt x="726" y="1962"/>
                    </a:lnTo>
                    <a:lnTo>
                      <a:pt x="688" y="1960"/>
                    </a:lnTo>
                    <a:lnTo>
                      <a:pt x="652" y="1958"/>
                    </a:lnTo>
                    <a:lnTo>
                      <a:pt x="616" y="1954"/>
                    </a:lnTo>
                    <a:lnTo>
                      <a:pt x="580" y="1946"/>
                    </a:lnTo>
                    <a:lnTo>
                      <a:pt x="544" y="1938"/>
                    </a:lnTo>
                    <a:lnTo>
                      <a:pt x="510" y="1928"/>
                    </a:lnTo>
                    <a:lnTo>
                      <a:pt x="476" y="1918"/>
                    </a:lnTo>
                    <a:lnTo>
                      <a:pt x="444" y="1904"/>
                    </a:lnTo>
                    <a:lnTo>
                      <a:pt x="410" y="1890"/>
                    </a:lnTo>
                    <a:lnTo>
                      <a:pt x="380" y="1874"/>
                    </a:lnTo>
                    <a:lnTo>
                      <a:pt x="350" y="1856"/>
                    </a:lnTo>
                    <a:lnTo>
                      <a:pt x="320" y="1838"/>
                    </a:lnTo>
                    <a:lnTo>
                      <a:pt x="292" y="1818"/>
                    </a:lnTo>
                    <a:lnTo>
                      <a:pt x="264" y="1796"/>
                    </a:lnTo>
                    <a:lnTo>
                      <a:pt x="238" y="1772"/>
                    </a:lnTo>
                    <a:lnTo>
                      <a:pt x="212" y="1748"/>
                    </a:lnTo>
                    <a:lnTo>
                      <a:pt x="188" y="1724"/>
                    </a:lnTo>
                    <a:lnTo>
                      <a:pt x="166" y="1698"/>
                    </a:lnTo>
                    <a:lnTo>
                      <a:pt x="144" y="1670"/>
                    </a:lnTo>
                    <a:lnTo>
                      <a:pt x="124" y="1642"/>
                    </a:lnTo>
                    <a:lnTo>
                      <a:pt x="104" y="1612"/>
                    </a:lnTo>
                    <a:lnTo>
                      <a:pt x="88" y="1582"/>
                    </a:lnTo>
                    <a:lnTo>
                      <a:pt x="72" y="1550"/>
                    </a:lnTo>
                    <a:lnTo>
                      <a:pt x="56" y="1518"/>
                    </a:lnTo>
                    <a:lnTo>
                      <a:pt x="44" y="1486"/>
                    </a:lnTo>
                    <a:lnTo>
                      <a:pt x="32" y="1452"/>
                    </a:lnTo>
                    <a:lnTo>
                      <a:pt x="22" y="1416"/>
                    </a:lnTo>
                    <a:lnTo>
                      <a:pt x="14" y="1382"/>
                    </a:lnTo>
                    <a:lnTo>
                      <a:pt x="8" y="1346"/>
                    </a:lnTo>
                    <a:lnTo>
                      <a:pt x="4" y="1310"/>
                    </a:lnTo>
                    <a:lnTo>
                      <a:pt x="0" y="1272"/>
                    </a:lnTo>
                    <a:lnTo>
                      <a:pt x="0" y="1236"/>
                    </a:lnTo>
                    <a:lnTo>
                      <a:pt x="0" y="170"/>
                    </a:lnTo>
                    <a:lnTo>
                      <a:pt x="0" y="170"/>
                    </a:lnTo>
                    <a:lnTo>
                      <a:pt x="0" y="154"/>
                    </a:lnTo>
                    <a:lnTo>
                      <a:pt x="2" y="136"/>
                    </a:lnTo>
                    <a:lnTo>
                      <a:pt x="8" y="120"/>
                    </a:lnTo>
                    <a:lnTo>
                      <a:pt x="12" y="104"/>
                    </a:lnTo>
                    <a:lnTo>
                      <a:pt x="20" y="90"/>
                    </a:lnTo>
                    <a:lnTo>
                      <a:pt x="28" y="76"/>
                    </a:lnTo>
                    <a:lnTo>
                      <a:pt x="38" y="62"/>
                    </a:lnTo>
                    <a:lnTo>
                      <a:pt x="50" y="50"/>
                    </a:lnTo>
                    <a:lnTo>
                      <a:pt x="62" y="38"/>
                    </a:lnTo>
                    <a:lnTo>
                      <a:pt x="74" y="28"/>
                    </a:lnTo>
                    <a:lnTo>
                      <a:pt x="88" y="20"/>
                    </a:lnTo>
                    <a:lnTo>
                      <a:pt x="104" y="14"/>
                    </a:lnTo>
                    <a:lnTo>
                      <a:pt x="120" y="8"/>
                    </a:lnTo>
                    <a:lnTo>
                      <a:pt x="136" y="4"/>
                    </a:lnTo>
                    <a:lnTo>
                      <a:pt x="152" y="0"/>
                    </a:lnTo>
                    <a:lnTo>
                      <a:pt x="170" y="0"/>
                    </a:lnTo>
                    <a:lnTo>
                      <a:pt x="1282" y="0"/>
                    </a:lnTo>
                    <a:lnTo>
                      <a:pt x="1282" y="0"/>
                    </a:lnTo>
                    <a:lnTo>
                      <a:pt x="1298" y="0"/>
                    </a:lnTo>
                    <a:lnTo>
                      <a:pt x="1316" y="4"/>
                    </a:lnTo>
                    <a:lnTo>
                      <a:pt x="1332" y="8"/>
                    </a:lnTo>
                    <a:lnTo>
                      <a:pt x="1348" y="14"/>
                    </a:lnTo>
                    <a:lnTo>
                      <a:pt x="1362" y="20"/>
                    </a:lnTo>
                    <a:lnTo>
                      <a:pt x="1376" y="28"/>
                    </a:lnTo>
                    <a:lnTo>
                      <a:pt x="1390" y="38"/>
                    </a:lnTo>
                    <a:lnTo>
                      <a:pt x="1402" y="50"/>
                    </a:lnTo>
                    <a:lnTo>
                      <a:pt x="1412" y="62"/>
                    </a:lnTo>
                    <a:lnTo>
                      <a:pt x="1422" y="76"/>
                    </a:lnTo>
                    <a:lnTo>
                      <a:pt x="1432" y="90"/>
                    </a:lnTo>
                    <a:lnTo>
                      <a:pt x="1438" y="104"/>
                    </a:lnTo>
                    <a:lnTo>
                      <a:pt x="1444" y="120"/>
                    </a:lnTo>
                    <a:lnTo>
                      <a:pt x="1448" y="136"/>
                    </a:lnTo>
                    <a:lnTo>
                      <a:pt x="1452" y="154"/>
                    </a:lnTo>
                    <a:lnTo>
                      <a:pt x="1452" y="170"/>
                    </a:lnTo>
                    <a:lnTo>
                      <a:pt x="1452" y="1236"/>
                    </a:lnTo>
                    <a:lnTo>
                      <a:pt x="1452" y="1236"/>
                    </a:lnTo>
                    <a:lnTo>
                      <a:pt x="1450" y="1272"/>
                    </a:lnTo>
                    <a:lnTo>
                      <a:pt x="1448" y="1310"/>
                    </a:lnTo>
                    <a:lnTo>
                      <a:pt x="1444" y="1346"/>
                    </a:lnTo>
                    <a:lnTo>
                      <a:pt x="1438" y="1382"/>
                    </a:lnTo>
                    <a:lnTo>
                      <a:pt x="1430" y="1416"/>
                    </a:lnTo>
                    <a:lnTo>
                      <a:pt x="1420" y="1452"/>
                    </a:lnTo>
                    <a:lnTo>
                      <a:pt x="1408" y="1486"/>
                    </a:lnTo>
                    <a:lnTo>
                      <a:pt x="1394" y="1518"/>
                    </a:lnTo>
                    <a:lnTo>
                      <a:pt x="1380" y="1550"/>
                    </a:lnTo>
                    <a:lnTo>
                      <a:pt x="1364" y="1582"/>
                    </a:lnTo>
                    <a:lnTo>
                      <a:pt x="1346" y="1612"/>
                    </a:lnTo>
                    <a:lnTo>
                      <a:pt x="1328" y="1642"/>
                    </a:lnTo>
                    <a:lnTo>
                      <a:pt x="1308" y="1670"/>
                    </a:lnTo>
                    <a:lnTo>
                      <a:pt x="1286" y="1698"/>
                    </a:lnTo>
                    <a:lnTo>
                      <a:pt x="1264" y="1724"/>
                    </a:lnTo>
                    <a:lnTo>
                      <a:pt x="1240" y="1748"/>
                    </a:lnTo>
                    <a:lnTo>
                      <a:pt x="1214" y="1772"/>
                    </a:lnTo>
                    <a:lnTo>
                      <a:pt x="1188" y="1796"/>
                    </a:lnTo>
                    <a:lnTo>
                      <a:pt x="1160" y="1818"/>
                    </a:lnTo>
                    <a:lnTo>
                      <a:pt x="1132" y="1838"/>
                    </a:lnTo>
                    <a:lnTo>
                      <a:pt x="1102" y="1856"/>
                    </a:lnTo>
                    <a:lnTo>
                      <a:pt x="1072" y="1874"/>
                    </a:lnTo>
                    <a:lnTo>
                      <a:pt x="1040" y="1890"/>
                    </a:lnTo>
                    <a:lnTo>
                      <a:pt x="1008" y="1904"/>
                    </a:lnTo>
                    <a:lnTo>
                      <a:pt x="976" y="1918"/>
                    </a:lnTo>
                    <a:lnTo>
                      <a:pt x="942" y="1928"/>
                    </a:lnTo>
                    <a:lnTo>
                      <a:pt x="908" y="1938"/>
                    </a:lnTo>
                    <a:lnTo>
                      <a:pt x="872" y="1946"/>
                    </a:lnTo>
                    <a:lnTo>
                      <a:pt x="836" y="1954"/>
                    </a:lnTo>
                    <a:lnTo>
                      <a:pt x="800" y="1958"/>
                    </a:lnTo>
                    <a:lnTo>
                      <a:pt x="764" y="1960"/>
                    </a:lnTo>
                    <a:lnTo>
                      <a:pt x="726" y="1962"/>
                    </a:lnTo>
                    <a:close/>
                  </a:path>
                </a:pathLst>
              </a:custGeom>
              <a:grpFill/>
              <a:ln>
                <a:solidFill>
                  <a:schemeClr val="accent4"/>
                </a:solidFill>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120" name="Freeform 60">
                <a:extLst>
                  <a:ext uri="{FF2B5EF4-FFF2-40B4-BE49-F238E27FC236}">
                    <a16:creationId xmlns:a16="http://schemas.microsoft.com/office/drawing/2014/main" id="{038033D9-0C79-4098-82CF-897700CC09AB}"/>
                  </a:ext>
                </a:extLst>
              </p:cNvPr>
              <p:cNvSpPr>
                <a:spLocks/>
              </p:cNvSpPr>
              <p:nvPr/>
            </p:nvSpPr>
            <p:spPr bwMode="auto">
              <a:xfrm>
                <a:off x="-3238500" y="3371850"/>
                <a:ext cx="2305050" cy="3114675"/>
              </a:xfrm>
              <a:custGeom>
                <a:avLst/>
                <a:gdLst>
                  <a:gd name="T0" fmla="*/ 726 w 1452"/>
                  <a:gd name="T1" fmla="*/ 1962 h 1962"/>
                  <a:gd name="T2" fmla="*/ 688 w 1452"/>
                  <a:gd name="T3" fmla="*/ 1960 h 1962"/>
                  <a:gd name="T4" fmla="*/ 616 w 1452"/>
                  <a:gd name="T5" fmla="*/ 1954 h 1962"/>
                  <a:gd name="T6" fmla="*/ 544 w 1452"/>
                  <a:gd name="T7" fmla="*/ 1938 h 1962"/>
                  <a:gd name="T8" fmla="*/ 476 w 1452"/>
                  <a:gd name="T9" fmla="*/ 1918 h 1962"/>
                  <a:gd name="T10" fmla="*/ 410 w 1452"/>
                  <a:gd name="T11" fmla="*/ 1890 h 1962"/>
                  <a:gd name="T12" fmla="*/ 350 w 1452"/>
                  <a:gd name="T13" fmla="*/ 1856 h 1962"/>
                  <a:gd name="T14" fmla="*/ 292 w 1452"/>
                  <a:gd name="T15" fmla="*/ 1818 h 1962"/>
                  <a:gd name="T16" fmla="*/ 238 w 1452"/>
                  <a:gd name="T17" fmla="*/ 1772 h 1962"/>
                  <a:gd name="T18" fmla="*/ 188 w 1452"/>
                  <a:gd name="T19" fmla="*/ 1724 h 1962"/>
                  <a:gd name="T20" fmla="*/ 144 w 1452"/>
                  <a:gd name="T21" fmla="*/ 1670 h 1962"/>
                  <a:gd name="T22" fmla="*/ 104 w 1452"/>
                  <a:gd name="T23" fmla="*/ 1612 h 1962"/>
                  <a:gd name="T24" fmla="*/ 72 w 1452"/>
                  <a:gd name="T25" fmla="*/ 1550 h 1962"/>
                  <a:gd name="T26" fmla="*/ 44 w 1452"/>
                  <a:gd name="T27" fmla="*/ 1486 h 1962"/>
                  <a:gd name="T28" fmla="*/ 22 w 1452"/>
                  <a:gd name="T29" fmla="*/ 1416 h 1962"/>
                  <a:gd name="T30" fmla="*/ 8 w 1452"/>
                  <a:gd name="T31" fmla="*/ 1346 h 1962"/>
                  <a:gd name="T32" fmla="*/ 0 w 1452"/>
                  <a:gd name="T33" fmla="*/ 1272 h 1962"/>
                  <a:gd name="T34" fmla="*/ 0 w 1452"/>
                  <a:gd name="T35" fmla="*/ 170 h 1962"/>
                  <a:gd name="T36" fmla="*/ 0 w 1452"/>
                  <a:gd name="T37" fmla="*/ 154 h 1962"/>
                  <a:gd name="T38" fmla="*/ 8 w 1452"/>
                  <a:gd name="T39" fmla="*/ 120 h 1962"/>
                  <a:gd name="T40" fmla="*/ 20 w 1452"/>
                  <a:gd name="T41" fmla="*/ 90 h 1962"/>
                  <a:gd name="T42" fmla="*/ 38 w 1452"/>
                  <a:gd name="T43" fmla="*/ 62 h 1962"/>
                  <a:gd name="T44" fmla="*/ 62 w 1452"/>
                  <a:gd name="T45" fmla="*/ 38 h 1962"/>
                  <a:gd name="T46" fmla="*/ 88 w 1452"/>
                  <a:gd name="T47" fmla="*/ 20 h 1962"/>
                  <a:gd name="T48" fmla="*/ 120 w 1452"/>
                  <a:gd name="T49" fmla="*/ 8 h 1962"/>
                  <a:gd name="T50" fmla="*/ 152 w 1452"/>
                  <a:gd name="T51" fmla="*/ 0 h 1962"/>
                  <a:gd name="T52" fmla="*/ 1282 w 1452"/>
                  <a:gd name="T53" fmla="*/ 0 h 1962"/>
                  <a:gd name="T54" fmla="*/ 1298 w 1452"/>
                  <a:gd name="T55" fmla="*/ 0 h 1962"/>
                  <a:gd name="T56" fmla="*/ 1332 w 1452"/>
                  <a:gd name="T57" fmla="*/ 8 h 1962"/>
                  <a:gd name="T58" fmla="*/ 1362 w 1452"/>
                  <a:gd name="T59" fmla="*/ 20 h 1962"/>
                  <a:gd name="T60" fmla="*/ 1390 w 1452"/>
                  <a:gd name="T61" fmla="*/ 38 h 1962"/>
                  <a:gd name="T62" fmla="*/ 1412 w 1452"/>
                  <a:gd name="T63" fmla="*/ 62 h 1962"/>
                  <a:gd name="T64" fmla="*/ 1432 w 1452"/>
                  <a:gd name="T65" fmla="*/ 90 h 1962"/>
                  <a:gd name="T66" fmla="*/ 1444 w 1452"/>
                  <a:gd name="T67" fmla="*/ 120 h 1962"/>
                  <a:gd name="T68" fmla="*/ 1452 w 1452"/>
                  <a:gd name="T69" fmla="*/ 154 h 1962"/>
                  <a:gd name="T70" fmla="*/ 1452 w 1452"/>
                  <a:gd name="T71" fmla="*/ 1236 h 1962"/>
                  <a:gd name="T72" fmla="*/ 1450 w 1452"/>
                  <a:gd name="T73" fmla="*/ 1272 h 1962"/>
                  <a:gd name="T74" fmla="*/ 1444 w 1452"/>
                  <a:gd name="T75" fmla="*/ 1346 h 1962"/>
                  <a:gd name="T76" fmla="*/ 1430 w 1452"/>
                  <a:gd name="T77" fmla="*/ 1416 h 1962"/>
                  <a:gd name="T78" fmla="*/ 1408 w 1452"/>
                  <a:gd name="T79" fmla="*/ 1486 h 1962"/>
                  <a:gd name="T80" fmla="*/ 1380 w 1452"/>
                  <a:gd name="T81" fmla="*/ 1550 h 1962"/>
                  <a:gd name="T82" fmla="*/ 1346 w 1452"/>
                  <a:gd name="T83" fmla="*/ 1612 h 1962"/>
                  <a:gd name="T84" fmla="*/ 1308 w 1452"/>
                  <a:gd name="T85" fmla="*/ 1670 h 1962"/>
                  <a:gd name="T86" fmla="*/ 1264 w 1452"/>
                  <a:gd name="T87" fmla="*/ 1724 h 1962"/>
                  <a:gd name="T88" fmla="*/ 1214 w 1452"/>
                  <a:gd name="T89" fmla="*/ 1772 h 1962"/>
                  <a:gd name="T90" fmla="*/ 1160 w 1452"/>
                  <a:gd name="T91" fmla="*/ 1818 h 1962"/>
                  <a:gd name="T92" fmla="*/ 1102 w 1452"/>
                  <a:gd name="T93" fmla="*/ 1856 h 1962"/>
                  <a:gd name="T94" fmla="*/ 1040 w 1452"/>
                  <a:gd name="T95" fmla="*/ 1890 h 1962"/>
                  <a:gd name="T96" fmla="*/ 976 w 1452"/>
                  <a:gd name="T97" fmla="*/ 1918 h 1962"/>
                  <a:gd name="T98" fmla="*/ 908 w 1452"/>
                  <a:gd name="T99" fmla="*/ 1938 h 1962"/>
                  <a:gd name="T100" fmla="*/ 836 w 1452"/>
                  <a:gd name="T101" fmla="*/ 1954 h 1962"/>
                  <a:gd name="T102" fmla="*/ 764 w 1452"/>
                  <a:gd name="T103" fmla="*/ 1960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52" h="1962">
                    <a:moveTo>
                      <a:pt x="726" y="1962"/>
                    </a:moveTo>
                    <a:lnTo>
                      <a:pt x="726" y="1962"/>
                    </a:lnTo>
                    <a:lnTo>
                      <a:pt x="726" y="1962"/>
                    </a:lnTo>
                    <a:lnTo>
                      <a:pt x="688" y="1960"/>
                    </a:lnTo>
                    <a:lnTo>
                      <a:pt x="652" y="1958"/>
                    </a:lnTo>
                    <a:lnTo>
                      <a:pt x="616" y="1954"/>
                    </a:lnTo>
                    <a:lnTo>
                      <a:pt x="580" y="1946"/>
                    </a:lnTo>
                    <a:lnTo>
                      <a:pt x="544" y="1938"/>
                    </a:lnTo>
                    <a:lnTo>
                      <a:pt x="510" y="1928"/>
                    </a:lnTo>
                    <a:lnTo>
                      <a:pt x="476" y="1918"/>
                    </a:lnTo>
                    <a:lnTo>
                      <a:pt x="444" y="1904"/>
                    </a:lnTo>
                    <a:lnTo>
                      <a:pt x="410" y="1890"/>
                    </a:lnTo>
                    <a:lnTo>
                      <a:pt x="380" y="1874"/>
                    </a:lnTo>
                    <a:lnTo>
                      <a:pt x="350" y="1856"/>
                    </a:lnTo>
                    <a:lnTo>
                      <a:pt x="320" y="1838"/>
                    </a:lnTo>
                    <a:lnTo>
                      <a:pt x="292" y="1818"/>
                    </a:lnTo>
                    <a:lnTo>
                      <a:pt x="264" y="1796"/>
                    </a:lnTo>
                    <a:lnTo>
                      <a:pt x="238" y="1772"/>
                    </a:lnTo>
                    <a:lnTo>
                      <a:pt x="212" y="1748"/>
                    </a:lnTo>
                    <a:lnTo>
                      <a:pt x="188" y="1724"/>
                    </a:lnTo>
                    <a:lnTo>
                      <a:pt x="166" y="1698"/>
                    </a:lnTo>
                    <a:lnTo>
                      <a:pt x="144" y="1670"/>
                    </a:lnTo>
                    <a:lnTo>
                      <a:pt x="124" y="1642"/>
                    </a:lnTo>
                    <a:lnTo>
                      <a:pt x="104" y="1612"/>
                    </a:lnTo>
                    <a:lnTo>
                      <a:pt x="88" y="1582"/>
                    </a:lnTo>
                    <a:lnTo>
                      <a:pt x="72" y="1550"/>
                    </a:lnTo>
                    <a:lnTo>
                      <a:pt x="56" y="1518"/>
                    </a:lnTo>
                    <a:lnTo>
                      <a:pt x="44" y="1486"/>
                    </a:lnTo>
                    <a:lnTo>
                      <a:pt x="32" y="1452"/>
                    </a:lnTo>
                    <a:lnTo>
                      <a:pt x="22" y="1416"/>
                    </a:lnTo>
                    <a:lnTo>
                      <a:pt x="14" y="1382"/>
                    </a:lnTo>
                    <a:lnTo>
                      <a:pt x="8" y="1346"/>
                    </a:lnTo>
                    <a:lnTo>
                      <a:pt x="4" y="1310"/>
                    </a:lnTo>
                    <a:lnTo>
                      <a:pt x="0" y="1272"/>
                    </a:lnTo>
                    <a:lnTo>
                      <a:pt x="0" y="1236"/>
                    </a:lnTo>
                    <a:lnTo>
                      <a:pt x="0" y="170"/>
                    </a:lnTo>
                    <a:lnTo>
                      <a:pt x="0" y="170"/>
                    </a:lnTo>
                    <a:lnTo>
                      <a:pt x="0" y="154"/>
                    </a:lnTo>
                    <a:lnTo>
                      <a:pt x="2" y="136"/>
                    </a:lnTo>
                    <a:lnTo>
                      <a:pt x="8" y="120"/>
                    </a:lnTo>
                    <a:lnTo>
                      <a:pt x="12" y="104"/>
                    </a:lnTo>
                    <a:lnTo>
                      <a:pt x="20" y="90"/>
                    </a:lnTo>
                    <a:lnTo>
                      <a:pt x="28" y="76"/>
                    </a:lnTo>
                    <a:lnTo>
                      <a:pt x="38" y="62"/>
                    </a:lnTo>
                    <a:lnTo>
                      <a:pt x="50" y="50"/>
                    </a:lnTo>
                    <a:lnTo>
                      <a:pt x="62" y="38"/>
                    </a:lnTo>
                    <a:lnTo>
                      <a:pt x="74" y="28"/>
                    </a:lnTo>
                    <a:lnTo>
                      <a:pt x="88" y="20"/>
                    </a:lnTo>
                    <a:lnTo>
                      <a:pt x="104" y="14"/>
                    </a:lnTo>
                    <a:lnTo>
                      <a:pt x="120" y="8"/>
                    </a:lnTo>
                    <a:lnTo>
                      <a:pt x="136" y="4"/>
                    </a:lnTo>
                    <a:lnTo>
                      <a:pt x="152" y="0"/>
                    </a:lnTo>
                    <a:lnTo>
                      <a:pt x="170" y="0"/>
                    </a:lnTo>
                    <a:lnTo>
                      <a:pt x="1282" y="0"/>
                    </a:lnTo>
                    <a:lnTo>
                      <a:pt x="1282" y="0"/>
                    </a:lnTo>
                    <a:lnTo>
                      <a:pt x="1298" y="0"/>
                    </a:lnTo>
                    <a:lnTo>
                      <a:pt x="1316" y="4"/>
                    </a:lnTo>
                    <a:lnTo>
                      <a:pt x="1332" y="8"/>
                    </a:lnTo>
                    <a:lnTo>
                      <a:pt x="1348" y="14"/>
                    </a:lnTo>
                    <a:lnTo>
                      <a:pt x="1362" y="20"/>
                    </a:lnTo>
                    <a:lnTo>
                      <a:pt x="1376" y="28"/>
                    </a:lnTo>
                    <a:lnTo>
                      <a:pt x="1390" y="38"/>
                    </a:lnTo>
                    <a:lnTo>
                      <a:pt x="1402" y="50"/>
                    </a:lnTo>
                    <a:lnTo>
                      <a:pt x="1412" y="62"/>
                    </a:lnTo>
                    <a:lnTo>
                      <a:pt x="1422" y="76"/>
                    </a:lnTo>
                    <a:lnTo>
                      <a:pt x="1432" y="90"/>
                    </a:lnTo>
                    <a:lnTo>
                      <a:pt x="1438" y="104"/>
                    </a:lnTo>
                    <a:lnTo>
                      <a:pt x="1444" y="120"/>
                    </a:lnTo>
                    <a:lnTo>
                      <a:pt x="1448" y="136"/>
                    </a:lnTo>
                    <a:lnTo>
                      <a:pt x="1452" y="154"/>
                    </a:lnTo>
                    <a:lnTo>
                      <a:pt x="1452" y="170"/>
                    </a:lnTo>
                    <a:lnTo>
                      <a:pt x="1452" y="1236"/>
                    </a:lnTo>
                    <a:lnTo>
                      <a:pt x="1452" y="1236"/>
                    </a:lnTo>
                    <a:lnTo>
                      <a:pt x="1450" y="1272"/>
                    </a:lnTo>
                    <a:lnTo>
                      <a:pt x="1448" y="1310"/>
                    </a:lnTo>
                    <a:lnTo>
                      <a:pt x="1444" y="1346"/>
                    </a:lnTo>
                    <a:lnTo>
                      <a:pt x="1438" y="1382"/>
                    </a:lnTo>
                    <a:lnTo>
                      <a:pt x="1430" y="1416"/>
                    </a:lnTo>
                    <a:lnTo>
                      <a:pt x="1420" y="1452"/>
                    </a:lnTo>
                    <a:lnTo>
                      <a:pt x="1408" y="1486"/>
                    </a:lnTo>
                    <a:lnTo>
                      <a:pt x="1394" y="1518"/>
                    </a:lnTo>
                    <a:lnTo>
                      <a:pt x="1380" y="1550"/>
                    </a:lnTo>
                    <a:lnTo>
                      <a:pt x="1364" y="1582"/>
                    </a:lnTo>
                    <a:lnTo>
                      <a:pt x="1346" y="1612"/>
                    </a:lnTo>
                    <a:lnTo>
                      <a:pt x="1328" y="1642"/>
                    </a:lnTo>
                    <a:lnTo>
                      <a:pt x="1308" y="1670"/>
                    </a:lnTo>
                    <a:lnTo>
                      <a:pt x="1286" y="1698"/>
                    </a:lnTo>
                    <a:lnTo>
                      <a:pt x="1264" y="1724"/>
                    </a:lnTo>
                    <a:lnTo>
                      <a:pt x="1240" y="1748"/>
                    </a:lnTo>
                    <a:lnTo>
                      <a:pt x="1214" y="1772"/>
                    </a:lnTo>
                    <a:lnTo>
                      <a:pt x="1188" y="1796"/>
                    </a:lnTo>
                    <a:lnTo>
                      <a:pt x="1160" y="1818"/>
                    </a:lnTo>
                    <a:lnTo>
                      <a:pt x="1132" y="1838"/>
                    </a:lnTo>
                    <a:lnTo>
                      <a:pt x="1102" y="1856"/>
                    </a:lnTo>
                    <a:lnTo>
                      <a:pt x="1072" y="1874"/>
                    </a:lnTo>
                    <a:lnTo>
                      <a:pt x="1040" y="1890"/>
                    </a:lnTo>
                    <a:lnTo>
                      <a:pt x="1008" y="1904"/>
                    </a:lnTo>
                    <a:lnTo>
                      <a:pt x="976" y="1918"/>
                    </a:lnTo>
                    <a:lnTo>
                      <a:pt x="942" y="1928"/>
                    </a:lnTo>
                    <a:lnTo>
                      <a:pt x="908" y="1938"/>
                    </a:lnTo>
                    <a:lnTo>
                      <a:pt x="872" y="1946"/>
                    </a:lnTo>
                    <a:lnTo>
                      <a:pt x="836" y="1954"/>
                    </a:lnTo>
                    <a:lnTo>
                      <a:pt x="800" y="1958"/>
                    </a:lnTo>
                    <a:lnTo>
                      <a:pt x="764" y="1960"/>
                    </a:lnTo>
                    <a:lnTo>
                      <a:pt x="726" y="1962"/>
                    </a:lnTo>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121" name="Freeform 61">
                <a:extLst>
                  <a:ext uri="{FF2B5EF4-FFF2-40B4-BE49-F238E27FC236}">
                    <a16:creationId xmlns:a16="http://schemas.microsoft.com/office/drawing/2014/main" id="{FAC2E992-8B13-47AB-944A-5C01A73A0D69}"/>
                  </a:ext>
                </a:extLst>
              </p:cNvPr>
              <p:cNvSpPr>
                <a:spLocks/>
              </p:cNvSpPr>
              <p:nvPr/>
            </p:nvSpPr>
            <p:spPr bwMode="auto">
              <a:xfrm>
                <a:off x="-2390775" y="3463925"/>
                <a:ext cx="609600" cy="612775"/>
              </a:xfrm>
              <a:custGeom>
                <a:avLst/>
                <a:gdLst>
                  <a:gd name="T0" fmla="*/ 384 w 384"/>
                  <a:gd name="T1" fmla="*/ 192 h 386"/>
                  <a:gd name="T2" fmla="*/ 380 w 384"/>
                  <a:gd name="T3" fmla="*/ 232 h 386"/>
                  <a:gd name="T4" fmla="*/ 368 w 384"/>
                  <a:gd name="T5" fmla="*/ 268 h 386"/>
                  <a:gd name="T6" fmla="*/ 352 w 384"/>
                  <a:gd name="T7" fmla="*/ 300 h 386"/>
                  <a:gd name="T8" fmla="*/ 328 w 384"/>
                  <a:gd name="T9" fmla="*/ 330 h 386"/>
                  <a:gd name="T10" fmla="*/ 300 w 384"/>
                  <a:gd name="T11" fmla="*/ 352 h 386"/>
                  <a:gd name="T12" fmla="*/ 266 w 384"/>
                  <a:gd name="T13" fmla="*/ 370 h 386"/>
                  <a:gd name="T14" fmla="*/ 230 w 384"/>
                  <a:gd name="T15" fmla="*/ 382 h 386"/>
                  <a:gd name="T16" fmla="*/ 192 w 384"/>
                  <a:gd name="T17" fmla="*/ 386 h 386"/>
                  <a:gd name="T18" fmla="*/ 172 w 384"/>
                  <a:gd name="T19" fmla="*/ 384 h 386"/>
                  <a:gd name="T20" fmla="*/ 134 w 384"/>
                  <a:gd name="T21" fmla="*/ 376 h 386"/>
                  <a:gd name="T22" fmla="*/ 100 w 384"/>
                  <a:gd name="T23" fmla="*/ 362 h 386"/>
                  <a:gd name="T24" fmla="*/ 70 w 384"/>
                  <a:gd name="T25" fmla="*/ 342 h 386"/>
                  <a:gd name="T26" fmla="*/ 44 w 384"/>
                  <a:gd name="T27" fmla="*/ 316 h 386"/>
                  <a:gd name="T28" fmla="*/ 22 w 384"/>
                  <a:gd name="T29" fmla="*/ 284 h 386"/>
                  <a:gd name="T30" fmla="*/ 8 w 384"/>
                  <a:gd name="T31" fmla="*/ 250 h 386"/>
                  <a:gd name="T32" fmla="*/ 0 w 384"/>
                  <a:gd name="T33" fmla="*/ 212 h 386"/>
                  <a:gd name="T34" fmla="*/ 0 w 384"/>
                  <a:gd name="T35" fmla="*/ 192 h 386"/>
                  <a:gd name="T36" fmla="*/ 4 w 384"/>
                  <a:gd name="T37" fmla="*/ 154 h 386"/>
                  <a:gd name="T38" fmla="*/ 14 w 384"/>
                  <a:gd name="T39" fmla="*/ 118 h 386"/>
                  <a:gd name="T40" fmla="*/ 32 w 384"/>
                  <a:gd name="T41" fmla="*/ 86 h 386"/>
                  <a:gd name="T42" fmla="*/ 56 w 384"/>
                  <a:gd name="T43" fmla="*/ 56 h 386"/>
                  <a:gd name="T44" fmla="*/ 84 w 384"/>
                  <a:gd name="T45" fmla="*/ 34 h 386"/>
                  <a:gd name="T46" fmla="*/ 116 w 384"/>
                  <a:gd name="T47" fmla="*/ 16 h 386"/>
                  <a:gd name="T48" fmla="*/ 152 w 384"/>
                  <a:gd name="T49" fmla="*/ 4 h 386"/>
                  <a:gd name="T50" fmla="*/ 192 w 384"/>
                  <a:gd name="T51" fmla="*/ 0 h 386"/>
                  <a:gd name="T52" fmla="*/ 212 w 384"/>
                  <a:gd name="T53" fmla="*/ 2 h 386"/>
                  <a:gd name="T54" fmla="*/ 248 w 384"/>
                  <a:gd name="T55" fmla="*/ 10 h 386"/>
                  <a:gd name="T56" fmla="*/ 284 w 384"/>
                  <a:gd name="T57" fmla="*/ 24 h 386"/>
                  <a:gd name="T58" fmla="*/ 314 w 384"/>
                  <a:gd name="T59" fmla="*/ 44 h 386"/>
                  <a:gd name="T60" fmla="*/ 340 w 384"/>
                  <a:gd name="T61" fmla="*/ 70 h 386"/>
                  <a:gd name="T62" fmla="*/ 360 w 384"/>
                  <a:gd name="T63" fmla="*/ 102 h 386"/>
                  <a:gd name="T64" fmla="*/ 376 w 384"/>
                  <a:gd name="T65" fmla="*/ 136 h 386"/>
                  <a:gd name="T66" fmla="*/ 384 w 384"/>
                  <a:gd name="T67" fmla="*/ 174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4" h="386">
                    <a:moveTo>
                      <a:pt x="384" y="192"/>
                    </a:moveTo>
                    <a:lnTo>
                      <a:pt x="384" y="192"/>
                    </a:lnTo>
                    <a:lnTo>
                      <a:pt x="384" y="212"/>
                    </a:lnTo>
                    <a:lnTo>
                      <a:pt x="380" y="232"/>
                    </a:lnTo>
                    <a:lnTo>
                      <a:pt x="376" y="250"/>
                    </a:lnTo>
                    <a:lnTo>
                      <a:pt x="368" y="268"/>
                    </a:lnTo>
                    <a:lnTo>
                      <a:pt x="360" y="284"/>
                    </a:lnTo>
                    <a:lnTo>
                      <a:pt x="352" y="300"/>
                    </a:lnTo>
                    <a:lnTo>
                      <a:pt x="340" y="316"/>
                    </a:lnTo>
                    <a:lnTo>
                      <a:pt x="328" y="330"/>
                    </a:lnTo>
                    <a:lnTo>
                      <a:pt x="314" y="342"/>
                    </a:lnTo>
                    <a:lnTo>
                      <a:pt x="300" y="352"/>
                    </a:lnTo>
                    <a:lnTo>
                      <a:pt x="284" y="362"/>
                    </a:lnTo>
                    <a:lnTo>
                      <a:pt x="266" y="370"/>
                    </a:lnTo>
                    <a:lnTo>
                      <a:pt x="248" y="376"/>
                    </a:lnTo>
                    <a:lnTo>
                      <a:pt x="230" y="382"/>
                    </a:lnTo>
                    <a:lnTo>
                      <a:pt x="212" y="384"/>
                    </a:lnTo>
                    <a:lnTo>
                      <a:pt x="192" y="386"/>
                    </a:lnTo>
                    <a:lnTo>
                      <a:pt x="192" y="386"/>
                    </a:lnTo>
                    <a:lnTo>
                      <a:pt x="172" y="384"/>
                    </a:lnTo>
                    <a:lnTo>
                      <a:pt x="152" y="382"/>
                    </a:lnTo>
                    <a:lnTo>
                      <a:pt x="134" y="376"/>
                    </a:lnTo>
                    <a:lnTo>
                      <a:pt x="116" y="370"/>
                    </a:lnTo>
                    <a:lnTo>
                      <a:pt x="100" y="362"/>
                    </a:lnTo>
                    <a:lnTo>
                      <a:pt x="84" y="352"/>
                    </a:lnTo>
                    <a:lnTo>
                      <a:pt x="70" y="342"/>
                    </a:lnTo>
                    <a:lnTo>
                      <a:pt x="56" y="330"/>
                    </a:lnTo>
                    <a:lnTo>
                      <a:pt x="44" y="316"/>
                    </a:lnTo>
                    <a:lnTo>
                      <a:pt x="32" y="300"/>
                    </a:lnTo>
                    <a:lnTo>
                      <a:pt x="22" y="284"/>
                    </a:lnTo>
                    <a:lnTo>
                      <a:pt x="14" y="268"/>
                    </a:lnTo>
                    <a:lnTo>
                      <a:pt x="8" y="250"/>
                    </a:lnTo>
                    <a:lnTo>
                      <a:pt x="4" y="232"/>
                    </a:lnTo>
                    <a:lnTo>
                      <a:pt x="0" y="212"/>
                    </a:lnTo>
                    <a:lnTo>
                      <a:pt x="0" y="192"/>
                    </a:lnTo>
                    <a:lnTo>
                      <a:pt x="0" y="192"/>
                    </a:lnTo>
                    <a:lnTo>
                      <a:pt x="0" y="174"/>
                    </a:lnTo>
                    <a:lnTo>
                      <a:pt x="4" y="154"/>
                    </a:lnTo>
                    <a:lnTo>
                      <a:pt x="8" y="136"/>
                    </a:lnTo>
                    <a:lnTo>
                      <a:pt x="14" y="118"/>
                    </a:lnTo>
                    <a:lnTo>
                      <a:pt x="22" y="102"/>
                    </a:lnTo>
                    <a:lnTo>
                      <a:pt x="32" y="86"/>
                    </a:lnTo>
                    <a:lnTo>
                      <a:pt x="44" y="70"/>
                    </a:lnTo>
                    <a:lnTo>
                      <a:pt x="56" y="56"/>
                    </a:lnTo>
                    <a:lnTo>
                      <a:pt x="70" y="44"/>
                    </a:lnTo>
                    <a:lnTo>
                      <a:pt x="84" y="34"/>
                    </a:lnTo>
                    <a:lnTo>
                      <a:pt x="100" y="24"/>
                    </a:lnTo>
                    <a:lnTo>
                      <a:pt x="116" y="16"/>
                    </a:lnTo>
                    <a:lnTo>
                      <a:pt x="134" y="10"/>
                    </a:lnTo>
                    <a:lnTo>
                      <a:pt x="152" y="4"/>
                    </a:lnTo>
                    <a:lnTo>
                      <a:pt x="172" y="2"/>
                    </a:lnTo>
                    <a:lnTo>
                      <a:pt x="192" y="0"/>
                    </a:lnTo>
                    <a:lnTo>
                      <a:pt x="192" y="0"/>
                    </a:lnTo>
                    <a:lnTo>
                      <a:pt x="212" y="2"/>
                    </a:lnTo>
                    <a:lnTo>
                      <a:pt x="230" y="4"/>
                    </a:lnTo>
                    <a:lnTo>
                      <a:pt x="248" y="10"/>
                    </a:lnTo>
                    <a:lnTo>
                      <a:pt x="266" y="16"/>
                    </a:lnTo>
                    <a:lnTo>
                      <a:pt x="284" y="24"/>
                    </a:lnTo>
                    <a:lnTo>
                      <a:pt x="300" y="34"/>
                    </a:lnTo>
                    <a:lnTo>
                      <a:pt x="314" y="44"/>
                    </a:lnTo>
                    <a:lnTo>
                      <a:pt x="328" y="58"/>
                    </a:lnTo>
                    <a:lnTo>
                      <a:pt x="340" y="70"/>
                    </a:lnTo>
                    <a:lnTo>
                      <a:pt x="352" y="86"/>
                    </a:lnTo>
                    <a:lnTo>
                      <a:pt x="360" y="102"/>
                    </a:lnTo>
                    <a:lnTo>
                      <a:pt x="368" y="118"/>
                    </a:lnTo>
                    <a:lnTo>
                      <a:pt x="376" y="136"/>
                    </a:lnTo>
                    <a:lnTo>
                      <a:pt x="380" y="154"/>
                    </a:lnTo>
                    <a:lnTo>
                      <a:pt x="384" y="174"/>
                    </a:lnTo>
                    <a:lnTo>
                      <a:pt x="384" y="192"/>
                    </a:ln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122" name="Freeform 62">
                <a:extLst>
                  <a:ext uri="{FF2B5EF4-FFF2-40B4-BE49-F238E27FC236}">
                    <a16:creationId xmlns:a16="http://schemas.microsoft.com/office/drawing/2014/main" id="{A0B000ED-94B0-4A99-BF5E-CA8B9D2B9CB2}"/>
                  </a:ext>
                </a:extLst>
              </p:cNvPr>
              <p:cNvSpPr>
                <a:spLocks/>
              </p:cNvSpPr>
              <p:nvPr/>
            </p:nvSpPr>
            <p:spPr bwMode="auto">
              <a:xfrm>
                <a:off x="-2390775" y="3463925"/>
                <a:ext cx="609600" cy="612775"/>
              </a:xfrm>
              <a:custGeom>
                <a:avLst/>
                <a:gdLst>
                  <a:gd name="T0" fmla="*/ 384 w 384"/>
                  <a:gd name="T1" fmla="*/ 192 h 386"/>
                  <a:gd name="T2" fmla="*/ 380 w 384"/>
                  <a:gd name="T3" fmla="*/ 232 h 386"/>
                  <a:gd name="T4" fmla="*/ 368 w 384"/>
                  <a:gd name="T5" fmla="*/ 268 h 386"/>
                  <a:gd name="T6" fmla="*/ 352 w 384"/>
                  <a:gd name="T7" fmla="*/ 300 h 386"/>
                  <a:gd name="T8" fmla="*/ 328 w 384"/>
                  <a:gd name="T9" fmla="*/ 330 h 386"/>
                  <a:gd name="T10" fmla="*/ 300 w 384"/>
                  <a:gd name="T11" fmla="*/ 352 h 386"/>
                  <a:gd name="T12" fmla="*/ 266 w 384"/>
                  <a:gd name="T13" fmla="*/ 370 h 386"/>
                  <a:gd name="T14" fmla="*/ 230 w 384"/>
                  <a:gd name="T15" fmla="*/ 382 h 386"/>
                  <a:gd name="T16" fmla="*/ 192 w 384"/>
                  <a:gd name="T17" fmla="*/ 386 h 386"/>
                  <a:gd name="T18" fmla="*/ 172 w 384"/>
                  <a:gd name="T19" fmla="*/ 384 h 386"/>
                  <a:gd name="T20" fmla="*/ 134 w 384"/>
                  <a:gd name="T21" fmla="*/ 376 h 386"/>
                  <a:gd name="T22" fmla="*/ 100 w 384"/>
                  <a:gd name="T23" fmla="*/ 362 h 386"/>
                  <a:gd name="T24" fmla="*/ 70 w 384"/>
                  <a:gd name="T25" fmla="*/ 342 h 386"/>
                  <a:gd name="T26" fmla="*/ 44 w 384"/>
                  <a:gd name="T27" fmla="*/ 316 h 386"/>
                  <a:gd name="T28" fmla="*/ 22 w 384"/>
                  <a:gd name="T29" fmla="*/ 284 h 386"/>
                  <a:gd name="T30" fmla="*/ 8 w 384"/>
                  <a:gd name="T31" fmla="*/ 250 h 386"/>
                  <a:gd name="T32" fmla="*/ 0 w 384"/>
                  <a:gd name="T33" fmla="*/ 212 h 386"/>
                  <a:gd name="T34" fmla="*/ 0 w 384"/>
                  <a:gd name="T35" fmla="*/ 192 h 386"/>
                  <a:gd name="T36" fmla="*/ 4 w 384"/>
                  <a:gd name="T37" fmla="*/ 154 h 386"/>
                  <a:gd name="T38" fmla="*/ 14 w 384"/>
                  <a:gd name="T39" fmla="*/ 118 h 386"/>
                  <a:gd name="T40" fmla="*/ 32 w 384"/>
                  <a:gd name="T41" fmla="*/ 86 h 386"/>
                  <a:gd name="T42" fmla="*/ 56 w 384"/>
                  <a:gd name="T43" fmla="*/ 56 h 386"/>
                  <a:gd name="T44" fmla="*/ 84 w 384"/>
                  <a:gd name="T45" fmla="*/ 34 h 386"/>
                  <a:gd name="T46" fmla="*/ 116 w 384"/>
                  <a:gd name="T47" fmla="*/ 16 h 386"/>
                  <a:gd name="T48" fmla="*/ 152 w 384"/>
                  <a:gd name="T49" fmla="*/ 4 h 386"/>
                  <a:gd name="T50" fmla="*/ 192 w 384"/>
                  <a:gd name="T51" fmla="*/ 0 h 386"/>
                  <a:gd name="T52" fmla="*/ 212 w 384"/>
                  <a:gd name="T53" fmla="*/ 2 h 386"/>
                  <a:gd name="T54" fmla="*/ 248 w 384"/>
                  <a:gd name="T55" fmla="*/ 10 h 386"/>
                  <a:gd name="T56" fmla="*/ 284 w 384"/>
                  <a:gd name="T57" fmla="*/ 24 h 386"/>
                  <a:gd name="T58" fmla="*/ 314 w 384"/>
                  <a:gd name="T59" fmla="*/ 44 h 386"/>
                  <a:gd name="T60" fmla="*/ 340 w 384"/>
                  <a:gd name="T61" fmla="*/ 70 h 386"/>
                  <a:gd name="T62" fmla="*/ 360 w 384"/>
                  <a:gd name="T63" fmla="*/ 102 h 386"/>
                  <a:gd name="T64" fmla="*/ 376 w 384"/>
                  <a:gd name="T65" fmla="*/ 136 h 386"/>
                  <a:gd name="T66" fmla="*/ 384 w 384"/>
                  <a:gd name="T67" fmla="*/ 174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4" h="386">
                    <a:moveTo>
                      <a:pt x="384" y="192"/>
                    </a:moveTo>
                    <a:lnTo>
                      <a:pt x="384" y="192"/>
                    </a:lnTo>
                    <a:lnTo>
                      <a:pt x="384" y="212"/>
                    </a:lnTo>
                    <a:lnTo>
                      <a:pt x="380" y="232"/>
                    </a:lnTo>
                    <a:lnTo>
                      <a:pt x="376" y="250"/>
                    </a:lnTo>
                    <a:lnTo>
                      <a:pt x="368" y="268"/>
                    </a:lnTo>
                    <a:lnTo>
                      <a:pt x="360" y="284"/>
                    </a:lnTo>
                    <a:lnTo>
                      <a:pt x="352" y="300"/>
                    </a:lnTo>
                    <a:lnTo>
                      <a:pt x="340" y="316"/>
                    </a:lnTo>
                    <a:lnTo>
                      <a:pt x="328" y="330"/>
                    </a:lnTo>
                    <a:lnTo>
                      <a:pt x="314" y="342"/>
                    </a:lnTo>
                    <a:lnTo>
                      <a:pt x="300" y="352"/>
                    </a:lnTo>
                    <a:lnTo>
                      <a:pt x="284" y="362"/>
                    </a:lnTo>
                    <a:lnTo>
                      <a:pt x="266" y="370"/>
                    </a:lnTo>
                    <a:lnTo>
                      <a:pt x="248" y="376"/>
                    </a:lnTo>
                    <a:lnTo>
                      <a:pt x="230" y="382"/>
                    </a:lnTo>
                    <a:lnTo>
                      <a:pt x="212" y="384"/>
                    </a:lnTo>
                    <a:lnTo>
                      <a:pt x="192" y="386"/>
                    </a:lnTo>
                    <a:lnTo>
                      <a:pt x="192" y="386"/>
                    </a:lnTo>
                    <a:lnTo>
                      <a:pt x="172" y="384"/>
                    </a:lnTo>
                    <a:lnTo>
                      <a:pt x="152" y="382"/>
                    </a:lnTo>
                    <a:lnTo>
                      <a:pt x="134" y="376"/>
                    </a:lnTo>
                    <a:lnTo>
                      <a:pt x="116" y="370"/>
                    </a:lnTo>
                    <a:lnTo>
                      <a:pt x="100" y="362"/>
                    </a:lnTo>
                    <a:lnTo>
                      <a:pt x="84" y="352"/>
                    </a:lnTo>
                    <a:lnTo>
                      <a:pt x="70" y="342"/>
                    </a:lnTo>
                    <a:lnTo>
                      <a:pt x="56" y="330"/>
                    </a:lnTo>
                    <a:lnTo>
                      <a:pt x="44" y="316"/>
                    </a:lnTo>
                    <a:lnTo>
                      <a:pt x="32" y="300"/>
                    </a:lnTo>
                    <a:lnTo>
                      <a:pt x="22" y="284"/>
                    </a:lnTo>
                    <a:lnTo>
                      <a:pt x="14" y="268"/>
                    </a:lnTo>
                    <a:lnTo>
                      <a:pt x="8" y="250"/>
                    </a:lnTo>
                    <a:lnTo>
                      <a:pt x="4" y="232"/>
                    </a:lnTo>
                    <a:lnTo>
                      <a:pt x="0" y="212"/>
                    </a:lnTo>
                    <a:lnTo>
                      <a:pt x="0" y="192"/>
                    </a:lnTo>
                    <a:lnTo>
                      <a:pt x="0" y="192"/>
                    </a:lnTo>
                    <a:lnTo>
                      <a:pt x="0" y="174"/>
                    </a:lnTo>
                    <a:lnTo>
                      <a:pt x="4" y="154"/>
                    </a:lnTo>
                    <a:lnTo>
                      <a:pt x="8" y="136"/>
                    </a:lnTo>
                    <a:lnTo>
                      <a:pt x="14" y="118"/>
                    </a:lnTo>
                    <a:lnTo>
                      <a:pt x="22" y="102"/>
                    </a:lnTo>
                    <a:lnTo>
                      <a:pt x="32" y="86"/>
                    </a:lnTo>
                    <a:lnTo>
                      <a:pt x="44" y="70"/>
                    </a:lnTo>
                    <a:lnTo>
                      <a:pt x="56" y="56"/>
                    </a:lnTo>
                    <a:lnTo>
                      <a:pt x="70" y="44"/>
                    </a:lnTo>
                    <a:lnTo>
                      <a:pt x="84" y="34"/>
                    </a:lnTo>
                    <a:lnTo>
                      <a:pt x="100" y="24"/>
                    </a:lnTo>
                    <a:lnTo>
                      <a:pt x="116" y="16"/>
                    </a:lnTo>
                    <a:lnTo>
                      <a:pt x="134" y="10"/>
                    </a:lnTo>
                    <a:lnTo>
                      <a:pt x="152" y="4"/>
                    </a:lnTo>
                    <a:lnTo>
                      <a:pt x="172" y="2"/>
                    </a:lnTo>
                    <a:lnTo>
                      <a:pt x="192" y="0"/>
                    </a:lnTo>
                    <a:lnTo>
                      <a:pt x="192" y="0"/>
                    </a:lnTo>
                    <a:lnTo>
                      <a:pt x="212" y="2"/>
                    </a:lnTo>
                    <a:lnTo>
                      <a:pt x="230" y="4"/>
                    </a:lnTo>
                    <a:lnTo>
                      <a:pt x="248" y="10"/>
                    </a:lnTo>
                    <a:lnTo>
                      <a:pt x="266" y="16"/>
                    </a:lnTo>
                    <a:lnTo>
                      <a:pt x="284" y="24"/>
                    </a:lnTo>
                    <a:lnTo>
                      <a:pt x="300" y="34"/>
                    </a:lnTo>
                    <a:lnTo>
                      <a:pt x="314" y="44"/>
                    </a:lnTo>
                    <a:lnTo>
                      <a:pt x="328" y="58"/>
                    </a:lnTo>
                    <a:lnTo>
                      <a:pt x="340" y="70"/>
                    </a:lnTo>
                    <a:lnTo>
                      <a:pt x="352" y="86"/>
                    </a:lnTo>
                    <a:lnTo>
                      <a:pt x="360" y="102"/>
                    </a:lnTo>
                    <a:lnTo>
                      <a:pt x="368" y="118"/>
                    </a:lnTo>
                    <a:lnTo>
                      <a:pt x="376" y="136"/>
                    </a:lnTo>
                    <a:lnTo>
                      <a:pt x="380" y="154"/>
                    </a:lnTo>
                    <a:lnTo>
                      <a:pt x="384" y="174"/>
                    </a:lnTo>
                    <a:lnTo>
                      <a:pt x="384" y="192"/>
                    </a:lnTo>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123" name="Freeform 63">
                <a:extLst>
                  <a:ext uri="{FF2B5EF4-FFF2-40B4-BE49-F238E27FC236}">
                    <a16:creationId xmlns:a16="http://schemas.microsoft.com/office/drawing/2014/main" id="{61C63877-4100-4CD7-B2D2-1F9EB0EA4951}"/>
                  </a:ext>
                </a:extLst>
              </p:cNvPr>
              <p:cNvSpPr>
                <a:spLocks/>
              </p:cNvSpPr>
              <p:nvPr/>
            </p:nvSpPr>
            <p:spPr bwMode="auto">
              <a:xfrm>
                <a:off x="-2282825" y="1917700"/>
                <a:ext cx="390525" cy="2019300"/>
              </a:xfrm>
              <a:custGeom>
                <a:avLst/>
                <a:gdLst>
                  <a:gd name="T0" fmla="*/ 124 w 246"/>
                  <a:gd name="T1" fmla="*/ 0 h 1272"/>
                  <a:gd name="T2" fmla="*/ 124 w 246"/>
                  <a:gd name="T3" fmla="*/ 0 h 1272"/>
                  <a:gd name="T4" fmla="*/ 112 w 246"/>
                  <a:gd name="T5" fmla="*/ 0 h 1272"/>
                  <a:gd name="T6" fmla="*/ 98 w 246"/>
                  <a:gd name="T7" fmla="*/ 2 h 1272"/>
                  <a:gd name="T8" fmla="*/ 88 w 246"/>
                  <a:gd name="T9" fmla="*/ 6 h 1272"/>
                  <a:gd name="T10" fmla="*/ 76 w 246"/>
                  <a:gd name="T11" fmla="*/ 10 h 1272"/>
                  <a:gd name="T12" fmla="*/ 54 w 246"/>
                  <a:gd name="T13" fmla="*/ 20 h 1272"/>
                  <a:gd name="T14" fmla="*/ 36 w 246"/>
                  <a:gd name="T15" fmla="*/ 36 h 1272"/>
                  <a:gd name="T16" fmla="*/ 22 w 246"/>
                  <a:gd name="T17" fmla="*/ 54 h 1272"/>
                  <a:gd name="T18" fmla="*/ 10 w 246"/>
                  <a:gd name="T19" fmla="*/ 76 h 1272"/>
                  <a:gd name="T20" fmla="*/ 6 w 246"/>
                  <a:gd name="T21" fmla="*/ 86 h 1272"/>
                  <a:gd name="T22" fmla="*/ 4 w 246"/>
                  <a:gd name="T23" fmla="*/ 98 h 1272"/>
                  <a:gd name="T24" fmla="*/ 2 w 246"/>
                  <a:gd name="T25" fmla="*/ 110 h 1272"/>
                  <a:gd name="T26" fmla="*/ 0 w 246"/>
                  <a:gd name="T27" fmla="*/ 122 h 1272"/>
                  <a:gd name="T28" fmla="*/ 0 w 246"/>
                  <a:gd name="T29" fmla="*/ 1148 h 1272"/>
                  <a:gd name="T30" fmla="*/ 0 w 246"/>
                  <a:gd name="T31" fmla="*/ 1148 h 1272"/>
                  <a:gd name="T32" fmla="*/ 2 w 246"/>
                  <a:gd name="T33" fmla="*/ 1160 h 1272"/>
                  <a:gd name="T34" fmla="*/ 4 w 246"/>
                  <a:gd name="T35" fmla="*/ 1174 h 1272"/>
                  <a:gd name="T36" fmla="*/ 6 w 246"/>
                  <a:gd name="T37" fmla="*/ 1184 h 1272"/>
                  <a:gd name="T38" fmla="*/ 10 w 246"/>
                  <a:gd name="T39" fmla="*/ 1196 h 1272"/>
                  <a:gd name="T40" fmla="*/ 22 w 246"/>
                  <a:gd name="T41" fmla="*/ 1218 h 1272"/>
                  <a:gd name="T42" fmla="*/ 36 w 246"/>
                  <a:gd name="T43" fmla="*/ 1236 h 1272"/>
                  <a:gd name="T44" fmla="*/ 54 w 246"/>
                  <a:gd name="T45" fmla="*/ 1250 h 1272"/>
                  <a:gd name="T46" fmla="*/ 76 w 246"/>
                  <a:gd name="T47" fmla="*/ 1262 h 1272"/>
                  <a:gd name="T48" fmla="*/ 88 w 246"/>
                  <a:gd name="T49" fmla="*/ 1266 h 1272"/>
                  <a:gd name="T50" fmla="*/ 98 w 246"/>
                  <a:gd name="T51" fmla="*/ 1268 h 1272"/>
                  <a:gd name="T52" fmla="*/ 112 w 246"/>
                  <a:gd name="T53" fmla="*/ 1270 h 1272"/>
                  <a:gd name="T54" fmla="*/ 124 w 246"/>
                  <a:gd name="T55" fmla="*/ 1272 h 1272"/>
                  <a:gd name="T56" fmla="*/ 124 w 246"/>
                  <a:gd name="T57" fmla="*/ 1272 h 1272"/>
                  <a:gd name="T58" fmla="*/ 136 w 246"/>
                  <a:gd name="T59" fmla="*/ 1270 h 1272"/>
                  <a:gd name="T60" fmla="*/ 148 w 246"/>
                  <a:gd name="T61" fmla="*/ 1268 h 1272"/>
                  <a:gd name="T62" fmla="*/ 160 w 246"/>
                  <a:gd name="T63" fmla="*/ 1266 h 1272"/>
                  <a:gd name="T64" fmla="*/ 172 w 246"/>
                  <a:gd name="T65" fmla="*/ 1262 h 1272"/>
                  <a:gd name="T66" fmla="*/ 192 w 246"/>
                  <a:gd name="T67" fmla="*/ 1250 h 1272"/>
                  <a:gd name="T68" fmla="*/ 210 w 246"/>
                  <a:gd name="T69" fmla="*/ 1236 h 1272"/>
                  <a:gd name="T70" fmla="*/ 226 w 246"/>
                  <a:gd name="T71" fmla="*/ 1218 h 1272"/>
                  <a:gd name="T72" fmla="*/ 238 w 246"/>
                  <a:gd name="T73" fmla="*/ 1196 h 1272"/>
                  <a:gd name="T74" fmla="*/ 242 w 246"/>
                  <a:gd name="T75" fmla="*/ 1184 h 1272"/>
                  <a:gd name="T76" fmla="*/ 244 w 246"/>
                  <a:gd name="T77" fmla="*/ 1174 h 1272"/>
                  <a:gd name="T78" fmla="*/ 246 w 246"/>
                  <a:gd name="T79" fmla="*/ 1160 h 1272"/>
                  <a:gd name="T80" fmla="*/ 246 w 246"/>
                  <a:gd name="T81" fmla="*/ 1148 h 1272"/>
                  <a:gd name="T82" fmla="*/ 246 w 246"/>
                  <a:gd name="T83" fmla="*/ 122 h 1272"/>
                  <a:gd name="T84" fmla="*/ 246 w 246"/>
                  <a:gd name="T85" fmla="*/ 122 h 1272"/>
                  <a:gd name="T86" fmla="*/ 246 w 246"/>
                  <a:gd name="T87" fmla="*/ 110 h 1272"/>
                  <a:gd name="T88" fmla="*/ 244 w 246"/>
                  <a:gd name="T89" fmla="*/ 98 h 1272"/>
                  <a:gd name="T90" fmla="*/ 242 w 246"/>
                  <a:gd name="T91" fmla="*/ 86 h 1272"/>
                  <a:gd name="T92" fmla="*/ 238 w 246"/>
                  <a:gd name="T93" fmla="*/ 76 h 1272"/>
                  <a:gd name="T94" fmla="*/ 226 w 246"/>
                  <a:gd name="T95" fmla="*/ 54 h 1272"/>
                  <a:gd name="T96" fmla="*/ 210 w 246"/>
                  <a:gd name="T97" fmla="*/ 36 h 1272"/>
                  <a:gd name="T98" fmla="*/ 192 w 246"/>
                  <a:gd name="T99" fmla="*/ 20 h 1272"/>
                  <a:gd name="T100" fmla="*/ 172 w 246"/>
                  <a:gd name="T101" fmla="*/ 10 h 1272"/>
                  <a:gd name="T102" fmla="*/ 160 w 246"/>
                  <a:gd name="T103" fmla="*/ 6 h 1272"/>
                  <a:gd name="T104" fmla="*/ 148 w 246"/>
                  <a:gd name="T105" fmla="*/ 2 h 1272"/>
                  <a:gd name="T106" fmla="*/ 136 w 246"/>
                  <a:gd name="T107" fmla="*/ 0 h 1272"/>
                  <a:gd name="T108" fmla="*/ 124 w 246"/>
                  <a:gd name="T109"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 h="1272">
                    <a:moveTo>
                      <a:pt x="124" y="0"/>
                    </a:moveTo>
                    <a:lnTo>
                      <a:pt x="124" y="0"/>
                    </a:lnTo>
                    <a:lnTo>
                      <a:pt x="112" y="0"/>
                    </a:lnTo>
                    <a:lnTo>
                      <a:pt x="98" y="2"/>
                    </a:lnTo>
                    <a:lnTo>
                      <a:pt x="88" y="6"/>
                    </a:lnTo>
                    <a:lnTo>
                      <a:pt x="76" y="10"/>
                    </a:lnTo>
                    <a:lnTo>
                      <a:pt x="54" y="20"/>
                    </a:lnTo>
                    <a:lnTo>
                      <a:pt x="36" y="36"/>
                    </a:lnTo>
                    <a:lnTo>
                      <a:pt x="22" y="54"/>
                    </a:lnTo>
                    <a:lnTo>
                      <a:pt x="10" y="76"/>
                    </a:lnTo>
                    <a:lnTo>
                      <a:pt x="6" y="86"/>
                    </a:lnTo>
                    <a:lnTo>
                      <a:pt x="4" y="98"/>
                    </a:lnTo>
                    <a:lnTo>
                      <a:pt x="2" y="110"/>
                    </a:lnTo>
                    <a:lnTo>
                      <a:pt x="0" y="122"/>
                    </a:lnTo>
                    <a:lnTo>
                      <a:pt x="0" y="1148"/>
                    </a:lnTo>
                    <a:lnTo>
                      <a:pt x="0" y="1148"/>
                    </a:lnTo>
                    <a:lnTo>
                      <a:pt x="2" y="1160"/>
                    </a:lnTo>
                    <a:lnTo>
                      <a:pt x="4" y="1174"/>
                    </a:lnTo>
                    <a:lnTo>
                      <a:pt x="6" y="1184"/>
                    </a:lnTo>
                    <a:lnTo>
                      <a:pt x="10" y="1196"/>
                    </a:lnTo>
                    <a:lnTo>
                      <a:pt x="22" y="1218"/>
                    </a:lnTo>
                    <a:lnTo>
                      <a:pt x="36" y="1236"/>
                    </a:lnTo>
                    <a:lnTo>
                      <a:pt x="54" y="1250"/>
                    </a:lnTo>
                    <a:lnTo>
                      <a:pt x="76" y="1262"/>
                    </a:lnTo>
                    <a:lnTo>
                      <a:pt x="88" y="1266"/>
                    </a:lnTo>
                    <a:lnTo>
                      <a:pt x="98" y="1268"/>
                    </a:lnTo>
                    <a:lnTo>
                      <a:pt x="112" y="1270"/>
                    </a:lnTo>
                    <a:lnTo>
                      <a:pt x="124" y="1272"/>
                    </a:lnTo>
                    <a:lnTo>
                      <a:pt x="124" y="1272"/>
                    </a:lnTo>
                    <a:lnTo>
                      <a:pt x="136" y="1270"/>
                    </a:lnTo>
                    <a:lnTo>
                      <a:pt x="148" y="1268"/>
                    </a:lnTo>
                    <a:lnTo>
                      <a:pt x="160" y="1266"/>
                    </a:lnTo>
                    <a:lnTo>
                      <a:pt x="172" y="1262"/>
                    </a:lnTo>
                    <a:lnTo>
                      <a:pt x="192" y="1250"/>
                    </a:lnTo>
                    <a:lnTo>
                      <a:pt x="210" y="1236"/>
                    </a:lnTo>
                    <a:lnTo>
                      <a:pt x="226" y="1218"/>
                    </a:lnTo>
                    <a:lnTo>
                      <a:pt x="238" y="1196"/>
                    </a:lnTo>
                    <a:lnTo>
                      <a:pt x="242" y="1184"/>
                    </a:lnTo>
                    <a:lnTo>
                      <a:pt x="244" y="1174"/>
                    </a:lnTo>
                    <a:lnTo>
                      <a:pt x="246" y="1160"/>
                    </a:lnTo>
                    <a:lnTo>
                      <a:pt x="246" y="1148"/>
                    </a:lnTo>
                    <a:lnTo>
                      <a:pt x="246" y="122"/>
                    </a:lnTo>
                    <a:lnTo>
                      <a:pt x="246" y="122"/>
                    </a:lnTo>
                    <a:lnTo>
                      <a:pt x="246" y="110"/>
                    </a:lnTo>
                    <a:lnTo>
                      <a:pt x="244" y="98"/>
                    </a:lnTo>
                    <a:lnTo>
                      <a:pt x="242" y="86"/>
                    </a:lnTo>
                    <a:lnTo>
                      <a:pt x="238" y="76"/>
                    </a:lnTo>
                    <a:lnTo>
                      <a:pt x="226" y="54"/>
                    </a:lnTo>
                    <a:lnTo>
                      <a:pt x="210" y="36"/>
                    </a:lnTo>
                    <a:lnTo>
                      <a:pt x="192" y="20"/>
                    </a:lnTo>
                    <a:lnTo>
                      <a:pt x="172" y="10"/>
                    </a:lnTo>
                    <a:lnTo>
                      <a:pt x="160" y="6"/>
                    </a:lnTo>
                    <a:lnTo>
                      <a:pt x="148" y="2"/>
                    </a:lnTo>
                    <a:lnTo>
                      <a:pt x="136" y="0"/>
                    </a:lnTo>
                    <a:lnTo>
                      <a:pt x="124" y="0"/>
                    </a:lnTo>
                    <a:close/>
                  </a:path>
                </a:pathLst>
              </a:custGeom>
              <a:grpFill/>
              <a:ln>
                <a:solidFill>
                  <a:schemeClr val="accent4"/>
                </a:solidFill>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124" name="Freeform 64">
                <a:extLst>
                  <a:ext uri="{FF2B5EF4-FFF2-40B4-BE49-F238E27FC236}">
                    <a16:creationId xmlns:a16="http://schemas.microsoft.com/office/drawing/2014/main" id="{3261D74D-4B41-4D51-B6B1-A5D8C49FB9BF}"/>
                  </a:ext>
                </a:extLst>
              </p:cNvPr>
              <p:cNvSpPr>
                <a:spLocks/>
              </p:cNvSpPr>
              <p:nvPr/>
            </p:nvSpPr>
            <p:spPr bwMode="auto">
              <a:xfrm>
                <a:off x="-2282825" y="1917700"/>
                <a:ext cx="390525" cy="2019300"/>
              </a:xfrm>
              <a:custGeom>
                <a:avLst/>
                <a:gdLst>
                  <a:gd name="T0" fmla="*/ 124 w 246"/>
                  <a:gd name="T1" fmla="*/ 0 h 1272"/>
                  <a:gd name="T2" fmla="*/ 124 w 246"/>
                  <a:gd name="T3" fmla="*/ 0 h 1272"/>
                  <a:gd name="T4" fmla="*/ 112 w 246"/>
                  <a:gd name="T5" fmla="*/ 0 h 1272"/>
                  <a:gd name="T6" fmla="*/ 98 w 246"/>
                  <a:gd name="T7" fmla="*/ 2 h 1272"/>
                  <a:gd name="T8" fmla="*/ 88 w 246"/>
                  <a:gd name="T9" fmla="*/ 6 h 1272"/>
                  <a:gd name="T10" fmla="*/ 76 w 246"/>
                  <a:gd name="T11" fmla="*/ 10 h 1272"/>
                  <a:gd name="T12" fmla="*/ 54 w 246"/>
                  <a:gd name="T13" fmla="*/ 20 h 1272"/>
                  <a:gd name="T14" fmla="*/ 36 w 246"/>
                  <a:gd name="T15" fmla="*/ 36 h 1272"/>
                  <a:gd name="T16" fmla="*/ 22 w 246"/>
                  <a:gd name="T17" fmla="*/ 54 h 1272"/>
                  <a:gd name="T18" fmla="*/ 10 w 246"/>
                  <a:gd name="T19" fmla="*/ 76 h 1272"/>
                  <a:gd name="T20" fmla="*/ 6 w 246"/>
                  <a:gd name="T21" fmla="*/ 86 h 1272"/>
                  <a:gd name="T22" fmla="*/ 4 w 246"/>
                  <a:gd name="T23" fmla="*/ 98 h 1272"/>
                  <a:gd name="T24" fmla="*/ 2 w 246"/>
                  <a:gd name="T25" fmla="*/ 110 h 1272"/>
                  <a:gd name="T26" fmla="*/ 0 w 246"/>
                  <a:gd name="T27" fmla="*/ 122 h 1272"/>
                  <a:gd name="T28" fmla="*/ 0 w 246"/>
                  <a:gd name="T29" fmla="*/ 1148 h 1272"/>
                  <a:gd name="T30" fmla="*/ 0 w 246"/>
                  <a:gd name="T31" fmla="*/ 1148 h 1272"/>
                  <a:gd name="T32" fmla="*/ 2 w 246"/>
                  <a:gd name="T33" fmla="*/ 1160 h 1272"/>
                  <a:gd name="T34" fmla="*/ 4 w 246"/>
                  <a:gd name="T35" fmla="*/ 1174 h 1272"/>
                  <a:gd name="T36" fmla="*/ 6 w 246"/>
                  <a:gd name="T37" fmla="*/ 1184 h 1272"/>
                  <a:gd name="T38" fmla="*/ 10 w 246"/>
                  <a:gd name="T39" fmla="*/ 1196 h 1272"/>
                  <a:gd name="T40" fmla="*/ 22 w 246"/>
                  <a:gd name="T41" fmla="*/ 1218 h 1272"/>
                  <a:gd name="T42" fmla="*/ 36 w 246"/>
                  <a:gd name="T43" fmla="*/ 1236 h 1272"/>
                  <a:gd name="T44" fmla="*/ 54 w 246"/>
                  <a:gd name="T45" fmla="*/ 1250 h 1272"/>
                  <a:gd name="T46" fmla="*/ 76 w 246"/>
                  <a:gd name="T47" fmla="*/ 1262 h 1272"/>
                  <a:gd name="T48" fmla="*/ 88 w 246"/>
                  <a:gd name="T49" fmla="*/ 1266 h 1272"/>
                  <a:gd name="T50" fmla="*/ 98 w 246"/>
                  <a:gd name="T51" fmla="*/ 1268 h 1272"/>
                  <a:gd name="T52" fmla="*/ 112 w 246"/>
                  <a:gd name="T53" fmla="*/ 1270 h 1272"/>
                  <a:gd name="T54" fmla="*/ 124 w 246"/>
                  <a:gd name="T55" fmla="*/ 1272 h 1272"/>
                  <a:gd name="T56" fmla="*/ 124 w 246"/>
                  <a:gd name="T57" fmla="*/ 1272 h 1272"/>
                  <a:gd name="T58" fmla="*/ 136 w 246"/>
                  <a:gd name="T59" fmla="*/ 1270 h 1272"/>
                  <a:gd name="T60" fmla="*/ 148 w 246"/>
                  <a:gd name="T61" fmla="*/ 1268 h 1272"/>
                  <a:gd name="T62" fmla="*/ 160 w 246"/>
                  <a:gd name="T63" fmla="*/ 1266 h 1272"/>
                  <a:gd name="T64" fmla="*/ 172 w 246"/>
                  <a:gd name="T65" fmla="*/ 1262 h 1272"/>
                  <a:gd name="T66" fmla="*/ 192 w 246"/>
                  <a:gd name="T67" fmla="*/ 1250 h 1272"/>
                  <a:gd name="T68" fmla="*/ 210 w 246"/>
                  <a:gd name="T69" fmla="*/ 1236 h 1272"/>
                  <a:gd name="T70" fmla="*/ 226 w 246"/>
                  <a:gd name="T71" fmla="*/ 1218 h 1272"/>
                  <a:gd name="T72" fmla="*/ 238 w 246"/>
                  <a:gd name="T73" fmla="*/ 1196 h 1272"/>
                  <a:gd name="T74" fmla="*/ 242 w 246"/>
                  <a:gd name="T75" fmla="*/ 1184 h 1272"/>
                  <a:gd name="T76" fmla="*/ 244 w 246"/>
                  <a:gd name="T77" fmla="*/ 1174 h 1272"/>
                  <a:gd name="T78" fmla="*/ 246 w 246"/>
                  <a:gd name="T79" fmla="*/ 1160 h 1272"/>
                  <a:gd name="T80" fmla="*/ 246 w 246"/>
                  <a:gd name="T81" fmla="*/ 1148 h 1272"/>
                  <a:gd name="T82" fmla="*/ 246 w 246"/>
                  <a:gd name="T83" fmla="*/ 122 h 1272"/>
                  <a:gd name="T84" fmla="*/ 246 w 246"/>
                  <a:gd name="T85" fmla="*/ 122 h 1272"/>
                  <a:gd name="T86" fmla="*/ 246 w 246"/>
                  <a:gd name="T87" fmla="*/ 110 h 1272"/>
                  <a:gd name="T88" fmla="*/ 244 w 246"/>
                  <a:gd name="T89" fmla="*/ 98 h 1272"/>
                  <a:gd name="T90" fmla="*/ 242 w 246"/>
                  <a:gd name="T91" fmla="*/ 86 h 1272"/>
                  <a:gd name="T92" fmla="*/ 238 w 246"/>
                  <a:gd name="T93" fmla="*/ 76 h 1272"/>
                  <a:gd name="T94" fmla="*/ 226 w 246"/>
                  <a:gd name="T95" fmla="*/ 54 h 1272"/>
                  <a:gd name="T96" fmla="*/ 210 w 246"/>
                  <a:gd name="T97" fmla="*/ 36 h 1272"/>
                  <a:gd name="T98" fmla="*/ 192 w 246"/>
                  <a:gd name="T99" fmla="*/ 20 h 1272"/>
                  <a:gd name="T100" fmla="*/ 172 w 246"/>
                  <a:gd name="T101" fmla="*/ 10 h 1272"/>
                  <a:gd name="T102" fmla="*/ 160 w 246"/>
                  <a:gd name="T103" fmla="*/ 6 h 1272"/>
                  <a:gd name="T104" fmla="*/ 148 w 246"/>
                  <a:gd name="T105" fmla="*/ 2 h 1272"/>
                  <a:gd name="T106" fmla="*/ 136 w 246"/>
                  <a:gd name="T107" fmla="*/ 0 h 1272"/>
                  <a:gd name="T108" fmla="*/ 124 w 246"/>
                  <a:gd name="T109"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 h="1272">
                    <a:moveTo>
                      <a:pt x="124" y="0"/>
                    </a:moveTo>
                    <a:lnTo>
                      <a:pt x="124" y="0"/>
                    </a:lnTo>
                    <a:lnTo>
                      <a:pt x="112" y="0"/>
                    </a:lnTo>
                    <a:lnTo>
                      <a:pt x="98" y="2"/>
                    </a:lnTo>
                    <a:lnTo>
                      <a:pt x="88" y="6"/>
                    </a:lnTo>
                    <a:lnTo>
                      <a:pt x="76" y="10"/>
                    </a:lnTo>
                    <a:lnTo>
                      <a:pt x="54" y="20"/>
                    </a:lnTo>
                    <a:lnTo>
                      <a:pt x="36" y="36"/>
                    </a:lnTo>
                    <a:lnTo>
                      <a:pt x="22" y="54"/>
                    </a:lnTo>
                    <a:lnTo>
                      <a:pt x="10" y="76"/>
                    </a:lnTo>
                    <a:lnTo>
                      <a:pt x="6" y="86"/>
                    </a:lnTo>
                    <a:lnTo>
                      <a:pt x="4" y="98"/>
                    </a:lnTo>
                    <a:lnTo>
                      <a:pt x="2" y="110"/>
                    </a:lnTo>
                    <a:lnTo>
                      <a:pt x="0" y="122"/>
                    </a:lnTo>
                    <a:lnTo>
                      <a:pt x="0" y="1148"/>
                    </a:lnTo>
                    <a:lnTo>
                      <a:pt x="0" y="1148"/>
                    </a:lnTo>
                    <a:lnTo>
                      <a:pt x="2" y="1160"/>
                    </a:lnTo>
                    <a:lnTo>
                      <a:pt x="4" y="1174"/>
                    </a:lnTo>
                    <a:lnTo>
                      <a:pt x="6" y="1184"/>
                    </a:lnTo>
                    <a:lnTo>
                      <a:pt x="10" y="1196"/>
                    </a:lnTo>
                    <a:lnTo>
                      <a:pt x="22" y="1218"/>
                    </a:lnTo>
                    <a:lnTo>
                      <a:pt x="36" y="1236"/>
                    </a:lnTo>
                    <a:lnTo>
                      <a:pt x="54" y="1250"/>
                    </a:lnTo>
                    <a:lnTo>
                      <a:pt x="76" y="1262"/>
                    </a:lnTo>
                    <a:lnTo>
                      <a:pt x="88" y="1266"/>
                    </a:lnTo>
                    <a:lnTo>
                      <a:pt x="98" y="1268"/>
                    </a:lnTo>
                    <a:lnTo>
                      <a:pt x="112" y="1270"/>
                    </a:lnTo>
                    <a:lnTo>
                      <a:pt x="124" y="1272"/>
                    </a:lnTo>
                    <a:lnTo>
                      <a:pt x="124" y="1272"/>
                    </a:lnTo>
                    <a:lnTo>
                      <a:pt x="136" y="1270"/>
                    </a:lnTo>
                    <a:lnTo>
                      <a:pt x="148" y="1268"/>
                    </a:lnTo>
                    <a:lnTo>
                      <a:pt x="160" y="1266"/>
                    </a:lnTo>
                    <a:lnTo>
                      <a:pt x="172" y="1262"/>
                    </a:lnTo>
                    <a:lnTo>
                      <a:pt x="192" y="1250"/>
                    </a:lnTo>
                    <a:lnTo>
                      <a:pt x="210" y="1236"/>
                    </a:lnTo>
                    <a:lnTo>
                      <a:pt x="226" y="1218"/>
                    </a:lnTo>
                    <a:lnTo>
                      <a:pt x="238" y="1196"/>
                    </a:lnTo>
                    <a:lnTo>
                      <a:pt x="242" y="1184"/>
                    </a:lnTo>
                    <a:lnTo>
                      <a:pt x="244" y="1174"/>
                    </a:lnTo>
                    <a:lnTo>
                      <a:pt x="246" y="1160"/>
                    </a:lnTo>
                    <a:lnTo>
                      <a:pt x="246" y="1148"/>
                    </a:lnTo>
                    <a:lnTo>
                      <a:pt x="246" y="122"/>
                    </a:lnTo>
                    <a:lnTo>
                      <a:pt x="246" y="122"/>
                    </a:lnTo>
                    <a:lnTo>
                      <a:pt x="246" y="110"/>
                    </a:lnTo>
                    <a:lnTo>
                      <a:pt x="244" y="98"/>
                    </a:lnTo>
                    <a:lnTo>
                      <a:pt x="242" y="86"/>
                    </a:lnTo>
                    <a:lnTo>
                      <a:pt x="238" y="76"/>
                    </a:lnTo>
                    <a:lnTo>
                      <a:pt x="226" y="54"/>
                    </a:lnTo>
                    <a:lnTo>
                      <a:pt x="210" y="36"/>
                    </a:lnTo>
                    <a:lnTo>
                      <a:pt x="192" y="20"/>
                    </a:lnTo>
                    <a:lnTo>
                      <a:pt x="172" y="10"/>
                    </a:lnTo>
                    <a:lnTo>
                      <a:pt x="160" y="6"/>
                    </a:lnTo>
                    <a:lnTo>
                      <a:pt x="148" y="2"/>
                    </a:lnTo>
                    <a:lnTo>
                      <a:pt x="136" y="0"/>
                    </a:lnTo>
                    <a:lnTo>
                      <a:pt x="124" y="0"/>
                    </a:lnTo>
                  </a:path>
                </a:pathLst>
              </a:custGeom>
              <a:solidFill>
                <a:schemeClr val="accent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grpSp>
      </p:grpSp>
      <p:grpSp>
        <p:nvGrpSpPr>
          <p:cNvPr id="125" name="Group 124">
            <a:extLst>
              <a:ext uri="{FF2B5EF4-FFF2-40B4-BE49-F238E27FC236}">
                <a16:creationId xmlns:a16="http://schemas.microsoft.com/office/drawing/2014/main" id="{7ABEF135-B722-4F34-847F-9EEDDCCAB3DE}"/>
              </a:ext>
            </a:extLst>
          </p:cNvPr>
          <p:cNvGrpSpPr/>
          <p:nvPr/>
        </p:nvGrpSpPr>
        <p:grpSpPr>
          <a:xfrm>
            <a:off x="8129895" y="1556448"/>
            <a:ext cx="3833505" cy="486732"/>
            <a:chOff x="8065394" y="1354314"/>
            <a:chExt cx="3833505" cy="668227"/>
          </a:xfrm>
        </p:grpSpPr>
        <p:sp>
          <p:nvSpPr>
            <p:cNvPr id="126" name="Parallelogram 125">
              <a:extLst>
                <a:ext uri="{FF2B5EF4-FFF2-40B4-BE49-F238E27FC236}">
                  <a16:creationId xmlns:a16="http://schemas.microsoft.com/office/drawing/2014/main" id="{086AEA27-7BD3-42DA-AFF1-018F254153A6}"/>
                </a:ext>
              </a:extLst>
            </p:cNvPr>
            <p:cNvSpPr/>
            <p:nvPr/>
          </p:nvSpPr>
          <p:spPr>
            <a:xfrm>
              <a:off x="8557730" y="1354316"/>
              <a:ext cx="3256857" cy="668225"/>
            </a:xfrm>
            <a:prstGeom prst="parallelogram">
              <a:avLst>
                <a:gd name="adj" fmla="val 674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63147"/>
                </a:solidFill>
                <a:effectLst/>
                <a:uLnTx/>
                <a:uFillTx/>
                <a:latin typeface="Ubuntu"/>
                <a:ea typeface="+mn-ea"/>
                <a:cs typeface="+mn-cs"/>
              </a:endParaRPr>
            </a:p>
          </p:txBody>
        </p:sp>
        <p:sp>
          <p:nvSpPr>
            <p:cNvPr id="127" name="Isosceles Triangle 126">
              <a:extLst>
                <a:ext uri="{FF2B5EF4-FFF2-40B4-BE49-F238E27FC236}">
                  <a16:creationId xmlns:a16="http://schemas.microsoft.com/office/drawing/2014/main" id="{465F3E78-AF1E-4F0B-817C-6EDB267940AE}"/>
                </a:ext>
              </a:extLst>
            </p:cNvPr>
            <p:cNvSpPr/>
            <p:nvPr/>
          </p:nvSpPr>
          <p:spPr>
            <a:xfrm rot="10800000">
              <a:off x="8065394" y="1354314"/>
              <a:ext cx="846272" cy="63050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998C85">
                    <a:lumMod val="50000"/>
                  </a:srgbClr>
                </a:solidFill>
                <a:effectLst/>
                <a:uLnTx/>
                <a:uFillTx/>
                <a:latin typeface="Ubuntu"/>
                <a:ea typeface="+mn-ea"/>
                <a:cs typeface="+mn-cs"/>
              </a:endParaRPr>
            </a:p>
          </p:txBody>
        </p:sp>
        <p:sp>
          <p:nvSpPr>
            <p:cNvPr id="128" name="Parallelogram 127">
              <a:extLst>
                <a:ext uri="{FF2B5EF4-FFF2-40B4-BE49-F238E27FC236}">
                  <a16:creationId xmlns:a16="http://schemas.microsoft.com/office/drawing/2014/main" id="{2AFC416E-7495-4096-90D3-0386D5B63D76}"/>
                </a:ext>
              </a:extLst>
            </p:cNvPr>
            <p:cNvSpPr/>
            <p:nvPr/>
          </p:nvSpPr>
          <p:spPr>
            <a:xfrm>
              <a:off x="8613220" y="1392030"/>
              <a:ext cx="3285679" cy="630511"/>
            </a:xfrm>
            <a:prstGeom prst="parallelogram">
              <a:avLst>
                <a:gd name="adj" fmla="val 667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89643" rIns="0" bIns="89643"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12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F878A"/>
                  </a:solidFill>
                  <a:effectLst/>
                  <a:uLnTx/>
                  <a:uFillTx/>
                  <a:latin typeface="Ubuntu"/>
                  <a:ea typeface="+mn-ea"/>
                  <a:cs typeface="+mn-cs"/>
                </a:rPr>
                <a:t>The Outcome</a:t>
              </a:r>
            </a:p>
          </p:txBody>
        </p:sp>
        <p:grpSp>
          <p:nvGrpSpPr>
            <p:cNvPr id="129" name="Group 128">
              <a:extLst>
                <a:ext uri="{FF2B5EF4-FFF2-40B4-BE49-F238E27FC236}">
                  <a16:creationId xmlns:a16="http://schemas.microsoft.com/office/drawing/2014/main" id="{CE1575E8-5FC9-46A2-A4AC-569BA3C2BD74}"/>
                </a:ext>
              </a:extLst>
            </p:cNvPr>
            <p:cNvGrpSpPr/>
            <p:nvPr/>
          </p:nvGrpSpPr>
          <p:grpSpPr>
            <a:xfrm>
              <a:off x="8321021" y="1411517"/>
              <a:ext cx="374167" cy="280500"/>
              <a:chOff x="8278259" y="2223053"/>
              <a:chExt cx="373361" cy="280628"/>
            </a:xfrm>
            <a:solidFill>
              <a:schemeClr val="bg1"/>
            </a:solidFill>
          </p:grpSpPr>
          <p:sp>
            <p:nvSpPr>
              <p:cNvPr id="130" name="Freeform 51">
                <a:extLst>
                  <a:ext uri="{FF2B5EF4-FFF2-40B4-BE49-F238E27FC236}">
                    <a16:creationId xmlns:a16="http://schemas.microsoft.com/office/drawing/2014/main" id="{33CDD574-F670-4873-8ADF-A6494DEE2260}"/>
                  </a:ext>
                </a:extLst>
              </p:cNvPr>
              <p:cNvSpPr>
                <a:spLocks noEditPoints="1"/>
              </p:cNvSpPr>
              <p:nvPr/>
            </p:nvSpPr>
            <p:spPr bwMode="auto">
              <a:xfrm flipH="1">
                <a:off x="8278259" y="2387141"/>
                <a:ext cx="373361" cy="116540"/>
              </a:xfrm>
              <a:custGeom>
                <a:avLst/>
                <a:gdLst>
                  <a:gd name="T0" fmla="*/ 2956 w 3428"/>
                  <a:gd name="T1" fmla="*/ 522 h 1070"/>
                  <a:gd name="T2" fmla="*/ 2864 w 3428"/>
                  <a:gd name="T3" fmla="*/ 418 h 1070"/>
                  <a:gd name="T4" fmla="*/ 2732 w 3428"/>
                  <a:gd name="T5" fmla="*/ 292 h 1070"/>
                  <a:gd name="T6" fmla="*/ 2512 w 3428"/>
                  <a:gd name="T7" fmla="*/ 126 h 1070"/>
                  <a:gd name="T8" fmla="*/ 2406 w 3428"/>
                  <a:gd name="T9" fmla="*/ 56 h 1070"/>
                  <a:gd name="T10" fmla="*/ 2308 w 3428"/>
                  <a:gd name="T11" fmla="*/ 16 h 1070"/>
                  <a:gd name="T12" fmla="*/ 2208 w 3428"/>
                  <a:gd name="T13" fmla="*/ 2 h 1070"/>
                  <a:gd name="T14" fmla="*/ 2106 w 3428"/>
                  <a:gd name="T15" fmla="*/ 6 h 1070"/>
                  <a:gd name="T16" fmla="*/ 2006 w 3428"/>
                  <a:gd name="T17" fmla="*/ 26 h 1070"/>
                  <a:gd name="T18" fmla="*/ 1906 w 3428"/>
                  <a:gd name="T19" fmla="*/ 60 h 1070"/>
                  <a:gd name="T20" fmla="*/ 1824 w 3428"/>
                  <a:gd name="T21" fmla="*/ 86 h 1070"/>
                  <a:gd name="T22" fmla="*/ 1704 w 3428"/>
                  <a:gd name="T23" fmla="*/ 96 h 1070"/>
                  <a:gd name="T24" fmla="*/ 1588 w 3428"/>
                  <a:gd name="T25" fmla="*/ 76 h 1070"/>
                  <a:gd name="T26" fmla="*/ 1484 w 3428"/>
                  <a:gd name="T27" fmla="*/ 52 h 1070"/>
                  <a:gd name="T28" fmla="*/ 1326 w 3428"/>
                  <a:gd name="T29" fmla="*/ 34 h 1070"/>
                  <a:gd name="T30" fmla="*/ 1168 w 3428"/>
                  <a:gd name="T31" fmla="*/ 30 h 1070"/>
                  <a:gd name="T32" fmla="*/ 1104 w 3428"/>
                  <a:gd name="T33" fmla="*/ 40 h 1070"/>
                  <a:gd name="T34" fmla="*/ 1052 w 3428"/>
                  <a:gd name="T35" fmla="*/ 68 h 1070"/>
                  <a:gd name="T36" fmla="*/ 1022 w 3428"/>
                  <a:gd name="T37" fmla="*/ 98 h 1070"/>
                  <a:gd name="T38" fmla="*/ 1028 w 3428"/>
                  <a:gd name="T39" fmla="*/ 122 h 1070"/>
                  <a:gd name="T40" fmla="*/ 1066 w 3428"/>
                  <a:gd name="T41" fmla="*/ 154 h 1070"/>
                  <a:gd name="T42" fmla="*/ 1150 w 3428"/>
                  <a:gd name="T43" fmla="*/ 200 h 1070"/>
                  <a:gd name="T44" fmla="*/ 1228 w 3428"/>
                  <a:gd name="T45" fmla="*/ 226 h 1070"/>
                  <a:gd name="T46" fmla="*/ 1308 w 3428"/>
                  <a:gd name="T47" fmla="*/ 236 h 1070"/>
                  <a:gd name="T48" fmla="*/ 1298 w 3428"/>
                  <a:gd name="T49" fmla="*/ 244 h 1070"/>
                  <a:gd name="T50" fmla="*/ 1254 w 3428"/>
                  <a:gd name="T51" fmla="*/ 250 h 1070"/>
                  <a:gd name="T52" fmla="*/ 1140 w 3428"/>
                  <a:gd name="T53" fmla="*/ 240 h 1070"/>
                  <a:gd name="T54" fmla="*/ 804 w 3428"/>
                  <a:gd name="T55" fmla="*/ 184 h 1070"/>
                  <a:gd name="T56" fmla="*/ 418 w 3428"/>
                  <a:gd name="T57" fmla="*/ 138 h 1070"/>
                  <a:gd name="T58" fmla="*/ 344 w 3428"/>
                  <a:gd name="T59" fmla="*/ 126 h 1070"/>
                  <a:gd name="T60" fmla="*/ 284 w 3428"/>
                  <a:gd name="T61" fmla="*/ 112 h 1070"/>
                  <a:gd name="T62" fmla="*/ 246 w 3428"/>
                  <a:gd name="T63" fmla="*/ 118 h 1070"/>
                  <a:gd name="T64" fmla="*/ 174 w 3428"/>
                  <a:gd name="T65" fmla="*/ 150 h 1070"/>
                  <a:gd name="T66" fmla="*/ 160 w 3428"/>
                  <a:gd name="T67" fmla="*/ 152 h 1070"/>
                  <a:gd name="T68" fmla="*/ 114 w 3428"/>
                  <a:gd name="T69" fmla="*/ 154 h 1070"/>
                  <a:gd name="T70" fmla="*/ 60 w 3428"/>
                  <a:gd name="T71" fmla="*/ 174 h 1070"/>
                  <a:gd name="T72" fmla="*/ 16 w 3428"/>
                  <a:gd name="T73" fmla="*/ 214 h 1070"/>
                  <a:gd name="T74" fmla="*/ 4 w 3428"/>
                  <a:gd name="T75" fmla="*/ 234 h 1070"/>
                  <a:gd name="T76" fmla="*/ 0 w 3428"/>
                  <a:gd name="T77" fmla="*/ 266 h 1070"/>
                  <a:gd name="T78" fmla="*/ 8 w 3428"/>
                  <a:gd name="T79" fmla="*/ 300 h 1070"/>
                  <a:gd name="T80" fmla="*/ 28 w 3428"/>
                  <a:gd name="T81" fmla="*/ 322 h 1070"/>
                  <a:gd name="T82" fmla="*/ 66 w 3428"/>
                  <a:gd name="T83" fmla="*/ 332 h 1070"/>
                  <a:gd name="T84" fmla="*/ 176 w 3428"/>
                  <a:gd name="T85" fmla="*/ 374 h 1070"/>
                  <a:gd name="T86" fmla="*/ 360 w 3428"/>
                  <a:gd name="T87" fmla="*/ 442 h 1070"/>
                  <a:gd name="T88" fmla="*/ 490 w 3428"/>
                  <a:gd name="T89" fmla="*/ 476 h 1070"/>
                  <a:gd name="T90" fmla="*/ 822 w 3428"/>
                  <a:gd name="T91" fmla="*/ 566 h 1070"/>
                  <a:gd name="T92" fmla="*/ 980 w 3428"/>
                  <a:gd name="T93" fmla="*/ 602 h 1070"/>
                  <a:gd name="T94" fmla="*/ 1070 w 3428"/>
                  <a:gd name="T95" fmla="*/ 628 h 1070"/>
                  <a:gd name="T96" fmla="*/ 1114 w 3428"/>
                  <a:gd name="T97" fmla="*/ 648 h 1070"/>
                  <a:gd name="T98" fmla="*/ 1250 w 3428"/>
                  <a:gd name="T99" fmla="*/ 704 h 1070"/>
                  <a:gd name="T100" fmla="*/ 1392 w 3428"/>
                  <a:gd name="T101" fmla="*/ 728 h 1070"/>
                  <a:gd name="T102" fmla="*/ 1492 w 3428"/>
                  <a:gd name="T103" fmla="*/ 728 h 1070"/>
                  <a:gd name="T104" fmla="*/ 1952 w 3428"/>
                  <a:gd name="T105" fmla="*/ 726 h 1070"/>
                  <a:gd name="T106" fmla="*/ 2050 w 3428"/>
                  <a:gd name="T107" fmla="*/ 732 h 1070"/>
                  <a:gd name="T108" fmla="*/ 2184 w 3428"/>
                  <a:gd name="T109" fmla="*/ 758 h 1070"/>
                  <a:gd name="T110" fmla="*/ 2306 w 3428"/>
                  <a:gd name="T111" fmla="*/ 808 h 1070"/>
                  <a:gd name="T112" fmla="*/ 2414 w 3428"/>
                  <a:gd name="T113" fmla="*/ 886 h 1070"/>
                  <a:gd name="T114" fmla="*/ 2508 w 3428"/>
                  <a:gd name="T115" fmla="*/ 988 h 1070"/>
                  <a:gd name="T116" fmla="*/ 3428 w 3428"/>
                  <a:gd name="T117" fmla="*/ 1068 h 1070"/>
                  <a:gd name="T118" fmla="*/ 3304 w 3428"/>
                  <a:gd name="T119" fmla="*/ 928 h 1070"/>
                  <a:gd name="T120" fmla="*/ 3100 w 3428"/>
                  <a:gd name="T121" fmla="*/ 706 h 1070"/>
                  <a:gd name="T122" fmla="*/ 2984 w 3428"/>
                  <a:gd name="T123" fmla="*/ 55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28" h="1070">
                    <a:moveTo>
                      <a:pt x="2984" y="558"/>
                    </a:moveTo>
                    <a:lnTo>
                      <a:pt x="2984" y="558"/>
                    </a:lnTo>
                    <a:lnTo>
                      <a:pt x="2956" y="522"/>
                    </a:lnTo>
                    <a:lnTo>
                      <a:pt x="2926" y="486"/>
                    </a:lnTo>
                    <a:lnTo>
                      <a:pt x="2896" y="450"/>
                    </a:lnTo>
                    <a:lnTo>
                      <a:pt x="2864" y="418"/>
                    </a:lnTo>
                    <a:lnTo>
                      <a:pt x="2832" y="384"/>
                    </a:lnTo>
                    <a:lnTo>
                      <a:pt x="2800" y="352"/>
                    </a:lnTo>
                    <a:lnTo>
                      <a:pt x="2732" y="292"/>
                    </a:lnTo>
                    <a:lnTo>
                      <a:pt x="2660" y="234"/>
                    </a:lnTo>
                    <a:lnTo>
                      <a:pt x="2588" y="178"/>
                    </a:lnTo>
                    <a:lnTo>
                      <a:pt x="2512" y="126"/>
                    </a:lnTo>
                    <a:lnTo>
                      <a:pt x="2436" y="74"/>
                    </a:lnTo>
                    <a:lnTo>
                      <a:pt x="2436" y="74"/>
                    </a:lnTo>
                    <a:lnTo>
                      <a:pt x="2406" y="56"/>
                    </a:lnTo>
                    <a:lnTo>
                      <a:pt x="2374" y="40"/>
                    </a:lnTo>
                    <a:lnTo>
                      <a:pt x="2340" y="28"/>
                    </a:lnTo>
                    <a:lnTo>
                      <a:pt x="2308" y="16"/>
                    </a:lnTo>
                    <a:lnTo>
                      <a:pt x="2276" y="10"/>
                    </a:lnTo>
                    <a:lnTo>
                      <a:pt x="2242" y="4"/>
                    </a:lnTo>
                    <a:lnTo>
                      <a:pt x="2208" y="2"/>
                    </a:lnTo>
                    <a:lnTo>
                      <a:pt x="2174" y="0"/>
                    </a:lnTo>
                    <a:lnTo>
                      <a:pt x="2140" y="2"/>
                    </a:lnTo>
                    <a:lnTo>
                      <a:pt x="2106" y="6"/>
                    </a:lnTo>
                    <a:lnTo>
                      <a:pt x="2072" y="10"/>
                    </a:lnTo>
                    <a:lnTo>
                      <a:pt x="2040" y="18"/>
                    </a:lnTo>
                    <a:lnTo>
                      <a:pt x="2006" y="26"/>
                    </a:lnTo>
                    <a:lnTo>
                      <a:pt x="1972" y="36"/>
                    </a:lnTo>
                    <a:lnTo>
                      <a:pt x="1938" y="48"/>
                    </a:lnTo>
                    <a:lnTo>
                      <a:pt x="1906" y="60"/>
                    </a:lnTo>
                    <a:lnTo>
                      <a:pt x="1906" y="60"/>
                    </a:lnTo>
                    <a:lnTo>
                      <a:pt x="1864" y="74"/>
                    </a:lnTo>
                    <a:lnTo>
                      <a:pt x="1824" y="86"/>
                    </a:lnTo>
                    <a:lnTo>
                      <a:pt x="1784" y="92"/>
                    </a:lnTo>
                    <a:lnTo>
                      <a:pt x="1744" y="96"/>
                    </a:lnTo>
                    <a:lnTo>
                      <a:pt x="1704" y="96"/>
                    </a:lnTo>
                    <a:lnTo>
                      <a:pt x="1666" y="94"/>
                    </a:lnTo>
                    <a:lnTo>
                      <a:pt x="1626" y="88"/>
                    </a:lnTo>
                    <a:lnTo>
                      <a:pt x="1588" y="76"/>
                    </a:lnTo>
                    <a:lnTo>
                      <a:pt x="1588" y="76"/>
                    </a:lnTo>
                    <a:lnTo>
                      <a:pt x="1536" y="62"/>
                    </a:lnTo>
                    <a:lnTo>
                      <a:pt x="1484" y="52"/>
                    </a:lnTo>
                    <a:lnTo>
                      <a:pt x="1430" y="44"/>
                    </a:lnTo>
                    <a:lnTo>
                      <a:pt x="1378" y="38"/>
                    </a:lnTo>
                    <a:lnTo>
                      <a:pt x="1326" y="34"/>
                    </a:lnTo>
                    <a:lnTo>
                      <a:pt x="1274" y="32"/>
                    </a:lnTo>
                    <a:lnTo>
                      <a:pt x="1168" y="30"/>
                    </a:lnTo>
                    <a:lnTo>
                      <a:pt x="1168" y="30"/>
                    </a:lnTo>
                    <a:lnTo>
                      <a:pt x="1146" y="32"/>
                    </a:lnTo>
                    <a:lnTo>
                      <a:pt x="1124" y="34"/>
                    </a:lnTo>
                    <a:lnTo>
                      <a:pt x="1104" y="40"/>
                    </a:lnTo>
                    <a:lnTo>
                      <a:pt x="1086" y="46"/>
                    </a:lnTo>
                    <a:lnTo>
                      <a:pt x="1068" y="56"/>
                    </a:lnTo>
                    <a:lnTo>
                      <a:pt x="1052" y="68"/>
                    </a:lnTo>
                    <a:lnTo>
                      <a:pt x="1036" y="82"/>
                    </a:lnTo>
                    <a:lnTo>
                      <a:pt x="1022" y="98"/>
                    </a:lnTo>
                    <a:lnTo>
                      <a:pt x="1022" y="98"/>
                    </a:lnTo>
                    <a:lnTo>
                      <a:pt x="1020" y="104"/>
                    </a:lnTo>
                    <a:lnTo>
                      <a:pt x="1022" y="112"/>
                    </a:lnTo>
                    <a:lnTo>
                      <a:pt x="1028" y="122"/>
                    </a:lnTo>
                    <a:lnTo>
                      <a:pt x="1038" y="132"/>
                    </a:lnTo>
                    <a:lnTo>
                      <a:pt x="1050" y="142"/>
                    </a:lnTo>
                    <a:lnTo>
                      <a:pt x="1066" y="154"/>
                    </a:lnTo>
                    <a:lnTo>
                      <a:pt x="1104" y="178"/>
                    </a:lnTo>
                    <a:lnTo>
                      <a:pt x="1126" y="188"/>
                    </a:lnTo>
                    <a:lnTo>
                      <a:pt x="1150" y="200"/>
                    </a:lnTo>
                    <a:lnTo>
                      <a:pt x="1174" y="210"/>
                    </a:lnTo>
                    <a:lnTo>
                      <a:pt x="1200" y="218"/>
                    </a:lnTo>
                    <a:lnTo>
                      <a:pt x="1228" y="226"/>
                    </a:lnTo>
                    <a:lnTo>
                      <a:pt x="1254" y="232"/>
                    </a:lnTo>
                    <a:lnTo>
                      <a:pt x="1282" y="234"/>
                    </a:lnTo>
                    <a:lnTo>
                      <a:pt x="1308" y="236"/>
                    </a:lnTo>
                    <a:lnTo>
                      <a:pt x="1308" y="236"/>
                    </a:lnTo>
                    <a:lnTo>
                      <a:pt x="1304" y="240"/>
                    </a:lnTo>
                    <a:lnTo>
                      <a:pt x="1298" y="244"/>
                    </a:lnTo>
                    <a:lnTo>
                      <a:pt x="1290" y="246"/>
                    </a:lnTo>
                    <a:lnTo>
                      <a:pt x="1280" y="248"/>
                    </a:lnTo>
                    <a:lnTo>
                      <a:pt x="1254" y="250"/>
                    </a:lnTo>
                    <a:lnTo>
                      <a:pt x="1220" y="248"/>
                    </a:lnTo>
                    <a:lnTo>
                      <a:pt x="1182" y="246"/>
                    </a:lnTo>
                    <a:lnTo>
                      <a:pt x="1140" y="240"/>
                    </a:lnTo>
                    <a:lnTo>
                      <a:pt x="1048" y="226"/>
                    </a:lnTo>
                    <a:lnTo>
                      <a:pt x="870" y="196"/>
                    </a:lnTo>
                    <a:lnTo>
                      <a:pt x="804" y="184"/>
                    </a:lnTo>
                    <a:lnTo>
                      <a:pt x="780" y="182"/>
                    </a:lnTo>
                    <a:lnTo>
                      <a:pt x="764" y="182"/>
                    </a:lnTo>
                    <a:lnTo>
                      <a:pt x="418" y="138"/>
                    </a:lnTo>
                    <a:lnTo>
                      <a:pt x="418" y="138"/>
                    </a:lnTo>
                    <a:lnTo>
                      <a:pt x="376" y="132"/>
                    </a:lnTo>
                    <a:lnTo>
                      <a:pt x="344" y="126"/>
                    </a:lnTo>
                    <a:lnTo>
                      <a:pt x="318" y="118"/>
                    </a:lnTo>
                    <a:lnTo>
                      <a:pt x="296" y="114"/>
                    </a:lnTo>
                    <a:lnTo>
                      <a:pt x="284" y="112"/>
                    </a:lnTo>
                    <a:lnTo>
                      <a:pt x="272" y="112"/>
                    </a:lnTo>
                    <a:lnTo>
                      <a:pt x="260" y="114"/>
                    </a:lnTo>
                    <a:lnTo>
                      <a:pt x="246" y="118"/>
                    </a:lnTo>
                    <a:lnTo>
                      <a:pt x="232" y="122"/>
                    </a:lnTo>
                    <a:lnTo>
                      <a:pt x="214" y="128"/>
                    </a:lnTo>
                    <a:lnTo>
                      <a:pt x="174" y="150"/>
                    </a:lnTo>
                    <a:lnTo>
                      <a:pt x="174" y="150"/>
                    </a:lnTo>
                    <a:lnTo>
                      <a:pt x="168" y="152"/>
                    </a:lnTo>
                    <a:lnTo>
                      <a:pt x="160" y="152"/>
                    </a:lnTo>
                    <a:lnTo>
                      <a:pt x="160" y="152"/>
                    </a:lnTo>
                    <a:lnTo>
                      <a:pt x="136" y="152"/>
                    </a:lnTo>
                    <a:lnTo>
                      <a:pt x="114" y="154"/>
                    </a:lnTo>
                    <a:lnTo>
                      <a:pt x="94" y="158"/>
                    </a:lnTo>
                    <a:lnTo>
                      <a:pt x="76" y="164"/>
                    </a:lnTo>
                    <a:lnTo>
                      <a:pt x="60" y="174"/>
                    </a:lnTo>
                    <a:lnTo>
                      <a:pt x="46" y="184"/>
                    </a:lnTo>
                    <a:lnTo>
                      <a:pt x="30" y="198"/>
                    </a:lnTo>
                    <a:lnTo>
                      <a:pt x="16" y="214"/>
                    </a:lnTo>
                    <a:lnTo>
                      <a:pt x="16" y="214"/>
                    </a:lnTo>
                    <a:lnTo>
                      <a:pt x="10" y="224"/>
                    </a:lnTo>
                    <a:lnTo>
                      <a:pt x="4" y="234"/>
                    </a:lnTo>
                    <a:lnTo>
                      <a:pt x="2" y="244"/>
                    </a:lnTo>
                    <a:lnTo>
                      <a:pt x="0" y="256"/>
                    </a:lnTo>
                    <a:lnTo>
                      <a:pt x="0" y="266"/>
                    </a:lnTo>
                    <a:lnTo>
                      <a:pt x="2" y="278"/>
                    </a:lnTo>
                    <a:lnTo>
                      <a:pt x="8" y="300"/>
                    </a:lnTo>
                    <a:lnTo>
                      <a:pt x="8" y="300"/>
                    </a:lnTo>
                    <a:lnTo>
                      <a:pt x="14" y="310"/>
                    </a:lnTo>
                    <a:lnTo>
                      <a:pt x="20" y="318"/>
                    </a:lnTo>
                    <a:lnTo>
                      <a:pt x="28" y="322"/>
                    </a:lnTo>
                    <a:lnTo>
                      <a:pt x="38" y="326"/>
                    </a:lnTo>
                    <a:lnTo>
                      <a:pt x="58" y="328"/>
                    </a:lnTo>
                    <a:lnTo>
                      <a:pt x="66" y="332"/>
                    </a:lnTo>
                    <a:lnTo>
                      <a:pt x="76" y="334"/>
                    </a:lnTo>
                    <a:lnTo>
                      <a:pt x="76" y="334"/>
                    </a:lnTo>
                    <a:lnTo>
                      <a:pt x="176" y="374"/>
                    </a:lnTo>
                    <a:lnTo>
                      <a:pt x="262" y="410"/>
                    </a:lnTo>
                    <a:lnTo>
                      <a:pt x="308" y="426"/>
                    </a:lnTo>
                    <a:lnTo>
                      <a:pt x="360" y="442"/>
                    </a:lnTo>
                    <a:lnTo>
                      <a:pt x="420" y="458"/>
                    </a:lnTo>
                    <a:lnTo>
                      <a:pt x="490" y="476"/>
                    </a:lnTo>
                    <a:lnTo>
                      <a:pt x="490" y="476"/>
                    </a:lnTo>
                    <a:lnTo>
                      <a:pt x="602" y="506"/>
                    </a:lnTo>
                    <a:lnTo>
                      <a:pt x="712" y="536"/>
                    </a:lnTo>
                    <a:lnTo>
                      <a:pt x="822" y="566"/>
                    </a:lnTo>
                    <a:lnTo>
                      <a:pt x="934" y="592"/>
                    </a:lnTo>
                    <a:lnTo>
                      <a:pt x="934" y="592"/>
                    </a:lnTo>
                    <a:lnTo>
                      <a:pt x="980" y="602"/>
                    </a:lnTo>
                    <a:lnTo>
                      <a:pt x="1026" y="614"/>
                    </a:lnTo>
                    <a:lnTo>
                      <a:pt x="1048" y="620"/>
                    </a:lnTo>
                    <a:lnTo>
                      <a:pt x="1070" y="628"/>
                    </a:lnTo>
                    <a:lnTo>
                      <a:pt x="1092" y="638"/>
                    </a:lnTo>
                    <a:lnTo>
                      <a:pt x="1114" y="648"/>
                    </a:lnTo>
                    <a:lnTo>
                      <a:pt x="1114" y="648"/>
                    </a:lnTo>
                    <a:lnTo>
                      <a:pt x="1158" y="670"/>
                    </a:lnTo>
                    <a:lnTo>
                      <a:pt x="1204" y="690"/>
                    </a:lnTo>
                    <a:lnTo>
                      <a:pt x="1250" y="704"/>
                    </a:lnTo>
                    <a:lnTo>
                      <a:pt x="1296" y="716"/>
                    </a:lnTo>
                    <a:lnTo>
                      <a:pt x="1344" y="722"/>
                    </a:lnTo>
                    <a:lnTo>
                      <a:pt x="1392" y="728"/>
                    </a:lnTo>
                    <a:lnTo>
                      <a:pt x="1442" y="730"/>
                    </a:lnTo>
                    <a:lnTo>
                      <a:pt x="1492" y="728"/>
                    </a:lnTo>
                    <a:lnTo>
                      <a:pt x="1492" y="728"/>
                    </a:lnTo>
                    <a:lnTo>
                      <a:pt x="1606" y="726"/>
                    </a:lnTo>
                    <a:lnTo>
                      <a:pt x="1722" y="726"/>
                    </a:lnTo>
                    <a:lnTo>
                      <a:pt x="1952" y="726"/>
                    </a:lnTo>
                    <a:lnTo>
                      <a:pt x="1952" y="726"/>
                    </a:lnTo>
                    <a:lnTo>
                      <a:pt x="2000" y="728"/>
                    </a:lnTo>
                    <a:lnTo>
                      <a:pt x="2050" y="732"/>
                    </a:lnTo>
                    <a:lnTo>
                      <a:pt x="2096" y="738"/>
                    </a:lnTo>
                    <a:lnTo>
                      <a:pt x="2140" y="746"/>
                    </a:lnTo>
                    <a:lnTo>
                      <a:pt x="2184" y="758"/>
                    </a:lnTo>
                    <a:lnTo>
                      <a:pt x="2226" y="772"/>
                    </a:lnTo>
                    <a:lnTo>
                      <a:pt x="2266" y="790"/>
                    </a:lnTo>
                    <a:lnTo>
                      <a:pt x="2306" y="808"/>
                    </a:lnTo>
                    <a:lnTo>
                      <a:pt x="2344" y="832"/>
                    </a:lnTo>
                    <a:lnTo>
                      <a:pt x="2380" y="856"/>
                    </a:lnTo>
                    <a:lnTo>
                      <a:pt x="2414" y="886"/>
                    </a:lnTo>
                    <a:lnTo>
                      <a:pt x="2446" y="916"/>
                    </a:lnTo>
                    <a:lnTo>
                      <a:pt x="2478" y="950"/>
                    </a:lnTo>
                    <a:lnTo>
                      <a:pt x="2508" y="988"/>
                    </a:lnTo>
                    <a:lnTo>
                      <a:pt x="2536" y="1026"/>
                    </a:lnTo>
                    <a:lnTo>
                      <a:pt x="2562" y="1070"/>
                    </a:lnTo>
                    <a:lnTo>
                      <a:pt x="3428" y="1068"/>
                    </a:lnTo>
                    <a:lnTo>
                      <a:pt x="3428" y="1068"/>
                    </a:lnTo>
                    <a:lnTo>
                      <a:pt x="3362" y="992"/>
                    </a:lnTo>
                    <a:lnTo>
                      <a:pt x="3304" y="928"/>
                    </a:lnTo>
                    <a:lnTo>
                      <a:pt x="3200" y="818"/>
                    </a:lnTo>
                    <a:lnTo>
                      <a:pt x="3150" y="764"/>
                    </a:lnTo>
                    <a:lnTo>
                      <a:pt x="3100" y="706"/>
                    </a:lnTo>
                    <a:lnTo>
                      <a:pt x="3044" y="640"/>
                    </a:lnTo>
                    <a:lnTo>
                      <a:pt x="2984" y="558"/>
                    </a:lnTo>
                    <a:lnTo>
                      <a:pt x="2984" y="558"/>
                    </a:lnTo>
                    <a:close/>
                    <a:moveTo>
                      <a:pt x="2984" y="558"/>
                    </a:moveTo>
                    <a:lnTo>
                      <a:pt x="2984" y="558"/>
                    </a:lnTo>
                    <a:close/>
                  </a:path>
                </a:pathLst>
              </a:custGeom>
              <a:grpFill/>
              <a:ln>
                <a:noFill/>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sp>
            <p:nvSpPr>
              <p:cNvPr id="131" name="5-Point Star 52">
                <a:extLst>
                  <a:ext uri="{FF2B5EF4-FFF2-40B4-BE49-F238E27FC236}">
                    <a16:creationId xmlns:a16="http://schemas.microsoft.com/office/drawing/2014/main" id="{472BD62D-BD97-4294-9D0B-57165D4440E4}"/>
                  </a:ext>
                </a:extLst>
              </p:cNvPr>
              <p:cNvSpPr/>
              <p:nvPr/>
            </p:nvSpPr>
            <p:spPr>
              <a:xfrm>
                <a:off x="8424032" y="2223053"/>
                <a:ext cx="146808" cy="14680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Ubuntu"/>
                  <a:ea typeface="+mn-ea"/>
                  <a:cs typeface="+mn-cs"/>
                </a:endParaRPr>
              </a:p>
            </p:txBody>
          </p:sp>
        </p:grpSp>
      </p:grpSp>
      <p:grpSp>
        <p:nvGrpSpPr>
          <p:cNvPr id="132" name="Group 131">
            <a:extLst>
              <a:ext uri="{FF2B5EF4-FFF2-40B4-BE49-F238E27FC236}">
                <a16:creationId xmlns:a16="http://schemas.microsoft.com/office/drawing/2014/main" id="{6F53B64E-A5F8-4033-B70F-6D1B8D63FF54}"/>
              </a:ext>
            </a:extLst>
          </p:cNvPr>
          <p:cNvGrpSpPr/>
          <p:nvPr/>
        </p:nvGrpSpPr>
        <p:grpSpPr>
          <a:xfrm>
            <a:off x="362510" y="1564256"/>
            <a:ext cx="3749193" cy="493144"/>
            <a:chOff x="437887" y="1354314"/>
            <a:chExt cx="3749193" cy="677029"/>
          </a:xfrm>
        </p:grpSpPr>
        <p:sp>
          <p:nvSpPr>
            <p:cNvPr id="133" name="Oval 132">
              <a:extLst>
                <a:ext uri="{FF2B5EF4-FFF2-40B4-BE49-F238E27FC236}">
                  <a16:creationId xmlns:a16="http://schemas.microsoft.com/office/drawing/2014/main" id="{CBF0759F-5C09-43C6-9A7E-667D98B7DEB9}"/>
                </a:ext>
              </a:extLst>
            </p:cNvPr>
            <p:cNvSpPr/>
            <p:nvPr/>
          </p:nvSpPr>
          <p:spPr>
            <a:xfrm>
              <a:off x="654365" y="1988516"/>
              <a:ext cx="413318" cy="42827"/>
            </a:xfrm>
            <a:prstGeom prst="ellipse">
              <a:avLst/>
            </a:prstGeom>
            <a:gradFill flip="none" rotWithShape="1">
              <a:gsLst>
                <a:gs pos="0">
                  <a:schemeClr val="tx1">
                    <a:alpha val="46000"/>
                  </a:schemeClr>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998C85">
                    <a:lumMod val="50000"/>
                  </a:srgbClr>
                </a:solidFill>
                <a:effectLst/>
                <a:uLnTx/>
                <a:uFillTx/>
                <a:latin typeface="Ubuntu"/>
                <a:ea typeface="+mn-ea"/>
                <a:cs typeface="+mn-cs"/>
              </a:endParaRPr>
            </a:p>
          </p:txBody>
        </p:sp>
        <p:sp>
          <p:nvSpPr>
            <p:cNvPr id="134" name="Parallelogram 133">
              <a:extLst>
                <a:ext uri="{FF2B5EF4-FFF2-40B4-BE49-F238E27FC236}">
                  <a16:creationId xmlns:a16="http://schemas.microsoft.com/office/drawing/2014/main" id="{A9A9BF0E-77F9-4093-A84D-1D76BBE4D976}"/>
                </a:ext>
              </a:extLst>
            </p:cNvPr>
            <p:cNvSpPr/>
            <p:nvPr/>
          </p:nvSpPr>
          <p:spPr>
            <a:xfrm>
              <a:off x="930223" y="1354316"/>
              <a:ext cx="3173285" cy="668225"/>
            </a:xfrm>
            <a:prstGeom prst="parallelogram">
              <a:avLst>
                <a:gd name="adj" fmla="val 674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Ubuntu"/>
                <a:ea typeface="+mn-ea"/>
                <a:cs typeface="+mn-cs"/>
              </a:endParaRPr>
            </a:p>
          </p:txBody>
        </p:sp>
        <p:sp>
          <p:nvSpPr>
            <p:cNvPr id="135" name="Isosceles Triangle 134">
              <a:extLst>
                <a:ext uri="{FF2B5EF4-FFF2-40B4-BE49-F238E27FC236}">
                  <a16:creationId xmlns:a16="http://schemas.microsoft.com/office/drawing/2014/main" id="{9D13EB63-F50E-435E-8969-34F5F6650851}"/>
                </a:ext>
              </a:extLst>
            </p:cNvPr>
            <p:cNvSpPr/>
            <p:nvPr/>
          </p:nvSpPr>
          <p:spPr>
            <a:xfrm rot="10800000">
              <a:off x="437887" y="1354314"/>
              <a:ext cx="846272" cy="6305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1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998C85">
                    <a:lumMod val="50000"/>
                  </a:srgbClr>
                </a:solidFill>
                <a:effectLst/>
                <a:uLnTx/>
                <a:uFillTx/>
                <a:latin typeface="Ubuntu"/>
                <a:ea typeface="+mn-ea"/>
                <a:cs typeface="+mn-cs"/>
              </a:endParaRPr>
            </a:p>
          </p:txBody>
        </p:sp>
        <p:sp>
          <p:nvSpPr>
            <p:cNvPr id="136" name="Parallelogram 135">
              <a:extLst>
                <a:ext uri="{FF2B5EF4-FFF2-40B4-BE49-F238E27FC236}">
                  <a16:creationId xmlns:a16="http://schemas.microsoft.com/office/drawing/2014/main" id="{E02F6F4C-4A7D-4BAA-B7EA-F36280308CDB}"/>
                </a:ext>
              </a:extLst>
            </p:cNvPr>
            <p:cNvSpPr/>
            <p:nvPr/>
          </p:nvSpPr>
          <p:spPr>
            <a:xfrm>
              <a:off x="985713" y="1392030"/>
              <a:ext cx="3201367" cy="630511"/>
            </a:xfrm>
            <a:prstGeom prst="parallelogram">
              <a:avLst>
                <a:gd name="adj" fmla="val 667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89643" rIns="0" bIns="89643"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12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2ABDB"/>
                  </a:solidFill>
                  <a:effectLst/>
                  <a:uLnTx/>
                  <a:uFillTx/>
                  <a:latin typeface="Ubuntu"/>
                  <a:ea typeface="+mn-ea"/>
                  <a:cs typeface="+mn-cs"/>
                </a:rPr>
                <a:t>The Challenge</a:t>
              </a:r>
            </a:p>
          </p:txBody>
        </p:sp>
        <p:grpSp>
          <p:nvGrpSpPr>
            <p:cNvPr id="137" name="Group 136">
              <a:extLst>
                <a:ext uri="{FF2B5EF4-FFF2-40B4-BE49-F238E27FC236}">
                  <a16:creationId xmlns:a16="http://schemas.microsoft.com/office/drawing/2014/main" id="{DAF9F67B-B975-48AE-BB72-3BDE587D370E}"/>
                </a:ext>
              </a:extLst>
            </p:cNvPr>
            <p:cNvGrpSpPr/>
            <p:nvPr/>
          </p:nvGrpSpPr>
          <p:grpSpPr>
            <a:xfrm>
              <a:off x="736081" y="1468314"/>
              <a:ext cx="235308" cy="225295"/>
              <a:chOff x="5555921" y="1624925"/>
              <a:chExt cx="319245" cy="305660"/>
            </a:xfrm>
            <a:solidFill>
              <a:schemeClr val="bg1"/>
            </a:solidFill>
          </p:grpSpPr>
          <p:sp>
            <p:nvSpPr>
              <p:cNvPr id="138" name="Freeform 118">
                <a:extLst>
                  <a:ext uri="{FF2B5EF4-FFF2-40B4-BE49-F238E27FC236}">
                    <a16:creationId xmlns:a16="http://schemas.microsoft.com/office/drawing/2014/main" id="{99EA98C7-FE13-4A0D-AD8E-6E2577FA3930}"/>
                  </a:ext>
                </a:extLst>
              </p:cNvPr>
              <p:cNvSpPr>
                <a:spLocks/>
              </p:cNvSpPr>
              <p:nvPr/>
            </p:nvSpPr>
            <p:spPr bwMode="auto">
              <a:xfrm>
                <a:off x="5555921" y="1692849"/>
                <a:ext cx="319245" cy="127698"/>
              </a:xfrm>
              <a:custGeom>
                <a:avLst/>
                <a:gdLst>
                  <a:gd name="T0" fmla="*/ 99 w 99"/>
                  <a:gd name="T1" fmla="*/ 3 h 40"/>
                  <a:gd name="T2" fmla="*/ 95 w 99"/>
                  <a:gd name="T3" fmla="*/ 0 h 40"/>
                  <a:gd name="T4" fmla="*/ 4 w 99"/>
                  <a:gd name="T5" fmla="*/ 0 h 40"/>
                  <a:gd name="T6" fmla="*/ 0 w 99"/>
                  <a:gd name="T7" fmla="*/ 3 h 40"/>
                  <a:gd name="T8" fmla="*/ 0 w 99"/>
                  <a:gd name="T9" fmla="*/ 3 h 40"/>
                  <a:gd name="T10" fmla="*/ 0 w 99"/>
                  <a:gd name="T11" fmla="*/ 15 h 40"/>
                  <a:gd name="T12" fmla="*/ 1 w 99"/>
                  <a:gd name="T13" fmla="*/ 20 h 40"/>
                  <a:gd name="T14" fmla="*/ 21 w 99"/>
                  <a:gd name="T15" fmla="*/ 39 h 40"/>
                  <a:gd name="T16" fmla="*/ 22 w 99"/>
                  <a:gd name="T17" fmla="*/ 40 h 40"/>
                  <a:gd name="T18" fmla="*/ 22 w 99"/>
                  <a:gd name="T19" fmla="*/ 32 h 40"/>
                  <a:gd name="T20" fmla="*/ 36 w 99"/>
                  <a:gd name="T21" fmla="*/ 32 h 40"/>
                  <a:gd name="T22" fmla="*/ 36 w 99"/>
                  <a:gd name="T23" fmla="*/ 39 h 40"/>
                  <a:gd name="T24" fmla="*/ 63 w 99"/>
                  <a:gd name="T25" fmla="*/ 39 h 40"/>
                  <a:gd name="T26" fmla="*/ 63 w 99"/>
                  <a:gd name="T27" fmla="*/ 32 h 40"/>
                  <a:gd name="T28" fmla="*/ 77 w 99"/>
                  <a:gd name="T29" fmla="*/ 32 h 40"/>
                  <a:gd name="T30" fmla="*/ 77 w 99"/>
                  <a:gd name="T31" fmla="*/ 39 h 40"/>
                  <a:gd name="T32" fmla="*/ 83 w 99"/>
                  <a:gd name="T33" fmla="*/ 38 h 40"/>
                  <a:gd name="T34" fmla="*/ 99 w 99"/>
                  <a:gd name="T35" fmla="*/ 18 h 40"/>
                  <a:gd name="T36" fmla="*/ 99 w 99"/>
                  <a:gd name="T37" fmla="*/ 15 h 40"/>
                  <a:gd name="T38" fmla="*/ 99 w 99"/>
                  <a:gd name="T39" fmla="*/ 3 h 40"/>
                  <a:gd name="T40" fmla="*/ 99 w 99"/>
                  <a:gd name="T41"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 h="40">
                    <a:moveTo>
                      <a:pt x="99" y="3"/>
                    </a:moveTo>
                    <a:cubicBezTo>
                      <a:pt x="98" y="1"/>
                      <a:pt x="97" y="0"/>
                      <a:pt x="95" y="0"/>
                    </a:cubicBezTo>
                    <a:cubicBezTo>
                      <a:pt x="65" y="0"/>
                      <a:pt x="35" y="0"/>
                      <a:pt x="4" y="0"/>
                    </a:cubicBezTo>
                    <a:cubicBezTo>
                      <a:pt x="2" y="0"/>
                      <a:pt x="1" y="1"/>
                      <a:pt x="0" y="3"/>
                    </a:cubicBezTo>
                    <a:cubicBezTo>
                      <a:pt x="0" y="3"/>
                      <a:pt x="0" y="3"/>
                      <a:pt x="0" y="3"/>
                    </a:cubicBezTo>
                    <a:cubicBezTo>
                      <a:pt x="0" y="15"/>
                      <a:pt x="0" y="15"/>
                      <a:pt x="0" y="15"/>
                    </a:cubicBezTo>
                    <a:cubicBezTo>
                      <a:pt x="0" y="17"/>
                      <a:pt x="0" y="19"/>
                      <a:pt x="1" y="20"/>
                    </a:cubicBezTo>
                    <a:cubicBezTo>
                      <a:pt x="4" y="30"/>
                      <a:pt x="11" y="37"/>
                      <a:pt x="21" y="39"/>
                    </a:cubicBezTo>
                    <a:cubicBezTo>
                      <a:pt x="21" y="39"/>
                      <a:pt x="22" y="39"/>
                      <a:pt x="22" y="40"/>
                    </a:cubicBezTo>
                    <a:cubicBezTo>
                      <a:pt x="22" y="32"/>
                      <a:pt x="22" y="32"/>
                      <a:pt x="22" y="32"/>
                    </a:cubicBezTo>
                    <a:cubicBezTo>
                      <a:pt x="36" y="32"/>
                      <a:pt x="36" y="32"/>
                      <a:pt x="36" y="32"/>
                    </a:cubicBezTo>
                    <a:cubicBezTo>
                      <a:pt x="36" y="39"/>
                      <a:pt x="36" y="39"/>
                      <a:pt x="36" y="39"/>
                    </a:cubicBezTo>
                    <a:cubicBezTo>
                      <a:pt x="63" y="39"/>
                      <a:pt x="63" y="39"/>
                      <a:pt x="63" y="39"/>
                    </a:cubicBezTo>
                    <a:cubicBezTo>
                      <a:pt x="63" y="32"/>
                      <a:pt x="63" y="32"/>
                      <a:pt x="63" y="32"/>
                    </a:cubicBezTo>
                    <a:cubicBezTo>
                      <a:pt x="77" y="32"/>
                      <a:pt x="77" y="32"/>
                      <a:pt x="77" y="32"/>
                    </a:cubicBezTo>
                    <a:cubicBezTo>
                      <a:pt x="77" y="39"/>
                      <a:pt x="77" y="39"/>
                      <a:pt x="77" y="39"/>
                    </a:cubicBezTo>
                    <a:cubicBezTo>
                      <a:pt x="79" y="40"/>
                      <a:pt x="81" y="39"/>
                      <a:pt x="83" y="38"/>
                    </a:cubicBezTo>
                    <a:cubicBezTo>
                      <a:pt x="91" y="34"/>
                      <a:pt x="97" y="28"/>
                      <a:pt x="99" y="18"/>
                    </a:cubicBezTo>
                    <a:cubicBezTo>
                      <a:pt x="99" y="17"/>
                      <a:pt x="99" y="16"/>
                      <a:pt x="99" y="15"/>
                    </a:cubicBezTo>
                    <a:cubicBezTo>
                      <a:pt x="99" y="3"/>
                      <a:pt x="99" y="3"/>
                      <a:pt x="99" y="3"/>
                    </a:cubicBezTo>
                    <a:cubicBezTo>
                      <a:pt x="99" y="3"/>
                      <a:pt x="99" y="3"/>
                      <a:pt x="99"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39" name="Freeform 119">
                <a:extLst>
                  <a:ext uri="{FF2B5EF4-FFF2-40B4-BE49-F238E27FC236}">
                    <a16:creationId xmlns:a16="http://schemas.microsoft.com/office/drawing/2014/main" id="{69E83AE1-0D88-4248-AFDE-C7E1B4E238CF}"/>
                  </a:ext>
                </a:extLst>
              </p:cNvPr>
              <p:cNvSpPr>
                <a:spLocks/>
              </p:cNvSpPr>
              <p:nvPr/>
            </p:nvSpPr>
            <p:spPr bwMode="auto">
              <a:xfrm>
                <a:off x="5555921" y="1782509"/>
                <a:ext cx="319245" cy="148076"/>
              </a:xfrm>
              <a:custGeom>
                <a:avLst/>
                <a:gdLst>
                  <a:gd name="T0" fmla="*/ 93 w 99"/>
                  <a:gd name="T1" fmla="*/ 8 h 46"/>
                  <a:gd name="T2" fmla="*/ 93 w 99"/>
                  <a:gd name="T3" fmla="*/ 8 h 46"/>
                  <a:gd name="T4" fmla="*/ 79 w 99"/>
                  <a:gd name="T5" fmla="*/ 16 h 46"/>
                  <a:gd name="T6" fmla="*/ 77 w 99"/>
                  <a:gd name="T7" fmla="*/ 16 h 46"/>
                  <a:gd name="T8" fmla="*/ 77 w 99"/>
                  <a:gd name="T9" fmla="*/ 20 h 46"/>
                  <a:gd name="T10" fmla="*/ 72 w 99"/>
                  <a:gd name="T11" fmla="*/ 25 h 46"/>
                  <a:gd name="T12" fmla="*/ 63 w 99"/>
                  <a:gd name="T13" fmla="*/ 25 h 46"/>
                  <a:gd name="T14" fmla="*/ 63 w 99"/>
                  <a:gd name="T15" fmla="*/ 16 h 46"/>
                  <a:gd name="T16" fmla="*/ 36 w 99"/>
                  <a:gd name="T17" fmla="*/ 16 h 46"/>
                  <a:gd name="T18" fmla="*/ 36 w 99"/>
                  <a:gd name="T19" fmla="*/ 20 h 46"/>
                  <a:gd name="T20" fmla="*/ 32 w 99"/>
                  <a:gd name="T21" fmla="*/ 25 h 46"/>
                  <a:gd name="T22" fmla="*/ 22 w 99"/>
                  <a:gd name="T23" fmla="*/ 25 h 46"/>
                  <a:gd name="T24" fmla="*/ 22 w 99"/>
                  <a:gd name="T25" fmla="*/ 16 h 46"/>
                  <a:gd name="T26" fmla="*/ 18 w 99"/>
                  <a:gd name="T27" fmla="*/ 15 h 46"/>
                  <a:gd name="T28" fmla="*/ 9 w 99"/>
                  <a:gd name="T29" fmla="*/ 10 h 46"/>
                  <a:gd name="T30" fmla="*/ 0 w 99"/>
                  <a:gd name="T31" fmla="*/ 1 h 46"/>
                  <a:gd name="T32" fmla="*/ 0 w 99"/>
                  <a:gd name="T33" fmla="*/ 0 h 46"/>
                  <a:gd name="T34" fmla="*/ 0 w 99"/>
                  <a:gd name="T35" fmla="*/ 38 h 46"/>
                  <a:gd name="T36" fmla="*/ 0 w 99"/>
                  <a:gd name="T37" fmla="*/ 40 h 46"/>
                  <a:gd name="T38" fmla="*/ 29 w 99"/>
                  <a:gd name="T39" fmla="*/ 43 h 46"/>
                  <a:gd name="T40" fmla="*/ 45 w 99"/>
                  <a:gd name="T41" fmla="*/ 45 h 46"/>
                  <a:gd name="T42" fmla="*/ 49 w 99"/>
                  <a:gd name="T43" fmla="*/ 45 h 46"/>
                  <a:gd name="T44" fmla="*/ 54 w 99"/>
                  <a:gd name="T45" fmla="*/ 46 h 46"/>
                  <a:gd name="T46" fmla="*/ 59 w 99"/>
                  <a:gd name="T47" fmla="*/ 46 h 46"/>
                  <a:gd name="T48" fmla="*/ 71 w 99"/>
                  <a:gd name="T49" fmla="*/ 45 h 46"/>
                  <a:gd name="T50" fmla="*/ 84 w 99"/>
                  <a:gd name="T51" fmla="*/ 44 h 46"/>
                  <a:gd name="T52" fmla="*/ 99 w 99"/>
                  <a:gd name="T53" fmla="*/ 25 h 46"/>
                  <a:gd name="T54" fmla="*/ 99 w 99"/>
                  <a:gd name="T55" fmla="*/ 0 h 46"/>
                  <a:gd name="T56" fmla="*/ 93 w 99"/>
                  <a:gd name="T5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46">
                    <a:moveTo>
                      <a:pt x="93" y="8"/>
                    </a:moveTo>
                    <a:cubicBezTo>
                      <a:pt x="93" y="8"/>
                      <a:pt x="93" y="8"/>
                      <a:pt x="93" y="8"/>
                    </a:cubicBezTo>
                    <a:cubicBezTo>
                      <a:pt x="89" y="12"/>
                      <a:pt x="84" y="15"/>
                      <a:pt x="79" y="16"/>
                    </a:cubicBezTo>
                    <a:cubicBezTo>
                      <a:pt x="78" y="16"/>
                      <a:pt x="78" y="16"/>
                      <a:pt x="77" y="16"/>
                    </a:cubicBezTo>
                    <a:cubicBezTo>
                      <a:pt x="77" y="20"/>
                      <a:pt x="77" y="20"/>
                      <a:pt x="77" y="20"/>
                    </a:cubicBezTo>
                    <a:cubicBezTo>
                      <a:pt x="77" y="23"/>
                      <a:pt x="75" y="25"/>
                      <a:pt x="72" y="25"/>
                    </a:cubicBezTo>
                    <a:cubicBezTo>
                      <a:pt x="63" y="25"/>
                      <a:pt x="63" y="25"/>
                      <a:pt x="63" y="25"/>
                    </a:cubicBezTo>
                    <a:cubicBezTo>
                      <a:pt x="63" y="16"/>
                      <a:pt x="63" y="16"/>
                      <a:pt x="63" y="16"/>
                    </a:cubicBezTo>
                    <a:cubicBezTo>
                      <a:pt x="36" y="16"/>
                      <a:pt x="36" y="16"/>
                      <a:pt x="36" y="16"/>
                    </a:cubicBezTo>
                    <a:cubicBezTo>
                      <a:pt x="36" y="20"/>
                      <a:pt x="36" y="20"/>
                      <a:pt x="36" y="20"/>
                    </a:cubicBezTo>
                    <a:cubicBezTo>
                      <a:pt x="36" y="23"/>
                      <a:pt x="34" y="25"/>
                      <a:pt x="32" y="25"/>
                    </a:cubicBezTo>
                    <a:cubicBezTo>
                      <a:pt x="22" y="25"/>
                      <a:pt x="22" y="25"/>
                      <a:pt x="22" y="25"/>
                    </a:cubicBezTo>
                    <a:cubicBezTo>
                      <a:pt x="22" y="16"/>
                      <a:pt x="22" y="16"/>
                      <a:pt x="22" y="16"/>
                    </a:cubicBezTo>
                    <a:cubicBezTo>
                      <a:pt x="21" y="16"/>
                      <a:pt x="19" y="16"/>
                      <a:pt x="18" y="15"/>
                    </a:cubicBezTo>
                    <a:cubicBezTo>
                      <a:pt x="14" y="14"/>
                      <a:pt x="11" y="12"/>
                      <a:pt x="9" y="10"/>
                    </a:cubicBezTo>
                    <a:cubicBezTo>
                      <a:pt x="5" y="8"/>
                      <a:pt x="3" y="5"/>
                      <a:pt x="0" y="1"/>
                    </a:cubicBezTo>
                    <a:cubicBezTo>
                      <a:pt x="0" y="1"/>
                      <a:pt x="0" y="0"/>
                      <a:pt x="0" y="0"/>
                    </a:cubicBezTo>
                    <a:cubicBezTo>
                      <a:pt x="0" y="38"/>
                      <a:pt x="0" y="38"/>
                      <a:pt x="0" y="38"/>
                    </a:cubicBezTo>
                    <a:cubicBezTo>
                      <a:pt x="0" y="39"/>
                      <a:pt x="0" y="40"/>
                      <a:pt x="0" y="40"/>
                    </a:cubicBezTo>
                    <a:cubicBezTo>
                      <a:pt x="9" y="40"/>
                      <a:pt x="19" y="42"/>
                      <a:pt x="29" y="43"/>
                    </a:cubicBezTo>
                    <a:cubicBezTo>
                      <a:pt x="34" y="44"/>
                      <a:pt x="39" y="45"/>
                      <a:pt x="45" y="45"/>
                    </a:cubicBezTo>
                    <a:cubicBezTo>
                      <a:pt x="47" y="45"/>
                      <a:pt x="48" y="45"/>
                      <a:pt x="49" y="45"/>
                    </a:cubicBezTo>
                    <a:cubicBezTo>
                      <a:pt x="51" y="46"/>
                      <a:pt x="52" y="46"/>
                      <a:pt x="54" y="46"/>
                    </a:cubicBezTo>
                    <a:cubicBezTo>
                      <a:pt x="55" y="46"/>
                      <a:pt x="57" y="46"/>
                      <a:pt x="59" y="46"/>
                    </a:cubicBezTo>
                    <a:cubicBezTo>
                      <a:pt x="63" y="46"/>
                      <a:pt x="67" y="46"/>
                      <a:pt x="71" y="45"/>
                    </a:cubicBezTo>
                    <a:cubicBezTo>
                      <a:pt x="75" y="45"/>
                      <a:pt x="79" y="44"/>
                      <a:pt x="84" y="44"/>
                    </a:cubicBezTo>
                    <a:cubicBezTo>
                      <a:pt x="93" y="42"/>
                      <a:pt x="99" y="34"/>
                      <a:pt x="99" y="25"/>
                    </a:cubicBezTo>
                    <a:cubicBezTo>
                      <a:pt x="99" y="0"/>
                      <a:pt x="99" y="0"/>
                      <a:pt x="99" y="0"/>
                    </a:cubicBezTo>
                    <a:cubicBezTo>
                      <a:pt x="98" y="3"/>
                      <a:pt x="96" y="6"/>
                      <a:pt x="9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40" name="Freeform 120">
                <a:extLst>
                  <a:ext uri="{FF2B5EF4-FFF2-40B4-BE49-F238E27FC236}">
                    <a16:creationId xmlns:a16="http://schemas.microsoft.com/office/drawing/2014/main" id="{97D50B74-98F4-4CB6-85D6-01325644F66F}"/>
                  </a:ext>
                </a:extLst>
              </p:cNvPr>
              <p:cNvSpPr>
                <a:spLocks/>
              </p:cNvSpPr>
              <p:nvPr/>
            </p:nvSpPr>
            <p:spPr bwMode="auto">
              <a:xfrm>
                <a:off x="5637431" y="1808320"/>
                <a:ext cx="28529" cy="42114"/>
              </a:xfrm>
              <a:custGeom>
                <a:avLst/>
                <a:gdLst>
                  <a:gd name="T0" fmla="*/ 9 w 9"/>
                  <a:gd name="T1" fmla="*/ 8 h 13"/>
                  <a:gd name="T2" fmla="*/ 9 w 9"/>
                  <a:gd name="T3" fmla="*/ 0 h 13"/>
                  <a:gd name="T4" fmla="*/ 0 w 9"/>
                  <a:gd name="T5" fmla="*/ 0 h 13"/>
                  <a:gd name="T6" fmla="*/ 0 w 9"/>
                  <a:gd name="T7" fmla="*/ 13 h 13"/>
                  <a:gd name="T8" fmla="*/ 4 w 9"/>
                  <a:gd name="T9" fmla="*/ 13 h 13"/>
                  <a:gd name="T10" fmla="*/ 9 w 9"/>
                  <a:gd name="T11" fmla="*/ 8 h 13"/>
                </a:gdLst>
                <a:ahLst/>
                <a:cxnLst>
                  <a:cxn ang="0">
                    <a:pos x="T0" y="T1"/>
                  </a:cxn>
                  <a:cxn ang="0">
                    <a:pos x="T2" y="T3"/>
                  </a:cxn>
                  <a:cxn ang="0">
                    <a:pos x="T4" y="T5"/>
                  </a:cxn>
                  <a:cxn ang="0">
                    <a:pos x="T6" y="T7"/>
                  </a:cxn>
                  <a:cxn ang="0">
                    <a:pos x="T8" y="T9"/>
                  </a:cxn>
                  <a:cxn ang="0">
                    <a:pos x="T10" y="T11"/>
                  </a:cxn>
                </a:cxnLst>
                <a:rect l="0" t="0" r="r" b="b"/>
                <a:pathLst>
                  <a:path w="9" h="13">
                    <a:moveTo>
                      <a:pt x="9" y="8"/>
                    </a:moveTo>
                    <a:cubicBezTo>
                      <a:pt x="9" y="0"/>
                      <a:pt x="9" y="0"/>
                      <a:pt x="9" y="0"/>
                    </a:cubicBezTo>
                    <a:cubicBezTo>
                      <a:pt x="0" y="0"/>
                      <a:pt x="0" y="0"/>
                      <a:pt x="0" y="0"/>
                    </a:cubicBezTo>
                    <a:cubicBezTo>
                      <a:pt x="0" y="13"/>
                      <a:pt x="0" y="13"/>
                      <a:pt x="0" y="13"/>
                    </a:cubicBezTo>
                    <a:cubicBezTo>
                      <a:pt x="4" y="13"/>
                      <a:pt x="4" y="13"/>
                      <a:pt x="4" y="13"/>
                    </a:cubicBezTo>
                    <a:cubicBezTo>
                      <a:pt x="7" y="13"/>
                      <a:pt x="9" y="11"/>
                      <a:pt x="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41" name="Freeform 121">
                <a:extLst>
                  <a:ext uri="{FF2B5EF4-FFF2-40B4-BE49-F238E27FC236}">
                    <a16:creationId xmlns:a16="http://schemas.microsoft.com/office/drawing/2014/main" id="{FCD7C2DB-0451-45E1-AF7C-5735F9024EF4}"/>
                  </a:ext>
                </a:extLst>
              </p:cNvPr>
              <p:cNvSpPr>
                <a:spLocks/>
              </p:cNvSpPr>
              <p:nvPr/>
            </p:nvSpPr>
            <p:spPr bwMode="auto">
              <a:xfrm>
                <a:off x="5640148" y="1624925"/>
                <a:ext cx="150793" cy="61133"/>
              </a:xfrm>
              <a:custGeom>
                <a:avLst/>
                <a:gdLst>
                  <a:gd name="T0" fmla="*/ 4 w 47"/>
                  <a:gd name="T1" fmla="*/ 15 h 19"/>
                  <a:gd name="T2" fmla="*/ 4 w 47"/>
                  <a:gd name="T3" fmla="*/ 15 h 19"/>
                  <a:gd name="T4" fmla="*/ 4 w 47"/>
                  <a:gd name="T5" fmla="*/ 5 h 19"/>
                  <a:gd name="T6" fmla="*/ 43 w 47"/>
                  <a:gd name="T7" fmla="*/ 5 h 19"/>
                  <a:gd name="T8" fmla="*/ 43 w 47"/>
                  <a:gd name="T9" fmla="*/ 13 h 19"/>
                  <a:gd name="T10" fmla="*/ 43 w 47"/>
                  <a:gd name="T11" fmla="*/ 13 h 19"/>
                  <a:gd name="T12" fmla="*/ 43 w 47"/>
                  <a:gd name="T13" fmla="*/ 19 h 19"/>
                  <a:gd name="T14" fmla="*/ 47 w 47"/>
                  <a:gd name="T15" fmla="*/ 15 h 19"/>
                  <a:gd name="T16" fmla="*/ 47 w 47"/>
                  <a:gd name="T17" fmla="*/ 13 h 19"/>
                  <a:gd name="T18" fmla="*/ 47 w 47"/>
                  <a:gd name="T19" fmla="*/ 13 h 19"/>
                  <a:gd name="T20" fmla="*/ 47 w 47"/>
                  <a:gd name="T21" fmla="*/ 4 h 19"/>
                  <a:gd name="T22" fmla="*/ 43 w 47"/>
                  <a:gd name="T23" fmla="*/ 0 h 19"/>
                  <a:gd name="T24" fmla="*/ 5 w 47"/>
                  <a:gd name="T25" fmla="*/ 0 h 19"/>
                  <a:gd name="T26" fmla="*/ 0 w 47"/>
                  <a:gd name="T27" fmla="*/ 5 h 19"/>
                  <a:gd name="T28" fmla="*/ 0 w 47"/>
                  <a:gd name="T29" fmla="*/ 13 h 19"/>
                  <a:gd name="T30" fmla="*/ 0 w 47"/>
                  <a:gd name="T31" fmla="*/ 13 h 19"/>
                  <a:gd name="T32" fmla="*/ 0 w 47"/>
                  <a:gd name="T33" fmla="*/ 19 h 19"/>
                  <a:gd name="T34" fmla="*/ 0 w 47"/>
                  <a:gd name="T35" fmla="*/ 19 h 19"/>
                  <a:gd name="T36" fmla="*/ 4 w 47"/>
                  <a:gd name="T3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19">
                    <a:moveTo>
                      <a:pt x="4" y="15"/>
                    </a:moveTo>
                    <a:cubicBezTo>
                      <a:pt x="4" y="15"/>
                      <a:pt x="4" y="15"/>
                      <a:pt x="4" y="15"/>
                    </a:cubicBezTo>
                    <a:cubicBezTo>
                      <a:pt x="4" y="5"/>
                      <a:pt x="4" y="5"/>
                      <a:pt x="4" y="5"/>
                    </a:cubicBezTo>
                    <a:cubicBezTo>
                      <a:pt x="43" y="5"/>
                      <a:pt x="43" y="5"/>
                      <a:pt x="43" y="5"/>
                    </a:cubicBezTo>
                    <a:cubicBezTo>
                      <a:pt x="43" y="13"/>
                      <a:pt x="43" y="13"/>
                      <a:pt x="43" y="13"/>
                    </a:cubicBezTo>
                    <a:cubicBezTo>
                      <a:pt x="43" y="13"/>
                      <a:pt x="43" y="13"/>
                      <a:pt x="43" y="13"/>
                    </a:cubicBezTo>
                    <a:cubicBezTo>
                      <a:pt x="43" y="19"/>
                      <a:pt x="43" y="19"/>
                      <a:pt x="43" y="19"/>
                    </a:cubicBezTo>
                    <a:cubicBezTo>
                      <a:pt x="45" y="19"/>
                      <a:pt x="47" y="17"/>
                      <a:pt x="47" y="15"/>
                    </a:cubicBezTo>
                    <a:cubicBezTo>
                      <a:pt x="47" y="13"/>
                      <a:pt x="47" y="13"/>
                      <a:pt x="47" y="13"/>
                    </a:cubicBezTo>
                    <a:cubicBezTo>
                      <a:pt x="47" y="13"/>
                      <a:pt x="47" y="13"/>
                      <a:pt x="47" y="13"/>
                    </a:cubicBezTo>
                    <a:cubicBezTo>
                      <a:pt x="47" y="10"/>
                      <a:pt x="47" y="8"/>
                      <a:pt x="47" y="4"/>
                    </a:cubicBezTo>
                    <a:cubicBezTo>
                      <a:pt x="47" y="2"/>
                      <a:pt x="45" y="0"/>
                      <a:pt x="43" y="0"/>
                    </a:cubicBezTo>
                    <a:cubicBezTo>
                      <a:pt x="30" y="0"/>
                      <a:pt x="17" y="0"/>
                      <a:pt x="5" y="0"/>
                    </a:cubicBezTo>
                    <a:cubicBezTo>
                      <a:pt x="2" y="0"/>
                      <a:pt x="0" y="2"/>
                      <a:pt x="0" y="5"/>
                    </a:cubicBezTo>
                    <a:cubicBezTo>
                      <a:pt x="0" y="8"/>
                      <a:pt x="0" y="10"/>
                      <a:pt x="0" y="13"/>
                    </a:cubicBezTo>
                    <a:cubicBezTo>
                      <a:pt x="0" y="13"/>
                      <a:pt x="0" y="13"/>
                      <a:pt x="0" y="13"/>
                    </a:cubicBezTo>
                    <a:cubicBezTo>
                      <a:pt x="0" y="19"/>
                      <a:pt x="0" y="19"/>
                      <a:pt x="0" y="19"/>
                    </a:cubicBezTo>
                    <a:cubicBezTo>
                      <a:pt x="0" y="19"/>
                      <a:pt x="0" y="19"/>
                      <a:pt x="0" y="19"/>
                    </a:cubicBezTo>
                    <a:cubicBezTo>
                      <a:pt x="2" y="19"/>
                      <a:pt x="4" y="17"/>
                      <a:pt x="4"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42" name="Freeform 122">
                <a:extLst>
                  <a:ext uri="{FF2B5EF4-FFF2-40B4-BE49-F238E27FC236}">
                    <a16:creationId xmlns:a16="http://schemas.microsoft.com/office/drawing/2014/main" id="{25DCBA74-C531-4105-80CA-50BACBA26739}"/>
                  </a:ext>
                </a:extLst>
              </p:cNvPr>
              <p:cNvSpPr>
                <a:spLocks/>
              </p:cNvSpPr>
              <p:nvPr/>
            </p:nvSpPr>
            <p:spPr bwMode="auto">
              <a:xfrm>
                <a:off x="5765129" y="1808320"/>
                <a:ext cx="28529" cy="42114"/>
              </a:xfrm>
              <a:custGeom>
                <a:avLst/>
                <a:gdLst>
                  <a:gd name="T0" fmla="*/ 9 w 9"/>
                  <a:gd name="T1" fmla="*/ 8 h 13"/>
                  <a:gd name="T2" fmla="*/ 9 w 9"/>
                  <a:gd name="T3" fmla="*/ 0 h 13"/>
                  <a:gd name="T4" fmla="*/ 0 w 9"/>
                  <a:gd name="T5" fmla="*/ 0 h 13"/>
                  <a:gd name="T6" fmla="*/ 0 w 9"/>
                  <a:gd name="T7" fmla="*/ 13 h 13"/>
                  <a:gd name="T8" fmla="*/ 5 w 9"/>
                  <a:gd name="T9" fmla="*/ 13 h 13"/>
                  <a:gd name="T10" fmla="*/ 9 w 9"/>
                  <a:gd name="T11" fmla="*/ 8 h 13"/>
                </a:gdLst>
                <a:ahLst/>
                <a:cxnLst>
                  <a:cxn ang="0">
                    <a:pos x="T0" y="T1"/>
                  </a:cxn>
                  <a:cxn ang="0">
                    <a:pos x="T2" y="T3"/>
                  </a:cxn>
                  <a:cxn ang="0">
                    <a:pos x="T4" y="T5"/>
                  </a:cxn>
                  <a:cxn ang="0">
                    <a:pos x="T6" y="T7"/>
                  </a:cxn>
                  <a:cxn ang="0">
                    <a:pos x="T8" y="T9"/>
                  </a:cxn>
                  <a:cxn ang="0">
                    <a:pos x="T10" y="T11"/>
                  </a:cxn>
                </a:cxnLst>
                <a:rect l="0" t="0" r="r" b="b"/>
                <a:pathLst>
                  <a:path w="9" h="13">
                    <a:moveTo>
                      <a:pt x="9" y="8"/>
                    </a:moveTo>
                    <a:cubicBezTo>
                      <a:pt x="9" y="0"/>
                      <a:pt x="9" y="0"/>
                      <a:pt x="9" y="0"/>
                    </a:cubicBezTo>
                    <a:cubicBezTo>
                      <a:pt x="0" y="0"/>
                      <a:pt x="0" y="0"/>
                      <a:pt x="0" y="0"/>
                    </a:cubicBezTo>
                    <a:cubicBezTo>
                      <a:pt x="0" y="13"/>
                      <a:pt x="0" y="13"/>
                      <a:pt x="0" y="13"/>
                    </a:cubicBezTo>
                    <a:cubicBezTo>
                      <a:pt x="5" y="13"/>
                      <a:pt x="5" y="13"/>
                      <a:pt x="5" y="13"/>
                    </a:cubicBezTo>
                    <a:cubicBezTo>
                      <a:pt x="7" y="13"/>
                      <a:pt x="9" y="11"/>
                      <a:pt x="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grpSp>
        <p:nvGrpSpPr>
          <p:cNvPr id="143" name="Group 142">
            <a:extLst>
              <a:ext uri="{FF2B5EF4-FFF2-40B4-BE49-F238E27FC236}">
                <a16:creationId xmlns:a16="http://schemas.microsoft.com/office/drawing/2014/main" id="{82046295-2F03-4244-89BC-B0753A840F35}"/>
              </a:ext>
            </a:extLst>
          </p:cNvPr>
          <p:cNvGrpSpPr/>
          <p:nvPr/>
        </p:nvGrpSpPr>
        <p:grpSpPr>
          <a:xfrm>
            <a:off x="267862" y="838473"/>
            <a:ext cx="11409774" cy="576961"/>
            <a:chOff x="404813" y="1125538"/>
            <a:chExt cx="11409774" cy="682942"/>
          </a:xfrm>
        </p:grpSpPr>
        <p:grpSp>
          <p:nvGrpSpPr>
            <p:cNvPr id="144" name="Group 143">
              <a:extLst>
                <a:ext uri="{FF2B5EF4-FFF2-40B4-BE49-F238E27FC236}">
                  <a16:creationId xmlns:a16="http://schemas.microsoft.com/office/drawing/2014/main" id="{06A8F835-0F75-4108-8071-EF80DF896E56}"/>
                </a:ext>
              </a:extLst>
            </p:cNvPr>
            <p:cNvGrpSpPr/>
            <p:nvPr/>
          </p:nvGrpSpPr>
          <p:grpSpPr>
            <a:xfrm>
              <a:off x="404813" y="1125538"/>
              <a:ext cx="11409774" cy="682942"/>
              <a:chOff x="404813" y="1125538"/>
              <a:chExt cx="11612880" cy="799500"/>
            </a:xfrm>
          </p:grpSpPr>
          <p:sp>
            <p:nvSpPr>
              <p:cNvPr id="149" name="Rounded Rectangle 60">
                <a:extLst>
                  <a:ext uri="{FF2B5EF4-FFF2-40B4-BE49-F238E27FC236}">
                    <a16:creationId xmlns:a16="http://schemas.microsoft.com/office/drawing/2014/main" id="{4264E342-0CBD-4E96-88DD-604B15E883F4}"/>
                  </a:ext>
                </a:extLst>
              </p:cNvPr>
              <p:cNvSpPr>
                <a:spLocks/>
              </p:cNvSpPr>
              <p:nvPr/>
            </p:nvSpPr>
            <p:spPr bwMode="gray">
              <a:xfrm>
                <a:off x="404813" y="1125538"/>
                <a:ext cx="11612880" cy="799500"/>
              </a:xfrm>
              <a:prstGeom prst="roundRect">
                <a:avLst/>
              </a:prstGeom>
              <a:solidFill>
                <a:schemeClr val="accent1"/>
              </a:solidFill>
              <a:ln w="12700" cap="flat" cmpd="sng" algn="ctr">
                <a:noFill/>
                <a:prstDash val="solid"/>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21386D"/>
                  </a:solidFill>
                  <a:effectLst/>
                  <a:uLnTx/>
                  <a:uFillTx/>
                  <a:latin typeface="Ubuntu"/>
                  <a:ea typeface="+mn-ea"/>
                  <a:cs typeface="Arial" pitchFamily="34" charset="0"/>
                </a:endParaRPr>
              </a:p>
            </p:txBody>
          </p:sp>
          <p:sp>
            <p:nvSpPr>
              <p:cNvPr id="150" name="Rounded Rectangle 61">
                <a:extLst>
                  <a:ext uri="{FF2B5EF4-FFF2-40B4-BE49-F238E27FC236}">
                    <a16:creationId xmlns:a16="http://schemas.microsoft.com/office/drawing/2014/main" id="{8A55AD9D-274C-4485-8F00-3FFF09F90A3B}"/>
                  </a:ext>
                </a:extLst>
              </p:cNvPr>
              <p:cNvSpPr>
                <a:spLocks/>
              </p:cNvSpPr>
              <p:nvPr/>
            </p:nvSpPr>
            <p:spPr bwMode="gray">
              <a:xfrm>
                <a:off x="2131052" y="1125538"/>
                <a:ext cx="9736644" cy="799500"/>
              </a:xfrm>
              <a:prstGeom prst="roundRect">
                <a:avLst/>
              </a:prstGeom>
              <a:solidFill>
                <a:schemeClr val="accent1">
                  <a:lumMod val="20000"/>
                  <a:lumOff val="80000"/>
                </a:schemeClr>
              </a:solidFill>
              <a:ln w="12700" cap="flat" cmpd="sng" algn="ctr">
                <a:noFill/>
                <a:prstDash val="solid"/>
              </a:ln>
              <a:effectLst/>
            </p:spPr>
            <p:txBody>
              <a:bodyPr numCol="1"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AD"/>
                    </a:solidFill>
                    <a:effectLst/>
                    <a:uLnTx/>
                    <a:uFillTx/>
                    <a:latin typeface="Verdana"/>
                    <a:ea typeface="+mn-ea"/>
                    <a:cs typeface="+mn-cs"/>
                  </a:rPr>
                  <a:t>Prudential Financial is a leading provider of Insurance and Financial Services and ranks amongst the Fortune 500 companies. Service lines include life insurance, annuities, retirement-related services, mutual funds and investment management. 2nd Largest Life Insurer in the US (Life and Group combined), it has presence in Japan, Taiwan, Italy, South Korea, Brazil, Argentina, Mexico, India and China.</a:t>
                </a:r>
              </a:p>
            </p:txBody>
          </p:sp>
          <p:sp>
            <p:nvSpPr>
              <p:cNvPr id="151" name="Rectangle 150">
                <a:extLst>
                  <a:ext uri="{FF2B5EF4-FFF2-40B4-BE49-F238E27FC236}">
                    <a16:creationId xmlns:a16="http://schemas.microsoft.com/office/drawing/2014/main" id="{4E50A262-B0C1-433B-B0CA-9A94AF76972D}"/>
                  </a:ext>
                </a:extLst>
              </p:cNvPr>
              <p:cNvSpPr>
                <a:spLocks/>
              </p:cNvSpPr>
              <p:nvPr/>
            </p:nvSpPr>
            <p:spPr bwMode="gray">
              <a:xfrm>
                <a:off x="1090837" y="1352802"/>
                <a:ext cx="1008000" cy="369332"/>
              </a:xfrm>
              <a:prstGeom prst="rect">
                <a:avLst/>
              </a:prstGeom>
            </p:spPr>
            <p:txBody>
              <a:bodyPr wrap="square" lIns="0" tIns="0" rIns="0" bIns="0" anchor="ctr">
                <a:spAutoFit/>
              </a:bodyPr>
              <a:lstStyle/>
              <a:p>
                <a:pPr marL="0" marR="0" lvl="0" indent="0" algn="ctr" defTabSz="844029" rtl="0" eaLnBrk="1" fontAlgn="b"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ysClr val="window" lastClr="FFFFFF"/>
                    </a:solidFill>
                    <a:effectLst/>
                    <a:uLnTx/>
                    <a:uFillTx/>
                    <a:latin typeface="Ubuntu"/>
                    <a:ea typeface="Verdana" pitchFamily="34" charset="0"/>
                    <a:cs typeface="Arial" pitchFamily="34" charset="0"/>
                  </a:rPr>
                  <a:t>Client Overview</a:t>
                </a:r>
              </a:p>
            </p:txBody>
          </p:sp>
        </p:grpSp>
        <p:grpSp>
          <p:nvGrpSpPr>
            <p:cNvPr id="145" name="Group 113">
              <a:extLst>
                <a:ext uri="{FF2B5EF4-FFF2-40B4-BE49-F238E27FC236}">
                  <a16:creationId xmlns:a16="http://schemas.microsoft.com/office/drawing/2014/main" id="{F723A5B5-3CF1-46DE-B5DC-9FF059A9F2BC}"/>
                </a:ext>
              </a:extLst>
            </p:cNvPr>
            <p:cNvGrpSpPr/>
            <p:nvPr/>
          </p:nvGrpSpPr>
          <p:grpSpPr>
            <a:xfrm>
              <a:off x="556243" y="1234169"/>
              <a:ext cx="427882" cy="465680"/>
              <a:chOff x="4237038" y="5124450"/>
              <a:chExt cx="409575" cy="469900"/>
            </a:xfrm>
            <a:solidFill>
              <a:schemeClr val="bg1"/>
            </a:solidFill>
          </p:grpSpPr>
          <p:sp>
            <p:nvSpPr>
              <p:cNvPr id="146" name="Freeform 388">
                <a:extLst>
                  <a:ext uri="{FF2B5EF4-FFF2-40B4-BE49-F238E27FC236}">
                    <a16:creationId xmlns:a16="http://schemas.microsoft.com/office/drawing/2014/main" id="{DB199202-AC32-4103-ABF1-3584355DCCFD}"/>
                  </a:ext>
                </a:extLst>
              </p:cNvPr>
              <p:cNvSpPr>
                <a:spLocks/>
              </p:cNvSpPr>
              <p:nvPr/>
            </p:nvSpPr>
            <p:spPr bwMode="auto">
              <a:xfrm>
                <a:off x="4351338" y="5124450"/>
                <a:ext cx="180975" cy="209550"/>
              </a:xfrm>
              <a:custGeom>
                <a:avLst/>
                <a:gdLst>
                  <a:gd name="T0" fmla="*/ 6 w 57"/>
                  <a:gd name="T1" fmla="*/ 43 h 66"/>
                  <a:gd name="T2" fmla="*/ 29 w 57"/>
                  <a:gd name="T3" fmla="*/ 66 h 66"/>
                  <a:gd name="T4" fmla="*/ 51 w 57"/>
                  <a:gd name="T5" fmla="*/ 43 h 66"/>
                  <a:gd name="T6" fmla="*/ 56 w 57"/>
                  <a:gd name="T7" fmla="*/ 32 h 66"/>
                  <a:gd name="T8" fmla="*/ 53 w 57"/>
                  <a:gd name="T9" fmla="*/ 27 h 66"/>
                  <a:gd name="T10" fmla="*/ 29 w 57"/>
                  <a:gd name="T11" fmla="*/ 0 h 66"/>
                  <a:gd name="T12" fmla="*/ 4 w 57"/>
                  <a:gd name="T13" fmla="*/ 27 h 66"/>
                  <a:gd name="T14" fmla="*/ 0 w 57"/>
                  <a:gd name="T15" fmla="*/ 32 h 66"/>
                  <a:gd name="T16" fmla="*/ 6 w 57"/>
                  <a:gd name="T17" fmla="*/ 4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66">
                    <a:moveTo>
                      <a:pt x="6" y="43"/>
                    </a:moveTo>
                    <a:cubicBezTo>
                      <a:pt x="9" y="55"/>
                      <a:pt x="17" y="66"/>
                      <a:pt x="29" y="66"/>
                    </a:cubicBezTo>
                    <a:cubicBezTo>
                      <a:pt x="41" y="66"/>
                      <a:pt x="48" y="55"/>
                      <a:pt x="51" y="43"/>
                    </a:cubicBezTo>
                    <a:cubicBezTo>
                      <a:pt x="55" y="41"/>
                      <a:pt x="57" y="36"/>
                      <a:pt x="56" y="32"/>
                    </a:cubicBezTo>
                    <a:cubicBezTo>
                      <a:pt x="56" y="29"/>
                      <a:pt x="55" y="28"/>
                      <a:pt x="53" y="27"/>
                    </a:cubicBezTo>
                    <a:cubicBezTo>
                      <a:pt x="52" y="12"/>
                      <a:pt x="43" y="0"/>
                      <a:pt x="29" y="0"/>
                    </a:cubicBezTo>
                    <a:cubicBezTo>
                      <a:pt x="15" y="0"/>
                      <a:pt x="5" y="12"/>
                      <a:pt x="4" y="27"/>
                    </a:cubicBezTo>
                    <a:cubicBezTo>
                      <a:pt x="2" y="28"/>
                      <a:pt x="1" y="29"/>
                      <a:pt x="0" y="32"/>
                    </a:cubicBezTo>
                    <a:cubicBezTo>
                      <a:pt x="0" y="36"/>
                      <a:pt x="2" y="42"/>
                      <a:pt x="6" y="43"/>
                    </a:cubicBezTo>
                    <a:close/>
                  </a:path>
                </a:pathLst>
              </a:custGeom>
              <a:grp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buntu"/>
                  <a:ea typeface="+mn-ea"/>
                  <a:cs typeface="+mn-cs"/>
                </a:endParaRPr>
              </a:p>
            </p:txBody>
          </p:sp>
          <p:sp>
            <p:nvSpPr>
              <p:cNvPr id="147" name="Line 389">
                <a:extLst>
                  <a:ext uri="{FF2B5EF4-FFF2-40B4-BE49-F238E27FC236}">
                    <a16:creationId xmlns:a16="http://schemas.microsoft.com/office/drawing/2014/main" id="{BDE902E3-093C-4ED7-8821-80361A6DF4E7}"/>
                  </a:ext>
                </a:extLst>
              </p:cNvPr>
              <p:cNvSpPr>
                <a:spLocks noChangeShapeType="1"/>
              </p:cNvSpPr>
              <p:nvPr/>
            </p:nvSpPr>
            <p:spPr bwMode="auto">
              <a:xfrm>
                <a:off x="4440238" y="5349875"/>
                <a:ext cx="0" cy="0"/>
              </a:xfrm>
              <a:prstGeom prst="line">
                <a:avLst/>
              </a:prstGeom>
              <a:grp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buntu"/>
                  <a:ea typeface="+mn-ea"/>
                  <a:cs typeface="+mn-cs"/>
                </a:endParaRPr>
              </a:p>
            </p:txBody>
          </p:sp>
          <p:sp>
            <p:nvSpPr>
              <p:cNvPr id="148" name="Freeform 390">
                <a:extLst>
                  <a:ext uri="{FF2B5EF4-FFF2-40B4-BE49-F238E27FC236}">
                    <a16:creationId xmlns:a16="http://schemas.microsoft.com/office/drawing/2014/main" id="{DD092EEC-41F4-44A0-8474-3F25D6DD58FF}"/>
                  </a:ext>
                </a:extLst>
              </p:cNvPr>
              <p:cNvSpPr>
                <a:spLocks/>
              </p:cNvSpPr>
              <p:nvPr/>
            </p:nvSpPr>
            <p:spPr bwMode="auto">
              <a:xfrm>
                <a:off x="4237038" y="5349875"/>
                <a:ext cx="409575" cy="244475"/>
              </a:xfrm>
              <a:custGeom>
                <a:avLst/>
                <a:gdLst>
                  <a:gd name="T0" fmla="*/ 86 w 129"/>
                  <a:gd name="T1" fmla="*/ 77 h 77"/>
                  <a:gd name="T2" fmla="*/ 72 w 129"/>
                  <a:gd name="T3" fmla="*/ 77 h 77"/>
                  <a:gd name="T4" fmla="*/ 56 w 129"/>
                  <a:gd name="T5" fmla="*/ 77 h 77"/>
                  <a:gd name="T6" fmla="*/ 26 w 129"/>
                  <a:gd name="T7" fmla="*/ 75 h 77"/>
                  <a:gd name="T8" fmla="*/ 26 w 129"/>
                  <a:gd name="T9" fmla="*/ 38 h 77"/>
                  <a:gd name="T10" fmla="*/ 20 w 129"/>
                  <a:gd name="T11" fmla="*/ 48 h 77"/>
                  <a:gd name="T12" fmla="*/ 20 w 129"/>
                  <a:gd name="T13" fmla="*/ 74 h 77"/>
                  <a:gd name="T14" fmla="*/ 0 w 129"/>
                  <a:gd name="T15" fmla="*/ 72 h 77"/>
                  <a:gd name="T16" fmla="*/ 0 w 129"/>
                  <a:gd name="T17" fmla="*/ 41 h 77"/>
                  <a:gd name="T18" fmla="*/ 13 w 129"/>
                  <a:gd name="T19" fmla="*/ 11 h 77"/>
                  <a:gd name="T20" fmla="*/ 44 w 129"/>
                  <a:gd name="T21" fmla="*/ 0 h 77"/>
                  <a:gd name="T22" fmla="*/ 44 w 129"/>
                  <a:gd name="T23" fmla="*/ 0 h 77"/>
                  <a:gd name="T24" fmla="*/ 45 w 129"/>
                  <a:gd name="T25" fmla="*/ 0 h 77"/>
                  <a:gd name="T26" fmla="*/ 55 w 129"/>
                  <a:gd name="T27" fmla="*/ 48 h 77"/>
                  <a:gd name="T28" fmla="*/ 60 w 129"/>
                  <a:gd name="T29" fmla="*/ 15 h 77"/>
                  <a:gd name="T30" fmla="*/ 57 w 129"/>
                  <a:gd name="T31" fmla="*/ 8 h 77"/>
                  <a:gd name="T32" fmla="*/ 62 w 129"/>
                  <a:gd name="T33" fmla="*/ 2 h 77"/>
                  <a:gd name="T34" fmla="*/ 64 w 129"/>
                  <a:gd name="T35" fmla="*/ 2 h 77"/>
                  <a:gd name="T36" fmla="*/ 65 w 129"/>
                  <a:gd name="T37" fmla="*/ 2 h 77"/>
                  <a:gd name="T38" fmla="*/ 66 w 129"/>
                  <a:gd name="T39" fmla="*/ 2 h 77"/>
                  <a:gd name="T40" fmla="*/ 72 w 129"/>
                  <a:gd name="T41" fmla="*/ 8 h 77"/>
                  <a:gd name="T42" fmla="*/ 68 w 129"/>
                  <a:gd name="T43" fmla="*/ 15 h 77"/>
                  <a:gd name="T44" fmla="*/ 74 w 129"/>
                  <a:gd name="T45" fmla="*/ 48 h 77"/>
                  <a:gd name="T46" fmla="*/ 84 w 129"/>
                  <a:gd name="T47" fmla="*/ 0 h 77"/>
                  <a:gd name="T48" fmla="*/ 85 w 129"/>
                  <a:gd name="T49" fmla="*/ 0 h 77"/>
                  <a:gd name="T50" fmla="*/ 85 w 129"/>
                  <a:gd name="T51" fmla="*/ 0 h 77"/>
                  <a:gd name="T52" fmla="*/ 116 w 129"/>
                  <a:gd name="T53" fmla="*/ 11 h 77"/>
                  <a:gd name="T54" fmla="*/ 129 w 129"/>
                  <a:gd name="T55" fmla="*/ 41 h 77"/>
                  <a:gd name="T56" fmla="*/ 129 w 129"/>
                  <a:gd name="T57" fmla="*/ 72 h 77"/>
                  <a:gd name="T58" fmla="*/ 109 w 129"/>
                  <a:gd name="T59" fmla="*/ 74 h 77"/>
                  <a:gd name="T60" fmla="*/ 109 w 129"/>
                  <a:gd name="T61" fmla="*/ 48 h 77"/>
                  <a:gd name="T62" fmla="*/ 102 w 129"/>
                  <a:gd name="T63" fmla="*/ 38 h 77"/>
                  <a:gd name="T64" fmla="*/ 102 w 129"/>
                  <a:gd name="T6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77">
                    <a:moveTo>
                      <a:pt x="86" y="77"/>
                    </a:moveTo>
                    <a:cubicBezTo>
                      <a:pt x="82" y="77"/>
                      <a:pt x="78" y="77"/>
                      <a:pt x="72" y="77"/>
                    </a:cubicBezTo>
                    <a:cubicBezTo>
                      <a:pt x="56" y="77"/>
                      <a:pt x="56" y="77"/>
                      <a:pt x="56" y="77"/>
                    </a:cubicBezTo>
                    <a:cubicBezTo>
                      <a:pt x="44" y="77"/>
                      <a:pt x="38" y="76"/>
                      <a:pt x="26" y="75"/>
                    </a:cubicBezTo>
                    <a:cubicBezTo>
                      <a:pt x="26" y="38"/>
                      <a:pt x="26" y="38"/>
                      <a:pt x="26" y="38"/>
                    </a:cubicBezTo>
                    <a:cubicBezTo>
                      <a:pt x="25" y="41"/>
                      <a:pt x="20" y="44"/>
                      <a:pt x="20" y="48"/>
                    </a:cubicBezTo>
                    <a:cubicBezTo>
                      <a:pt x="20" y="51"/>
                      <a:pt x="20" y="65"/>
                      <a:pt x="20" y="74"/>
                    </a:cubicBezTo>
                    <a:cubicBezTo>
                      <a:pt x="11" y="74"/>
                      <a:pt x="7" y="73"/>
                      <a:pt x="0" y="72"/>
                    </a:cubicBezTo>
                    <a:cubicBezTo>
                      <a:pt x="0" y="59"/>
                      <a:pt x="0" y="43"/>
                      <a:pt x="0" y="41"/>
                    </a:cubicBezTo>
                    <a:cubicBezTo>
                      <a:pt x="2" y="21"/>
                      <a:pt x="9" y="14"/>
                      <a:pt x="13" y="11"/>
                    </a:cubicBezTo>
                    <a:cubicBezTo>
                      <a:pt x="20" y="6"/>
                      <a:pt x="41" y="1"/>
                      <a:pt x="44" y="0"/>
                    </a:cubicBezTo>
                    <a:cubicBezTo>
                      <a:pt x="44" y="0"/>
                      <a:pt x="44" y="0"/>
                      <a:pt x="44" y="0"/>
                    </a:cubicBezTo>
                    <a:cubicBezTo>
                      <a:pt x="45" y="0"/>
                      <a:pt x="45" y="0"/>
                      <a:pt x="45" y="0"/>
                    </a:cubicBezTo>
                    <a:cubicBezTo>
                      <a:pt x="45" y="6"/>
                      <a:pt x="55" y="48"/>
                      <a:pt x="55" y="48"/>
                    </a:cubicBezTo>
                    <a:cubicBezTo>
                      <a:pt x="60" y="15"/>
                      <a:pt x="60" y="15"/>
                      <a:pt x="60" y="15"/>
                    </a:cubicBezTo>
                    <a:cubicBezTo>
                      <a:pt x="57" y="8"/>
                      <a:pt x="57" y="8"/>
                      <a:pt x="57" y="8"/>
                    </a:cubicBezTo>
                    <a:cubicBezTo>
                      <a:pt x="62" y="2"/>
                      <a:pt x="62" y="2"/>
                      <a:pt x="62" y="2"/>
                    </a:cubicBezTo>
                    <a:cubicBezTo>
                      <a:pt x="64" y="2"/>
                      <a:pt x="64" y="2"/>
                      <a:pt x="64" y="2"/>
                    </a:cubicBezTo>
                    <a:cubicBezTo>
                      <a:pt x="65" y="2"/>
                      <a:pt x="65" y="2"/>
                      <a:pt x="65" y="2"/>
                    </a:cubicBezTo>
                    <a:cubicBezTo>
                      <a:pt x="66" y="2"/>
                      <a:pt x="66" y="2"/>
                      <a:pt x="66" y="2"/>
                    </a:cubicBezTo>
                    <a:cubicBezTo>
                      <a:pt x="72" y="8"/>
                      <a:pt x="72" y="8"/>
                      <a:pt x="72" y="8"/>
                    </a:cubicBezTo>
                    <a:cubicBezTo>
                      <a:pt x="68" y="15"/>
                      <a:pt x="68" y="15"/>
                      <a:pt x="68" y="15"/>
                    </a:cubicBezTo>
                    <a:cubicBezTo>
                      <a:pt x="74" y="48"/>
                      <a:pt x="74" y="48"/>
                      <a:pt x="74" y="48"/>
                    </a:cubicBezTo>
                    <a:cubicBezTo>
                      <a:pt x="74" y="48"/>
                      <a:pt x="84" y="6"/>
                      <a:pt x="84" y="0"/>
                    </a:cubicBezTo>
                    <a:cubicBezTo>
                      <a:pt x="85" y="0"/>
                      <a:pt x="85" y="0"/>
                      <a:pt x="85" y="0"/>
                    </a:cubicBezTo>
                    <a:cubicBezTo>
                      <a:pt x="85" y="0"/>
                      <a:pt x="85" y="0"/>
                      <a:pt x="85" y="0"/>
                    </a:cubicBezTo>
                    <a:cubicBezTo>
                      <a:pt x="92" y="2"/>
                      <a:pt x="109" y="6"/>
                      <a:pt x="116" y="11"/>
                    </a:cubicBezTo>
                    <a:cubicBezTo>
                      <a:pt x="119" y="14"/>
                      <a:pt x="127" y="21"/>
                      <a:pt x="129" y="41"/>
                    </a:cubicBezTo>
                    <a:cubicBezTo>
                      <a:pt x="129" y="43"/>
                      <a:pt x="129" y="59"/>
                      <a:pt x="129" y="72"/>
                    </a:cubicBezTo>
                    <a:cubicBezTo>
                      <a:pt x="121" y="73"/>
                      <a:pt x="118" y="74"/>
                      <a:pt x="109" y="74"/>
                    </a:cubicBezTo>
                    <a:cubicBezTo>
                      <a:pt x="109" y="65"/>
                      <a:pt x="109" y="51"/>
                      <a:pt x="109" y="48"/>
                    </a:cubicBezTo>
                    <a:cubicBezTo>
                      <a:pt x="109" y="44"/>
                      <a:pt x="104" y="41"/>
                      <a:pt x="102" y="38"/>
                    </a:cubicBezTo>
                    <a:cubicBezTo>
                      <a:pt x="102" y="75"/>
                      <a:pt x="102" y="75"/>
                      <a:pt x="102" y="75"/>
                    </a:cubicBezTo>
                  </a:path>
                </a:pathLst>
              </a:custGeom>
              <a:grp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buntu"/>
                  <a:ea typeface="+mn-ea"/>
                  <a:cs typeface="+mn-cs"/>
                </a:endParaRPr>
              </a:p>
            </p:txBody>
          </p:sp>
        </p:grpSp>
      </p:grpSp>
    </p:spTree>
    <p:custDataLst>
      <p:tags r:id="rId1"/>
    </p:custDataLst>
    <p:extLst>
      <p:ext uri="{BB962C8B-B14F-4D97-AF65-F5344CB8AC3E}">
        <p14:creationId xmlns:p14="http://schemas.microsoft.com/office/powerpoint/2010/main" val="2125079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18205B9B-888A-4E03-8D8B-DAEFD5CAE3F7}"/>
              </a:ext>
            </a:extLst>
          </p:cNvPr>
          <p:cNvGraphicFramePr>
            <a:graphicFrameLocks noGrp="1"/>
          </p:cNvGraphicFramePr>
          <p:nvPr/>
        </p:nvGraphicFramePr>
        <p:xfrm>
          <a:off x="316645" y="1686551"/>
          <a:ext cx="11401836" cy="4830806"/>
        </p:xfrm>
        <a:graphic>
          <a:graphicData uri="http://schemas.openxmlformats.org/drawingml/2006/table">
            <a:tbl>
              <a:tblPr firstRow="1" bandRow="1"/>
              <a:tblGrid>
                <a:gridCol w="3251038">
                  <a:extLst>
                    <a:ext uri="{9D8B030D-6E8A-4147-A177-3AD203B41FA5}">
                      <a16:colId xmlns:a16="http://schemas.microsoft.com/office/drawing/2014/main" val="3768393035"/>
                    </a:ext>
                  </a:extLst>
                </a:gridCol>
                <a:gridCol w="4395831">
                  <a:extLst>
                    <a:ext uri="{9D8B030D-6E8A-4147-A177-3AD203B41FA5}">
                      <a16:colId xmlns:a16="http://schemas.microsoft.com/office/drawing/2014/main" val="1130669576"/>
                    </a:ext>
                  </a:extLst>
                </a:gridCol>
                <a:gridCol w="3754967">
                  <a:extLst>
                    <a:ext uri="{9D8B030D-6E8A-4147-A177-3AD203B41FA5}">
                      <a16:colId xmlns:a16="http://schemas.microsoft.com/office/drawing/2014/main" val="4052240557"/>
                    </a:ext>
                  </a:extLst>
                </a:gridCol>
              </a:tblGrid>
              <a:tr h="558526">
                <a:tc>
                  <a:txBody>
                    <a:bodyPr/>
                    <a:lstStyle>
                      <a:lvl1pPr marL="0" algn="l" defTabSz="914400" rtl="0" eaLnBrk="1" latinLnBrk="0" hangingPunct="1">
                        <a:defRPr sz="1800" b="1" kern="1200">
                          <a:solidFill>
                            <a:schemeClr val="lt1"/>
                          </a:solidFill>
                          <a:latin typeface="Ubuntu"/>
                        </a:defRPr>
                      </a:lvl1pPr>
                      <a:lvl2pPr marL="457200" algn="l" defTabSz="914400" rtl="0" eaLnBrk="1" latinLnBrk="0" hangingPunct="1">
                        <a:defRPr sz="1800" b="1" kern="1200">
                          <a:solidFill>
                            <a:schemeClr val="lt1"/>
                          </a:solidFill>
                          <a:latin typeface="Ubuntu"/>
                        </a:defRPr>
                      </a:lvl2pPr>
                      <a:lvl3pPr marL="914400" algn="l" defTabSz="914400" rtl="0" eaLnBrk="1" latinLnBrk="0" hangingPunct="1">
                        <a:defRPr sz="1800" b="1" kern="1200">
                          <a:solidFill>
                            <a:schemeClr val="lt1"/>
                          </a:solidFill>
                          <a:latin typeface="Ubuntu"/>
                        </a:defRPr>
                      </a:lvl3pPr>
                      <a:lvl4pPr marL="1371600" algn="l" defTabSz="914400" rtl="0" eaLnBrk="1" latinLnBrk="0" hangingPunct="1">
                        <a:defRPr sz="1800" b="1" kern="1200">
                          <a:solidFill>
                            <a:schemeClr val="lt1"/>
                          </a:solidFill>
                          <a:latin typeface="Ubuntu"/>
                        </a:defRPr>
                      </a:lvl4pPr>
                      <a:lvl5pPr marL="1828800" algn="l" defTabSz="914400" rtl="0" eaLnBrk="1" latinLnBrk="0" hangingPunct="1">
                        <a:defRPr sz="1800" b="1" kern="1200">
                          <a:solidFill>
                            <a:schemeClr val="lt1"/>
                          </a:solidFill>
                          <a:latin typeface="Ubuntu"/>
                        </a:defRPr>
                      </a:lvl5pPr>
                      <a:lvl6pPr marL="2286000" algn="l" defTabSz="914400" rtl="0" eaLnBrk="1" latinLnBrk="0" hangingPunct="1">
                        <a:defRPr sz="1800" b="1" kern="1200">
                          <a:solidFill>
                            <a:schemeClr val="lt1"/>
                          </a:solidFill>
                          <a:latin typeface="Ubuntu"/>
                        </a:defRPr>
                      </a:lvl6pPr>
                      <a:lvl7pPr marL="2743200" algn="l" defTabSz="914400" rtl="0" eaLnBrk="1" latinLnBrk="0" hangingPunct="1">
                        <a:defRPr sz="1800" b="1" kern="1200">
                          <a:solidFill>
                            <a:schemeClr val="lt1"/>
                          </a:solidFill>
                          <a:latin typeface="Ubuntu"/>
                        </a:defRPr>
                      </a:lvl7pPr>
                      <a:lvl8pPr marL="3200400" algn="l" defTabSz="914400" rtl="0" eaLnBrk="1" latinLnBrk="0" hangingPunct="1">
                        <a:defRPr sz="1800" b="1" kern="1200">
                          <a:solidFill>
                            <a:schemeClr val="lt1"/>
                          </a:solidFill>
                          <a:latin typeface="Ubuntu"/>
                        </a:defRPr>
                      </a:lvl8pPr>
                      <a:lvl9pPr marL="3657600" algn="l" defTabSz="914400" rtl="0" eaLnBrk="1" latinLnBrk="0" hangingPunct="1">
                        <a:defRPr sz="1800" b="1" kern="1200">
                          <a:solidFill>
                            <a:schemeClr val="lt1"/>
                          </a:solidFill>
                          <a:latin typeface="Ubuntu"/>
                        </a:defRPr>
                      </a:lvl9pPr>
                    </a:lstStyle>
                    <a:p>
                      <a:pPr algn="ctr">
                        <a:spcBef>
                          <a:spcPts val="200"/>
                        </a:spcBef>
                        <a:spcAft>
                          <a:spcPts val="200"/>
                        </a:spcAft>
                      </a:pPr>
                      <a:r>
                        <a:rPr lang="en-GB">
                          <a:solidFill>
                            <a:schemeClr val="bg1"/>
                          </a:solidFill>
                        </a:rPr>
                        <a:t>Challenges</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67676"/>
                    </a:solidFill>
                  </a:tcPr>
                </a:tc>
                <a:tc>
                  <a:txBody>
                    <a:bodyPr/>
                    <a:lstStyle>
                      <a:lvl1pPr marL="0" algn="l" defTabSz="914400" rtl="0" eaLnBrk="1" latinLnBrk="0" hangingPunct="1">
                        <a:defRPr sz="1800" b="1" kern="1200">
                          <a:solidFill>
                            <a:schemeClr val="lt1"/>
                          </a:solidFill>
                          <a:latin typeface="Ubuntu"/>
                        </a:defRPr>
                      </a:lvl1pPr>
                      <a:lvl2pPr marL="457200" algn="l" defTabSz="914400" rtl="0" eaLnBrk="1" latinLnBrk="0" hangingPunct="1">
                        <a:defRPr sz="1800" b="1" kern="1200">
                          <a:solidFill>
                            <a:schemeClr val="lt1"/>
                          </a:solidFill>
                          <a:latin typeface="Ubuntu"/>
                        </a:defRPr>
                      </a:lvl2pPr>
                      <a:lvl3pPr marL="914400" algn="l" defTabSz="914400" rtl="0" eaLnBrk="1" latinLnBrk="0" hangingPunct="1">
                        <a:defRPr sz="1800" b="1" kern="1200">
                          <a:solidFill>
                            <a:schemeClr val="lt1"/>
                          </a:solidFill>
                          <a:latin typeface="Ubuntu"/>
                        </a:defRPr>
                      </a:lvl3pPr>
                      <a:lvl4pPr marL="1371600" algn="l" defTabSz="914400" rtl="0" eaLnBrk="1" latinLnBrk="0" hangingPunct="1">
                        <a:defRPr sz="1800" b="1" kern="1200">
                          <a:solidFill>
                            <a:schemeClr val="lt1"/>
                          </a:solidFill>
                          <a:latin typeface="Ubuntu"/>
                        </a:defRPr>
                      </a:lvl4pPr>
                      <a:lvl5pPr marL="1828800" algn="l" defTabSz="914400" rtl="0" eaLnBrk="1" latinLnBrk="0" hangingPunct="1">
                        <a:defRPr sz="1800" b="1" kern="1200">
                          <a:solidFill>
                            <a:schemeClr val="lt1"/>
                          </a:solidFill>
                          <a:latin typeface="Ubuntu"/>
                        </a:defRPr>
                      </a:lvl5pPr>
                      <a:lvl6pPr marL="2286000" algn="l" defTabSz="914400" rtl="0" eaLnBrk="1" latinLnBrk="0" hangingPunct="1">
                        <a:defRPr sz="1800" b="1" kern="1200">
                          <a:solidFill>
                            <a:schemeClr val="lt1"/>
                          </a:solidFill>
                          <a:latin typeface="Ubuntu"/>
                        </a:defRPr>
                      </a:lvl6pPr>
                      <a:lvl7pPr marL="2743200" algn="l" defTabSz="914400" rtl="0" eaLnBrk="1" latinLnBrk="0" hangingPunct="1">
                        <a:defRPr sz="1800" b="1" kern="1200">
                          <a:solidFill>
                            <a:schemeClr val="lt1"/>
                          </a:solidFill>
                          <a:latin typeface="Ubuntu"/>
                        </a:defRPr>
                      </a:lvl7pPr>
                      <a:lvl8pPr marL="3200400" algn="l" defTabSz="914400" rtl="0" eaLnBrk="1" latinLnBrk="0" hangingPunct="1">
                        <a:defRPr sz="1800" b="1" kern="1200">
                          <a:solidFill>
                            <a:schemeClr val="lt1"/>
                          </a:solidFill>
                          <a:latin typeface="Ubuntu"/>
                        </a:defRPr>
                      </a:lvl8pPr>
                      <a:lvl9pPr marL="3657600" algn="l" defTabSz="914400" rtl="0" eaLnBrk="1" latinLnBrk="0" hangingPunct="1">
                        <a:defRPr sz="1800" b="1" kern="1200">
                          <a:solidFill>
                            <a:schemeClr val="lt1"/>
                          </a:solidFill>
                          <a:latin typeface="Ubuntu"/>
                        </a:defRPr>
                      </a:lvl9pPr>
                    </a:lstStyle>
                    <a:p>
                      <a:pPr marL="0" marR="0" lvl="0" indent="0" algn="ctr" defTabSz="742950" rtl="0" eaLnBrk="1" fontAlgn="auto" latinLnBrk="0" hangingPunct="1">
                        <a:lnSpc>
                          <a:spcPct val="100000"/>
                        </a:lnSpc>
                        <a:spcBef>
                          <a:spcPts val="200"/>
                        </a:spcBef>
                        <a:spcAft>
                          <a:spcPts val="200"/>
                        </a:spcAft>
                        <a:buClrTx/>
                        <a:buSzTx/>
                        <a:buFontTx/>
                        <a:buNone/>
                        <a:tabLst/>
                        <a:defRPr/>
                      </a:pPr>
                      <a:r>
                        <a:rPr lang="en-GB">
                          <a:solidFill>
                            <a:schemeClr val="bg1"/>
                          </a:solidFill>
                        </a:rPr>
                        <a:t>Solution</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Ubuntu"/>
                        </a:defRPr>
                      </a:lvl1pPr>
                      <a:lvl2pPr marL="457200" algn="l" defTabSz="914400" rtl="0" eaLnBrk="1" latinLnBrk="0" hangingPunct="1">
                        <a:defRPr sz="1800" b="1" kern="1200">
                          <a:solidFill>
                            <a:schemeClr val="lt1"/>
                          </a:solidFill>
                          <a:latin typeface="Ubuntu"/>
                        </a:defRPr>
                      </a:lvl2pPr>
                      <a:lvl3pPr marL="914400" algn="l" defTabSz="914400" rtl="0" eaLnBrk="1" latinLnBrk="0" hangingPunct="1">
                        <a:defRPr sz="1800" b="1" kern="1200">
                          <a:solidFill>
                            <a:schemeClr val="lt1"/>
                          </a:solidFill>
                          <a:latin typeface="Ubuntu"/>
                        </a:defRPr>
                      </a:lvl3pPr>
                      <a:lvl4pPr marL="1371600" algn="l" defTabSz="914400" rtl="0" eaLnBrk="1" latinLnBrk="0" hangingPunct="1">
                        <a:defRPr sz="1800" b="1" kern="1200">
                          <a:solidFill>
                            <a:schemeClr val="lt1"/>
                          </a:solidFill>
                          <a:latin typeface="Ubuntu"/>
                        </a:defRPr>
                      </a:lvl4pPr>
                      <a:lvl5pPr marL="1828800" algn="l" defTabSz="914400" rtl="0" eaLnBrk="1" latinLnBrk="0" hangingPunct="1">
                        <a:defRPr sz="1800" b="1" kern="1200">
                          <a:solidFill>
                            <a:schemeClr val="lt1"/>
                          </a:solidFill>
                          <a:latin typeface="Ubuntu"/>
                        </a:defRPr>
                      </a:lvl5pPr>
                      <a:lvl6pPr marL="2286000" algn="l" defTabSz="914400" rtl="0" eaLnBrk="1" latinLnBrk="0" hangingPunct="1">
                        <a:defRPr sz="1800" b="1" kern="1200">
                          <a:solidFill>
                            <a:schemeClr val="lt1"/>
                          </a:solidFill>
                          <a:latin typeface="Ubuntu"/>
                        </a:defRPr>
                      </a:lvl6pPr>
                      <a:lvl7pPr marL="2743200" algn="l" defTabSz="914400" rtl="0" eaLnBrk="1" latinLnBrk="0" hangingPunct="1">
                        <a:defRPr sz="1800" b="1" kern="1200">
                          <a:solidFill>
                            <a:schemeClr val="lt1"/>
                          </a:solidFill>
                          <a:latin typeface="Ubuntu"/>
                        </a:defRPr>
                      </a:lvl7pPr>
                      <a:lvl8pPr marL="3200400" algn="l" defTabSz="914400" rtl="0" eaLnBrk="1" latinLnBrk="0" hangingPunct="1">
                        <a:defRPr sz="1800" b="1" kern="1200">
                          <a:solidFill>
                            <a:schemeClr val="lt1"/>
                          </a:solidFill>
                          <a:latin typeface="Ubuntu"/>
                        </a:defRPr>
                      </a:lvl8pPr>
                      <a:lvl9pPr marL="3657600" algn="l" defTabSz="914400" rtl="0" eaLnBrk="1" latinLnBrk="0" hangingPunct="1">
                        <a:defRPr sz="1800" b="1" kern="1200">
                          <a:solidFill>
                            <a:schemeClr val="lt1"/>
                          </a:solidFill>
                          <a:latin typeface="Ubuntu"/>
                        </a:defRPr>
                      </a:lvl9pPr>
                    </a:lstStyle>
                    <a:p>
                      <a:pPr algn="ctr">
                        <a:spcBef>
                          <a:spcPts val="200"/>
                        </a:spcBef>
                        <a:spcAft>
                          <a:spcPts val="200"/>
                        </a:spcAft>
                      </a:pPr>
                      <a:r>
                        <a:rPr lang="en-GB">
                          <a:solidFill>
                            <a:schemeClr val="bg1"/>
                          </a:solidFill>
                        </a:rPr>
                        <a:t>Results</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72936"/>
                    </a:solidFill>
                  </a:tcPr>
                </a:tc>
                <a:extLst>
                  <a:ext uri="{0D108BD9-81ED-4DB2-BD59-A6C34878D82A}">
                    <a16:rowId xmlns:a16="http://schemas.microsoft.com/office/drawing/2014/main" val="3044238713"/>
                  </a:ext>
                </a:extLst>
              </a:tr>
              <a:tr h="2359414">
                <a:tc>
                  <a:txBody>
                    <a:bodyPr/>
                    <a:lstStyle>
                      <a:lvl1pPr marL="0" algn="l" defTabSz="914400" rtl="0" eaLnBrk="1" latinLnBrk="0" hangingPunct="1">
                        <a:defRPr sz="1800" kern="1200">
                          <a:solidFill>
                            <a:schemeClr val="dk1"/>
                          </a:solidFill>
                          <a:latin typeface="Ubuntu"/>
                        </a:defRPr>
                      </a:lvl1pPr>
                      <a:lvl2pPr marL="457200" algn="l" defTabSz="914400" rtl="0" eaLnBrk="1" latinLnBrk="0" hangingPunct="1">
                        <a:defRPr sz="1800" kern="1200">
                          <a:solidFill>
                            <a:schemeClr val="dk1"/>
                          </a:solidFill>
                          <a:latin typeface="Ubuntu"/>
                        </a:defRPr>
                      </a:lvl2pPr>
                      <a:lvl3pPr marL="914400" algn="l" defTabSz="914400" rtl="0" eaLnBrk="1" latinLnBrk="0" hangingPunct="1">
                        <a:defRPr sz="1800" kern="1200">
                          <a:solidFill>
                            <a:schemeClr val="dk1"/>
                          </a:solidFill>
                          <a:latin typeface="Ubuntu"/>
                        </a:defRPr>
                      </a:lvl3pPr>
                      <a:lvl4pPr marL="1371600" algn="l" defTabSz="914400" rtl="0" eaLnBrk="1" latinLnBrk="0" hangingPunct="1">
                        <a:defRPr sz="1800" kern="1200">
                          <a:solidFill>
                            <a:schemeClr val="dk1"/>
                          </a:solidFill>
                          <a:latin typeface="Ubuntu"/>
                        </a:defRPr>
                      </a:lvl4pPr>
                      <a:lvl5pPr marL="1828800" algn="l" defTabSz="914400" rtl="0" eaLnBrk="1" latinLnBrk="0" hangingPunct="1">
                        <a:defRPr sz="1800" kern="1200">
                          <a:solidFill>
                            <a:schemeClr val="dk1"/>
                          </a:solidFill>
                          <a:latin typeface="Ubuntu"/>
                        </a:defRPr>
                      </a:lvl5pPr>
                      <a:lvl6pPr marL="2286000" algn="l" defTabSz="914400" rtl="0" eaLnBrk="1" latinLnBrk="0" hangingPunct="1">
                        <a:defRPr sz="1800" kern="1200">
                          <a:solidFill>
                            <a:schemeClr val="dk1"/>
                          </a:solidFill>
                          <a:latin typeface="Ubuntu"/>
                        </a:defRPr>
                      </a:lvl6pPr>
                      <a:lvl7pPr marL="2743200" algn="l" defTabSz="914400" rtl="0" eaLnBrk="1" latinLnBrk="0" hangingPunct="1">
                        <a:defRPr sz="1800" kern="1200">
                          <a:solidFill>
                            <a:schemeClr val="dk1"/>
                          </a:solidFill>
                          <a:latin typeface="Ubuntu"/>
                        </a:defRPr>
                      </a:lvl7pPr>
                      <a:lvl8pPr marL="3200400" algn="l" defTabSz="914400" rtl="0" eaLnBrk="1" latinLnBrk="0" hangingPunct="1">
                        <a:defRPr sz="1800" kern="1200">
                          <a:solidFill>
                            <a:schemeClr val="dk1"/>
                          </a:solidFill>
                          <a:latin typeface="Ubuntu"/>
                        </a:defRPr>
                      </a:lvl8pPr>
                      <a:lvl9pPr marL="3657600" algn="l" defTabSz="914400" rtl="0" eaLnBrk="1" latinLnBrk="0" hangingPunct="1">
                        <a:defRPr sz="1800" kern="1200">
                          <a:solidFill>
                            <a:schemeClr val="dk1"/>
                          </a:solidFill>
                          <a:latin typeface="Ubuntu"/>
                        </a:defRPr>
                      </a:lvl9pPr>
                    </a:lstStyle>
                    <a:p>
                      <a:pPr marL="171450" marR="0" lvl="0" indent="-171450" algn="l" defTabSz="914400" rtl="0" eaLnBrk="1" fontAlgn="auto" latinLnBrk="0" hangingPunct="1">
                        <a:lnSpc>
                          <a:spcPct val="100000"/>
                        </a:lnSpc>
                        <a:spcBef>
                          <a:spcPts val="200"/>
                        </a:spcBef>
                        <a:spcAft>
                          <a:spcPts val="200"/>
                        </a:spcAft>
                        <a:buClr>
                          <a:srgbClr val="000000"/>
                        </a:buClr>
                        <a:buSzTx/>
                        <a:buFont typeface="Wingdings" panose="05000000000000000000" pitchFamily="2" charset="2"/>
                        <a:buChar char="§"/>
                        <a:tabLst/>
                        <a:defRPr/>
                      </a:pPr>
                      <a:r>
                        <a:rPr lang="en-US" sz="1000" b="0">
                          <a:solidFill>
                            <a:schemeClr val="tx1"/>
                          </a:solidFill>
                        </a:rPr>
                        <a:t>Across </a:t>
                      </a:r>
                      <a:r>
                        <a:rPr lang="en-US" sz="1000" b="1">
                          <a:solidFill>
                            <a:schemeClr val="tx1"/>
                          </a:solidFill>
                        </a:rPr>
                        <a:t>Finance &amp; Accounting </a:t>
                      </a:r>
                      <a:r>
                        <a:rPr lang="en-US" sz="1000" b="0">
                          <a:solidFill>
                            <a:schemeClr val="tx1"/>
                          </a:solidFill>
                        </a:rPr>
                        <a:t>processes, the firm faced:</a:t>
                      </a:r>
                    </a:p>
                    <a:p>
                      <a:pPr marL="628650" lvl="1" indent="-171450" algn="l">
                        <a:lnSpc>
                          <a:spcPct val="100000"/>
                        </a:lnSpc>
                        <a:spcBef>
                          <a:spcPts val="200"/>
                        </a:spcBef>
                        <a:spcAft>
                          <a:spcPts val="200"/>
                        </a:spcAft>
                        <a:buClr>
                          <a:srgbClr val="000000"/>
                        </a:buClr>
                        <a:buFont typeface="Wingdings" panose="05000000000000000000" pitchFamily="2" charset="2"/>
                        <a:buChar char="§"/>
                      </a:pPr>
                      <a:r>
                        <a:rPr lang="en-US" sz="1000" b="1">
                          <a:solidFill>
                            <a:schemeClr val="tx1"/>
                          </a:solidFill>
                        </a:rPr>
                        <a:t>High cost </a:t>
                      </a:r>
                      <a:r>
                        <a:rPr lang="en-US" sz="1000" b="0">
                          <a:solidFill>
                            <a:schemeClr val="tx1"/>
                          </a:solidFill>
                        </a:rPr>
                        <a:t>of operations, </a:t>
                      </a:r>
                    </a:p>
                    <a:p>
                      <a:pPr marL="628650" lvl="1" indent="-171450" algn="l">
                        <a:lnSpc>
                          <a:spcPct val="100000"/>
                        </a:lnSpc>
                        <a:spcBef>
                          <a:spcPts val="200"/>
                        </a:spcBef>
                        <a:spcAft>
                          <a:spcPts val="200"/>
                        </a:spcAft>
                        <a:buClr>
                          <a:srgbClr val="000000"/>
                        </a:buClr>
                        <a:buFont typeface="Wingdings" panose="05000000000000000000" pitchFamily="2" charset="2"/>
                        <a:buChar char="§"/>
                      </a:pPr>
                      <a:r>
                        <a:rPr lang="en-US" sz="1000" b="1">
                          <a:solidFill>
                            <a:schemeClr val="tx1"/>
                          </a:solidFill>
                        </a:rPr>
                        <a:t>Fragmented </a:t>
                      </a:r>
                      <a:r>
                        <a:rPr lang="en-US" sz="1000" b="0">
                          <a:solidFill>
                            <a:schemeClr val="tx1"/>
                          </a:solidFill>
                        </a:rPr>
                        <a:t>processes and governance, </a:t>
                      </a:r>
                    </a:p>
                    <a:p>
                      <a:pPr marL="628650" lvl="1" indent="-171450" algn="l">
                        <a:lnSpc>
                          <a:spcPct val="100000"/>
                        </a:lnSpc>
                        <a:spcBef>
                          <a:spcPts val="200"/>
                        </a:spcBef>
                        <a:spcAft>
                          <a:spcPts val="200"/>
                        </a:spcAft>
                        <a:buClr>
                          <a:srgbClr val="000000"/>
                        </a:buClr>
                        <a:buFont typeface="Wingdings" panose="05000000000000000000" pitchFamily="2" charset="2"/>
                        <a:buChar char="§"/>
                      </a:pPr>
                      <a:r>
                        <a:rPr lang="en-US" sz="1000" b="1">
                          <a:solidFill>
                            <a:schemeClr val="tx1"/>
                          </a:solidFill>
                        </a:rPr>
                        <a:t>Delays </a:t>
                      </a:r>
                      <a:r>
                        <a:rPr lang="en-US" sz="1000" b="0">
                          <a:solidFill>
                            <a:schemeClr val="tx1"/>
                          </a:solidFill>
                        </a:rPr>
                        <a:t>in delivering financial insights</a:t>
                      </a:r>
                    </a:p>
                    <a:p>
                      <a:pPr marL="628650" lvl="1" indent="-171450" algn="l">
                        <a:lnSpc>
                          <a:spcPct val="100000"/>
                        </a:lnSpc>
                        <a:spcBef>
                          <a:spcPts val="200"/>
                        </a:spcBef>
                        <a:spcAft>
                          <a:spcPts val="200"/>
                        </a:spcAft>
                        <a:buClr>
                          <a:srgbClr val="000000"/>
                        </a:buClr>
                        <a:buFont typeface="Wingdings" panose="05000000000000000000" pitchFamily="2" charset="2"/>
                        <a:buChar char="§"/>
                      </a:pPr>
                      <a:r>
                        <a:rPr lang="en-US" sz="1000" b="0">
                          <a:solidFill>
                            <a:schemeClr val="tx1"/>
                          </a:solidFill>
                        </a:rPr>
                        <a:t>A high portion of people’s time </a:t>
                      </a:r>
                      <a:r>
                        <a:rPr lang="en-US" sz="1000" b="1">
                          <a:solidFill>
                            <a:schemeClr val="tx1"/>
                          </a:solidFill>
                        </a:rPr>
                        <a:t>mobilized on transactional activities</a:t>
                      </a:r>
                      <a:r>
                        <a:rPr lang="en-US" sz="1000" b="0">
                          <a:solidFill>
                            <a:schemeClr val="tx1"/>
                          </a:solidFill>
                        </a:rPr>
                        <a:t>, without enough opportunities to develop </a:t>
                      </a:r>
                      <a:r>
                        <a:rPr lang="en-US" sz="1000" b="1">
                          <a:solidFill>
                            <a:schemeClr val="tx1"/>
                          </a:solidFill>
                        </a:rPr>
                        <a:t>analysis and insights</a:t>
                      </a:r>
                    </a:p>
                    <a:p>
                      <a:pPr marL="628650" lvl="1" indent="-171450" algn="l">
                        <a:lnSpc>
                          <a:spcPct val="100000"/>
                        </a:lnSpc>
                        <a:spcBef>
                          <a:spcPts val="200"/>
                        </a:spcBef>
                        <a:spcAft>
                          <a:spcPts val="200"/>
                        </a:spcAft>
                        <a:buClr>
                          <a:srgbClr val="000000"/>
                        </a:buClr>
                        <a:buFont typeface="Wingdings" panose="05000000000000000000" pitchFamily="2" charset="2"/>
                        <a:buChar char="§"/>
                      </a:pPr>
                      <a:r>
                        <a:rPr lang="en-US" sz="1000" b="0">
                          <a:solidFill>
                            <a:schemeClr val="tx1"/>
                          </a:solidFill>
                        </a:rPr>
                        <a:t>Challenges in </a:t>
                      </a:r>
                      <a:r>
                        <a:rPr lang="en-US" sz="1000" b="1">
                          <a:solidFill>
                            <a:schemeClr val="tx1"/>
                          </a:solidFill>
                        </a:rPr>
                        <a:t>attrition</a:t>
                      </a:r>
                      <a:r>
                        <a:rPr lang="en-US" sz="1000" b="0">
                          <a:solidFill>
                            <a:schemeClr val="tx1"/>
                          </a:solidFill>
                        </a:rPr>
                        <a:t>, and </a:t>
                      </a:r>
                      <a:r>
                        <a:rPr lang="en-US" sz="1000" b="1">
                          <a:solidFill>
                            <a:schemeClr val="tx1"/>
                          </a:solidFill>
                        </a:rPr>
                        <a:t>knowledge </a:t>
                      </a:r>
                      <a:r>
                        <a:rPr lang="en-US" sz="1000" b="0">
                          <a:solidFill>
                            <a:schemeClr val="tx1"/>
                          </a:solidFill>
                        </a:rPr>
                        <a:t>gaps</a:t>
                      </a:r>
                      <a:endParaRPr lang="en-US" sz="1000" b="1">
                        <a:solidFill>
                          <a:schemeClr val="tx1"/>
                        </a:solidFill>
                      </a:endParaRPr>
                    </a:p>
                    <a:p>
                      <a:pPr marL="171450" lvl="0" indent="-171450" algn="l">
                        <a:lnSpc>
                          <a:spcPct val="100000"/>
                        </a:lnSpc>
                        <a:spcBef>
                          <a:spcPts val="200"/>
                        </a:spcBef>
                        <a:spcAft>
                          <a:spcPts val="200"/>
                        </a:spcAft>
                        <a:buClr>
                          <a:srgbClr val="000000"/>
                        </a:buClr>
                        <a:buFont typeface="Wingdings" panose="05000000000000000000" pitchFamily="2" charset="2"/>
                        <a:buChar char="§"/>
                      </a:pPr>
                      <a:r>
                        <a:rPr lang="en-US" sz="1000" b="0">
                          <a:solidFill>
                            <a:schemeClr val="tx1"/>
                          </a:solidFill>
                        </a:rPr>
                        <a:t>The roadmap and </a:t>
                      </a:r>
                      <a:r>
                        <a:rPr lang="en-US" sz="1000" b="1">
                          <a:solidFill>
                            <a:schemeClr val="tx1"/>
                          </a:solidFill>
                        </a:rPr>
                        <a:t>vision for the future of the finance</a:t>
                      </a:r>
                      <a:r>
                        <a:rPr lang="en-US" sz="1000" b="0">
                          <a:solidFill>
                            <a:schemeClr val="tx1"/>
                          </a:solidFill>
                        </a:rPr>
                        <a:t> organization was not established</a:t>
                      </a:r>
                    </a:p>
                    <a:p>
                      <a:pPr marL="171450" lvl="0" indent="-171450" algn="l">
                        <a:lnSpc>
                          <a:spcPct val="100000"/>
                        </a:lnSpc>
                        <a:spcBef>
                          <a:spcPts val="200"/>
                        </a:spcBef>
                        <a:spcAft>
                          <a:spcPts val="200"/>
                        </a:spcAft>
                        <a:buClr>
                          <a:srgbClr val="000000"/>
                        </a:buClr>
                        <a:buFont typeface="Wingdings" panose="05000000000000000000" pitchFamily="2" charset="2"/>
                        <a:buChar char="§"/>
                      </a:pPr>
                      <a:r>
                        <a:rPr lang="en-US" sz="1000" b="0">
                          <a:solidFill>
                            <a:schemeClr val="tx1"/>
                          </a:solidFill>
                        </a:rPr>
                        <a:t>Along the years, the firm first had to maintain operations </a:t>
                      </a:r>
                      <a:r>
                        <a:rPr lang="en-US" sz="1000" b="1">
                          <a:solidFill>
                            <a:schemeClr val="tx1"/>
                          </a:solidFill>
                        </a:rPr>
                        <a:t>onshore</a:t>
                      </a:r>
                      <a:r>
                        <a:rPr lang="en-US" sz="1000" b="0">
                          <a:solidFill>
                            <a:schemeClr val="tx1"/>
                          </a:solidFill>
                        </a:rPr>
                        <a:t>, then realize efficiencies with </a:t>
                      </a:r>
                      <a:r>
                        <a:rPr lang="en-US" sz="1000" b="1">
                          <a:solidFill>
                            <a:schemeClr val="tx1"/>
                          </a:solidFill>
                        </a:rPr>
                        <a:t>offshoring</a:t>
                      </a:r>
                      <a:r>
                        <a:rPr lang="en-US" sz="1000" b="0">
                          <a:solidFill>
                            <a:schemeClr val="tx1"/>
                          </a:solidFill>
                        </a:rPr>
                        <a:t>, while addressing operations challenges due to the </a:t>
                      </a:r>
                      <a:r>
                        <a:rPr lang="en-US" sz="1000" b="1">
                          <a:solidFill>
                            <a:schemeClr val="tx1"/>
                          </a:solidFill>
                        </a:rPr>
                        <a:t>pandemic</a:t>
                      </a:r>
                      <a:endParaRPr lang="en-US" sz="1000" b="0">
                        <a:solidFill>
                          <a:schemeClr val="tx1"/>
                        </a:solidFill>
                      </a:endParaRPr>
                    </a:p>
                  </a:txBody>
                  <a:tcPr>
                    <a:lnL w="12700" cmpd="sng">
                      <a:solidFill>
                        <a:srgbClr val="FFFFFF"/>
                      </a:solidFill>
                    </a:lnL>
                    <a:lnR w="9525" cap="flat" cmpd="sng" algn="ctr">
                      <a:solidFill>
                        <a:srgbClr val="ECECEC">
                          <a:lumMod val="75000"/>
                        </a:srgbClr>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Ubuntu"/>
                        </a:defRPr>
                      </a:lvl1pPr>
                      <a:lvl2pPr marL="457200" algn="l" defTabSz="914400" rtl="0" eaLnBrk="1" latinLnBrk="0" hangingPunct="1">
                        <a:defRPr sz="1800" kern="1200">
                          <a:solidFill>
                            <a:schemeClr val="dk1"/>
                          </a:solidFill>
                          <a:latin typeface="Ubuntu"/>
                        </a:defRPr>
                      </a:lvl2pPr>
                      <a:lvl3pPr marL="914400" algn="l" defTabSz="914400" rtl="0" eaLnBrk="1" latinLnBrk="0" hangingPunct="1">
                        <a:defRPr sz="1800" kern="1200">
                          <a:solidFill>
                            <a:schemeClr val="dk1"/>
                          </a:solidFill>
                          <a:latin typeface="Ubuntu"/>
                        </a:defRPr>
                      </a:lvl3pPr>
                      <a:lvl4pPr marL="1371600" algn="l" defTabSz="914400" rtl="0" eaLnBrk="1" latinLnBrk="0" hangingPunct="1">
                        <a:defRPr sz="1800" kern="1200">
                          <a:solidFill>
                            <a:schemeClr val="dk1"/>
                          </a:solidFill>
                          <a:latin typeface="Ubuntu"/>
                        </a:defRPr>
                      </a:lvl4pPr>
                      <a:lvl5pPr marL="1828800" algn="l" defTabSz="914400" rtl="0" eaLnBrk="1" latinLnBrk="0" hangingPunct="1">
                        <a:defRPr sz="1800" kern="1200">
                          <a:solidFill>
                            <a:schemeClr val="dk1"/>
                          </a:solidFill>
                          <a:latin typeface="Ubuntu"/>
                        </a:defRPr>
                      </a:lvl5pPr>
                      <a:lvl6pPr marL="2286000" algn="l" defTabSz="914400" rtl="0" eaLnBrk="1" latinLnBrk="0" hangingPunct="1">
                        <a:defRPr sz="1800" kern="1200">
                          <a:solidFill>
                            <a:schemeClr val="dk1"/>
                          </a:solidFill>
                          <a:latin typeface="Ubuntu"/>
                        </a:defRPr>
                      </a:lvl6pPr>
                      <a:lvl7pPr marL="2743200" algn="l" defTabSz="914400" rtl="0" eaLnBrk="1" latinLnBrk="0" hangingPunct="1">
                        <a:defRPr sz="1800" kern="1200">
                          <a:solidFill>
                            <a:schemeClr val="dk1"/>
                          </a:solidFill>
                          <a:latin typeface="Ubuntu"/>
                        </a:defRPr>
                      </a:lvl7pPr>
                      <a:lvl8pPr marL="3200400" algn="l" defTabSz="914400" rtl="0" eaLnBrk="1" latinLnBrk="0" hangingPunct="1">
                        <a:defRPr sz="1800" kern="1200">
                          <a:solidFill>
                            <a:schemeClr val="dk1"/>
                          </a:solidFill>
                          <a:latin typeface="Ubuntu"/>
                        </a:defRPr>
                      </a:lvl8pPr>
                      <a:lvl9pPr marL="3657600" algn="l" defTabSz="914400" rtl="0" eaLnBrk="1" latinLnBrk="0" hangingPunct="1">
                        <a:defRPr sz="1800" kern="1200">
                          <a:solidFill>
                            <a:schemeClr val="dk1"/>
                          </a:solidFill>
                          <a:latin typeface="Ubuntu"/>
                        </a:defRPr>
                      </a:lvl9pPr>
                    </a:lstStyle>
                    <a:p>
                      <a:pPr marL="171450" indent="-171450" algn="l">
                        <a:spcBef>
                          <a:spcPts val="200"/>
                        </a:spcBef>
                        <a:spcAft>
                          <a:spcPts val="200"/>
                        </a:spcAft>
                        <a:buClr>
                          <a:schemeClr val="tx1"/>
                        </a:buClr>
                        <a:buFont typeface="Wingdings" panose="05000000000000000000" pitchFamily="2" charset="2"/>
                        <a:buChar char="§"/>
                      </a:pPr>
                      <a:r>
                        <a:rPr lang="en-US" sz="1000" b="0"/>
                        <a:t>For </a:t>
                      </a:r>
                      <a:r>
                        <a:rPr lang="en-US" sz="1000" b="1"/>
                        <a:t>Finance &amp; Accounting</a:t>
                      </a:r>
                      <a:r>
                        <a:rPr lang="en-US" sz="1000" b="0"/>
                        <a:t>, Capgemini developed: </a:t>
                      </a:r>
                    </a:p>
                    <a:p>
                      <a:pPr marL="628650" lvl="1" indent="-171450" algn="l">
                        <a:spcBef>
                          <a:spcPts val="200"/>
                        </a:spcBef>
                        <a:spcAft>
                          <a:spcPts val="200"/>
                        </a:spcAft>
                        <a:buClr>
                          <a:schemeClr val="tx1"/>
                        </a:buClr>
                        <a:buFont typeface="Wingdings" panose="05000000000000000000" pitchFamily="2" charset="2"/>
                        <a:buChar char="§"/>
                      </a:pPr>
                      <a:r>
                        <a:rPr lang="en-US" sz="1000" b="0"/>
                        <a:t>A </a:t>
                      </a:r>
                      <a:r>
                        <a:rPr lang="en-US" sz="1000" b="1"/>
                        <a:t>business-case</a:t>
                      </a:r>
                      <a:r>
                        <a:rPr lang="en-US" sz="1000" b="0"/>
                        <a:t> based </a:t>
                      </a:r>
                      <a:r>
                        <a:rPr lang="en-US" sz="1000" b="1"/>
                        <a:t>target operating model</a:t>
                      </a:r>
                      <a:r>
                        <a:rPr lang="en-US" sz="1000" b="0"/>
                        <a:t>, </a:t>
                      </a:r>
                    </a:p>
                    <a:p>
                      <a:pPr marL="628650" marR="0" lvl="1" indent="-171450" algn="l" defTabSz="914400" rtl="0" eaLnBrk="1" fontAlgn="auto" latinLnBrk="0" hangingPunct="1">
                        <a:lnSpc>
                          <a:spcPct val="100000"/>
                        </a:lnSpc>
                        <a:spcBef>
                          <a:spcPts val="200"/>
                        </a:spcBef>
                        <a:spcAft>
                          <a:spcPts val="200"/>
                        </a:spcAft>
                        <a:buClr>
                          <a:schemeClr val="tx1"/>
                        </a:buClr>
                        <a:buSzTx/>
                        <a:buFont typeface="Wingdings" panose="05000000000000000000" pitchFamily="2" charset="2"/>
                        <a:buChar char="§"/>
                        <a:tabLst/>
                        <a:defRPr/>
                      </a:pPr>
                      <a:r>
                        <a:rPr lang="en-US" sz="1000" b="1"/>
                        <a:t>Standard processes </a:t>
                      </a:r>
                      <a:r>
                        <a:rPr lang="en-US" sz="1000" b="0"/>
                        <a:t>with Capgemini assets D-GEM and ESOAR </a:t>
                      </a:r>
                      <a:r>
                        <a:rPr lang="en-US" sz="1000" b="1"/>
                        <a:t>leading practices</a:t>
                      </a:r>
                    </a:p>
                    <a:p>
                      <a:pPr marL="628650" marR="0" lvl="1" indent="-171450" algn="l" defTabSz="914400" rtl="0" eaLnBrk="1" fontAlgn="auto" latinLnBrk="0" hangingPunct="1">
                        <a:lnSpc>
                          <a:spcPct val="100000"/>
                        </a:lnSpc>
                        <a:spcBef>
                          <a:spcPts val="200"/>
                        </a:spcBef>
                        <a:spcAft>
                          <a:spcPts val="200"/>
                        </a:spcAft>
                        <a:buClr>
                          <a:schemeClr val="tx1"/>
                        </a:buClr>
                        <a:buSzTx/>
                        <a:buFont typeface="Wingdings" panose="05000000000000000000" pitchFamily="2" charset="2"/>
                        <a:buChar char="§"/>
                        <a:tabLst/>
                        <a:defRPr/>
                      </a:pPr>
                      <a:r>
                        <a:rPr lang="en-US" sz="1000" b="0"/>
                        <a:t>An end-to-end </a:t>
                      </a:r>
                      <a:r>
                        <a:rPr lang="en-US" sz="1000" b="1"/>
                        <a:t>digital transformation</a:t>
                      </a:r>
                      <a:r>
                        <a:rPr lang="en-US" sz="1000" b="0"/>
                        <a:t>, including with the leverage of </a:t>
                      </a:r>
                      <a:r>
                        <a:rPr lang="en-US" altLang="ja-JP" sz="1000" b="1"/>
                        <a:t>SAP, Cadency, Q2R, Refinitiv, Command Center, SharePoint, 10 RPA projects</a:t>
                      </a:r>
                      <a:r>
                        <a:rPr lang="en-US" altLang="ja-JP" sz="1000" b="0"/>
                        <a:t>, and a </a:t>
                      </a:r>
                      <a:r>
                        <a:rPr lang="en-US" altLang="ja-JP" sz="1000" b="1"/>
                        <a:t>competency mix </a:t>
                      </a:r>
                      <a:r>
                        <a:rPr lang="en-US" altLang="ja-JP" sz="1000" b="0"/>
                        <a:t>review</a:t>
                      </a:r>
                      <a:endParaRPr lang="en-US" sz="1000" b="0"/>
                    </a:p>
                    <a:p>
                      <a:pPr marL="171450" indent="-171450" algn="l">
                        <a:spcBef>
                          <a:spcPts val="200"/>
                        </a:spcBef>
                        <a:spcAft>
                          <a:spcPts val="200"/>
                        </a:spcAft>
                        <a:buClr>
                          <a:schemeClr val="tx1"/>
                        </a:buClr>
                        <a:buFont typeface="Wingdings" panose="05000000000000000000" pitchFamily="2" charset="2"/>
                        <a:buChar char="§"/>
                      </a:pPr>
                      <a:r>
                        <a:rPr lang="en-US" sz="1000" b="1"/>
                        <a:t>Five years business services relation, </a:t>
                      </a:r>
                      <a:r>
                        <a:rPr lang="en-US" sz="1000" b="0"/>
                        <a:t>with </a:t>
                      </a:r>
                      <a:r>
                        <a:rPr lang="en-US" sz="1000" b="1"/>
                        <a:t>transactional activities </a:t>
                      </a:r>
                      <a:r>
                        <a:rPr lang="en-US" sz="1000" b="0"/>
                        <a:t>of </a:t>
                      </a:r>
                      <a:r>
                        <a:rPr lang="en-US" sz="1000" b="1"/>
                        <a:t>Record-to-Analyze </a:t>
                      </a:r>
                      <a:r>
                        <a:rPr lang="en-US" sz="1000" b="0"/>
                        <a:t>operations: </a:t>
                      </a:r>
                    </a:p>
                    <a:p>
                      <a:pPr marL="628650" lvl="1" indent="-171450" algn="l">
                        <a:spcBef>
                          <a:spcPts val="200"/>
                        </a:spcBef>
                        <a:spcAft>
                          <a:spcPts val="200"/>
                        </a:spcAft>
                        <a:buClr>
                          <a:schemeClr val="tx1"/>
                        </a:buClr>
                        <a:buFont typeface="Wingdings" panose="05000000000000000000" pitchFamily="2" charset="2"/>
                        <a:buChar char="§"/>
                      </a:pPr>
                      <a:r>
                        <a:rPr lang="en-US" sz="1000" b="0"/>
                        <a:t>Initially </a:t>
                      </a:r>
                      <a:r>
                        <a:rPr lang="en-US" sz="1000" b="1"/>
                        <a:t>transitioned onshore </a:t>
                      </a:r>
                      <a:r>
                        <a:rPr lang="en-US" sz="1000" b="0"/>
                        <a:t>(2017) then </a:t>
                      </a:r>
                      <a:r>
                        <a:rPr lang="en-US" sz="1000" b="1"/>
                        <a:t>offshore </a:t>
                      </a:r>
                      <a:r>
                        <a:rPr lang="en-US" sz="1000" b="0"/>
                        <a:t>(2020) for ~120 FTEs</a:t>
                      </a:r>
                    </a:p>
                    <a:p>
                      <a:pPr marL="628650" lvl="1" indent="-171450" algn="l">
                        <a:spcBef>
                          <a:spcPts val="200"/>
                        </a:spcBef>
                        <a:spcAft>
                          <a:spcPts val="200"/>
                        </a:spcAft>
                        <a:buClr>
                          <a:schemeClr val="tx1"/>
                        </a:buClr>
                        <a:buFont typeface="Wingdings" panose="05000000000000000000" pitchFamily="2" charset="2"/>
                        <a:buChar char="§"/>
                      </a:pPr>
                      <a:r>
                        <a:rPr lang="en-US" sz="1000" b="0"/>
                        <a:t>For a </a:t>
                      </a:r>
                      <a:r>
                        <a:rPr lang="en-US" sz="1000" b="1"/>
                        <a:t>processes scope expanding </a:t>
                      </a:r>
                      <a:r>
                        <a:rPr lang="en-US" sz="1000" b="0"/>
                        <a:t>from core controllership and treasury now including broader finance, Tax, and FP&amp;A</a:t>
                      </a:r>
                    </a:p>
                    <a:p>
                      <a:pPr marL="628650" lvl="1" indent="-171450" algn="l">
                        <a:spcBef>
                          <a:spcPts val="200"/>
                        </a:spcBef>
                        <a:spcAft>
                          <a:spcPts val="200"/>
                        </a:spcAft>
                        <a:buClr>
                          <a:schemeClr val="tx1"/>
                        </a:buClr>
                        <a:buFont typeface="Wingdings" panose="05000000000000000000" pitchFamily="2" charset="2"/>
                        <a:buChar char="§"/>
                      </a:pPr>
                      <a:r>
                        <a:rPr lang="en-US" sz="1000" b="0"/>
                        <a:t>With a </a:t>
                      </a:r>
                      <a:r>
                        <a:rPr lang="en-US" sz="1000" b="1"/>
                        <a:t>Global Command Center </a:t>
                      </a:r>
                      <a:r>
                        <a:rPr lang="en-US" sz="1000" b="0"/>
                        <a:t>providing live transactional performance  and results </a:t>
                      </a:r>
                    </a:p>
                    <a:p>
                      <a:pPr marL="171450" indent="-171450" algn="l">
                        <a:spcBef>
                          <a:spcPts val="200"/>
                        </a:spcBef>
                        <a:spcAft>
                          <a:spcPts val="200"/>
                        </a:spcAft>
                        <a:buClr>
                          <a:schemeClr val="tx1"/>
                        </a:buClr>
                        <a:buFont typeface="Wingdings" panose="05000000000000000000" pitchFamily="2" charset="2"/>
                        <a:buChar char="§"/>
                      </a:pPr>
                      <a:endParaRPr lang="en-US" sz="1000" b="0"/>
                    </a:p>
                    <a:p>
                      <a:pPr marL="171450" indent="-171450" algn="l">
                        <a:spcBef>
                          <a:spcPts val="200"/>
                        </a:spcBef>
                        <a:spcAft>
                          <a:spcPts val="200"/>
                        </a:spcAft>
                        <a:buClr>
                          <a:schemeClr val="tx1"/>
                        </a:buClr>
                        <a:buFont typeface="Wingdings" panose="05000000000000000000" pitchFamily="2" charset="2"/>
                        <a:buChar char="§"/>
                      </a:pPr>
                      <a:endParaRPr lang="en-US" sz="1000" b="0"/>
                    </a:p>
                    <a:p>
                      <a:pPr marL="171450" indent="-171450" algn="l">
                        <a:spcBef>
                          <a:spcPts val="200"/>
                        </a:spcBef>
                        <a:spcAft>
                          <a:spcPts val="200"/>
                        </a:spcAft>
                        <a:buClr>
                          <a:schemeClr val="tx1"/>
                        </a:buClr>
                        <a:buFont typeface="Wingdings" panose="05000000000000000000" pitchFamily="2" charset="2"/>
                        <a:buChar char="§"/>
                      </a:pPr>
                      <a:endParaRPr lang="en-US" sz="400" b="0"/>
                    </a:p>
                    <a:p>
                      <a:pPr marL="171450" indent="-171450" algn="l">
                        <a:spcBef>
                          <a:spcPts val="200"/>
                        </a:spcBef>
                        <a:spcAft>
                          <a:spcPts val="200"/>
                        </a:spcAft>
                        <a:buClr>
                          <a:schemeClr val="tx1"/>
                        </a:buClr>
                        <a:buFont typeface="Wingdings" panose="05000000000000000000" pitchFamily="2" charset="2"/>
                        <a:buChar char="§"/>
                      </a:pPr>
                      <a:endParaRPr lang="en-US" sz="1000" b="0"/>
                    </a:p>
                    <a:p>
                      <a:pPr marL="171450" indent="-171450" algn="l">
                        <a:spcBef>
                          <a:spcPts val="200"/>
                        </a:spcBef>
                        <a:spcAft>
                          <a:spcPts val="200"/>
                        </a:spcAft>
                        <a:buClr>
                          <a:schemeClr val="tx1"/>
                        </a:buClr>
                        <a:buFont typeface="Wingdings" panose="05000000000000000000" pitchFamily="2" charset="2"/>
                        <a:buChar char="§"/>
                      </a:pPr>
                      <a:endParaRPr lang="en-US" sz="500" b="0"/>
                    </a:p>
                    <a:p>
                      <a:pPr marL="0" indent="0" algn="l">
                        <a:spcBef>
                          <a:spcPts val="200"/>
                        </a:spcBef>
                        <a:spcAft>
                          <a:spcPts val="200"/>
                        </a:spcAft>
                        <a:buClr>
                          <a:schemeClr val="tx1"/>
                        </a:buClr>
                        <a:buFont typeface="Wingdings" panose="05000000000000000000" pitchFamily="2" charset="2"/>
                        <a:buNone/>
                      </a:pPr>
                      <a:endParaRPr lang="en-US" sz="200" b="0"/>
                    </a:p>
                    <a:p>
                      <a:pPr marL="171450" indent="-171450" algn="l">
                        <a:spcBef>
                          <a:spcPts val="200"/>
                        </a:spcBef>
                        <a:spcAft>
                          <a:spcPts val="200"/>
                        </a:spcAft>
                        <a:buClr>
                          <a:schemeClr val="tx1"/>
                        </a:buClr>
                        <a:buFont typeface="Wingdings" panose="05000000000000000000" pitchFamily="2" charset="2"/>
                        <a:buChar char="§"/>
                      </a:pPr>
                      <a:endParaRPr lang="en-US" sz="1000" b="0"/>
                    </a:p>
                    <a:p>
                      <a:pPr marL="171450" indent="-171450" algn="l">
                        <a:spcBef>
                          <a:spcPts val="200"/>
                        </a:spcBef>
                        <a:spcAft>
                          <a:spcPts val="200"/>
                        </a:spcAft>
                        <a:buClr>
                          <a:schemeClr val="tx1"/>
                        </a:buClr>
                        <a:buFont typeface="Wingdings" panose="05000000000000000000" pitchFamily="2" charset="2"/>
                        <a:buChar char="§"/>
                      </a:pPr>
                      <a:endParaRPr lang="en-US" sz="1000" b="0"/>
                    </a:p>
                    <a:p>
                      <a:pPr marL="171450" indent="-171450" algn="l">
                        <a:spcBef>
                          <a:spcPts val="200"/>
                        </a:spcBef>
                        <a:spcAft>
                          <a:spcPts val="200"/>
                        </a:spcAft>
                        <a:buClr>
                          <a:schemeClr val="tx1"/>
                        </a:buClr>
                        <a:buFont typeface="Wingdings" panose="05000000000000000000" pitchFamily="2" charset="2"/>
                        <a:buChar char="§"/>
                      </a:pPr>
                      <a:endParaRPr lang="en-US" sz="1000" b="0"/>
                    </a:p>
                  </a:txBody>
                  <a:tcPr>
                    <a:lnL w="9525" cap="flat" cmpd="sng" algn="ctr">
                      <a:solidFill>
                        <a:srgbClr val="ECECEC">
                          <a:lumMod val="75000"/>
                        </a:srgbClr>
                      </a:solidFill>
                      <a:prstDash val="solid"/>
                      <a:round/>
                      <a:headEnd type="none" w="med" len="med"/>
                      <a:tailEnd type="none" w="med" len="med"/>
                    </a:lnL>
                    <a:lnR w="9525" cap="flat" cmpd="sng" algn="ctr">
                      <a:solidFill>
                        <a:srgbClr val="ECECEC">
                          <a:lumMod val="75000"/>
                        </a:srgbClr>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Ubuntu"/>
                        </a:defRPr>
                      </a:lvl1pPr>
                      <a:lvl2pPr marL="457200" algn="l" defTabSz="914400" rtl="0" eaLnBrk="1" latinLnBrk="0" hangingPunct="1">
                        <a:defRPr sz="1800" kern="1200">
                          <a:solidFill>
                            <a:schemeClr val="dk1"/>
                          </a:solidFill>
                          <a:latin typeface="Ubuntu"/>
                        </a:defRPr>
                      </a:lvl2pPr>
                      <a:lvl3pPr marL="914400" algn="l" defTabSz="914400" rtl="0" eaLnBrk="1" latinLnBrk="0" hangingPunct="1">
                        <a:defRPr sz="1800" kern="1200">
                          <a:solidFill>
                            <a:schemeClr val="dk1"/>
                          </a:solidFill>
                          <a:latin typeface="Ubuntu"/>
                        </a:defRPr>
                      </a:lvl3pPr>
                      <a:lvl4pPr marL="1371600" algn="l" defTabSz="914400" rtl="0" eaLnBrk="1" latinLnBrk="0" hangingPunct="1">
                        <a:defRPr sz="1800" kern="1200">
                          <a:solidFill>
                            <a:schemeClr val="dk1"/>
                          </a:solidFill>
                          <a:latin typeface="Ubuntu"/>
                        </a:defRPr>
                      </a:lvl4pPr>
                      <a:lvl5pPr marL="1828800" algn="l" defTabSz="914400" rtl="0" eaLnBrk="1" latinLnBrk="0" hangingPunct="1">
                        <a:defRPr sz="1800" kern="1200">
                          <a:solidFill>
                            <a:schemeClr val="dk1"/>
                          </a:solidFill>
                          <a:latin typeface="Ubuntu"/>
                        </a:defRPr>
                      </a:lvl5pPr>
                      <a:lvl6pPr marL="2286000" algn="l" defTabSz="914400" rtl="0" eaLnBrk="1" latinLnBrk="0" hangingPunct="1">
                        <a:defRPr sz="1800" kern="1200">
                          <a:solidFill>
                            <a:schemeClr val="dk1"/>
                          </a:solidFill>
                          <a:latin typeface="Ubuntu"/>
                        </a:defRPr>
                      </a:lvl6pPr>
                      <a:lvl7pPr marL="2743200" algn="l" defTabSz="914400" rtl="0" eaLnBrk="1" latinLnBrk="0" hangingPunct="1">
                        <a:defRPr sz="1800" kern="1200">
                          <a:solidFill>
                            <a:schemeClr val="dk1"/>
                          </a:solidFill>
                          <a:latin typeface="Ubuntu"/>
                        </a:defRPr>
                      </a:lvl7pPr>
                      <a:lvl8pPr marL="3200400" algn="l" defTabSz="914400" rtl="0" eaLnBrk="1" latinLnBrk="0" hangingPunct="1">
                        <a:defRPr sz="1800" kern="1200">
                          <a:solidFill>
                            <a:schemeClr val="dk1"/>
                          </a:solidFill>
                          <a:latin typeface="Ubuntu"/>
                        </a:defRPr>
                      </a:lvl8pPr>
                      <a:lvl9pPr marL="3657600" algn="l" defTabSz="914400" rtl="0" eaLnBrk="1" latinLnBrk="0" hangingPunct="1">
                        <a:defRPr sz="1800" kern="1200">
                          <a:solidFill>
                            <a:schemeClr val="dk1"/>
                          </a:solidFill>
                          <a:latin typeface="Ubuntu"/>
                        </a:defRPr>
                      </a:lvl9pPr>
                    </a:lstStyle>
                    <a:p>
                      <a:pPr marL="171450" marR="0" lvl="2" indent="-171450" algn="l" defTabSz="914400" rtl="0" eaLnBrk="1" fontAlgn="base" latinLnBrk="0" hangingPunct="1">
                        <a:lnSpc>
                          <a:spcPct val="100000"/>
                        </a:lnSpc>
                        <a:spcBef>
                          <a:spcPts val="200"/>
                        </a:spcBef>
                        <a:spcAft>
                          <a:spcPts val="200"/>
                        </a:spcAft>
                        <a:buClr>
                          <a:schemeClr val="tx1"/>
                        </a:buClr>
                        <a:buSzTx/>
                        <a:buFont typeface="Wingdings" panose="05000000000000000000" pitchFamily="2" charset="2"/>
                        <a:buChar char="§"/>
                        <a:tabLst/>
                        <a:defRPr/>
                      </a:pPr>
                      <a:r>
                        <a:rPr lang="en-US" sz="1000" b="1" kern="1200">
                          <a:solidFill>
                            <a:schemeClr val="dk1"/>
                          </a:solidFill>
                          <a:latin typeface="+mn-lt"/>
                          <a:ea typeface="+mn-ea"/>
                          <a:cs typeface="+mn-cs"/>
                        </a:rPr>
                        <a:t>Standardized F&amp;A processes</a:t>
                      </a:r>
                      <a:r>
                        <a:rPr lang="en-US" sz="1000" b="0" kern="1200">
                          <a:solidFill>
                            <a:schemeClr val="dk1"/>
                          </a:solidFill>
                          <a:latin typeface="+mn-lt"/>
                          <a:ea typeface="+mn-ea"/>
                          <a:cs typeface="+mn-cs"/>
                        </a:rPr>
                        <a:t>, with </a:t>
                      </a:r>
                      <a:r>
                        <a:rPr lang="en-US" sz="1000" b="1" kern="1200">
                          <a:solidFill>
                            <a:schemeClr val="dk1"/>
                          </a:solidFill>
                          <a:latin typeface="+mn-lt"/>
                          <a:ea typeface="+mn-ea"/>
                          <a:cs typeface="+mn-cs"/>
                        </a:rPr>
                        <a:t>continuous improvement governance </a:t>
                      </a:r>
                      <a:r>
                        <a:rPr lang="en-US" sz="1000" b="0" kern="1200">
                          <a:solidFill>
                            <a:schemeClr val="dk1"/>
                          </a:solidFill>
                          <a:latin typeface="+mn-lt"/>
                          <a:ea typeface="+mn-ea"/>
                          <a:cs typeface="+mn-cs"/>
                        </a:rPr>
                        <a:t>established</a:t>
                      </a:r>
                    </a:p>
                    <a:p>
                      <a:pPr marL="171450" lvl="2" indent="-171450" algn="l" defTabSz="914400" rtl="0" eaLnBrk="1" fontAlgn="base" latinLnBrk="0" hangingPunct="1">
                        <a:spcBef>
                          <a:spcPts val="200"/>
                        </a:spcBef>
                        <a:spcAft>
                          <a:spcPts val="200"/>
                        </a:spcAft>
                        <a:buClr>
                          <a:schemeClr val="tx1"/>
                        </a:buClr>
                        <a:buFont typeface="Wingdings" panose="05000000000000000000" pitchFamily="2" charset="2"/>
                        <a:buChar char="§"/>
                        <a:defRPr/>
                      </a:pPr>
                      <a:r>
                        <a:rPr lang="en-US" sz="1000" b="1" kern="1200">
                          <a:solidFill>
                            <a:schemeClr val="dk1"/>
                          </a:solidFill>
                          <a:latin typeface="+mn-lt"/>
                          <a:ea typeface="+mn-ea"/>
                          <a:cs typeface="+mn-cs"/>
                        </a:rPr>
                        <a:t>Guaranteed operational productivity</a:t>
                      </a:r>
                      <a:endParaRPr lang="en-US" sz="1000" b="1" kern="1200">
                        <a:solidFill>
                          <a:srgbClr val="FF0000"/>
                        </a:solidFill>
                        <a:latin typeface="+mn-lt"/>
                        <a:ea typeface="+mn-ea"/>
                        <a:cs typeface="+mn-cs"/>
                      </a:endParaRPr>
                    </a:p>
                    <a:p>
                      <a:pPr marL="171450" lvl="2" indent="-171450" algn="l" defTabSz="914400" rtl="0" eaLnBrk="1" fontAlgn="base" latinLnBrk="0" hangingPunct="1">
                        <a:spcBef>
                          <a:spcPts val="200"/>
                        </a:spcBef>
                        <a:spcAft>
                          <a:spcPts val="200"/>
                        </a:spcAft>
                        <a:buClr>
                          <a:schemeClr val="tx1"/>
                        </a:buClr>
                        <a:buFont typeface="Wingdings" panose="05000000000000000000" pitchFamily="2" charset="2"/>
                        <a:buChar char="§"/>
                        <a:defRPr/>
                      </a:pPr>
                      <a:r>
                        <a:rPr lang="en-US" sz="1000" b="0" kern="1200">
                          <a:solidFill>
                            <a:schemeClr val="dk1"/>
                          </a:solidFill>
                          <a:latin typeface="+mn-lt"/>
                          <a:ea typeface="+mn-ea"/>
                          <a:cs typeface="+mn-cs"/>
                        </a:rPr>
                        <a:t>Estimated </a:t>
                      </a:r>
                      <a:r>
                        <a:rPr lang="en-US" sz="1000" b="1" kern="1200">
                          <a:solidFill>
                            <a:schemeClr val="dk1"/>
                          </a:solidFill>
                          <a:latin typeface="+mn-lt"/>
                          <a:ea typeface="+mn-ea"/>
                          <a:cs typeface="+mn-cs"/>
                        </a:rPr>
                        <a:t>automation of over 90% of transactional activities</a:t>
                      </a:r>
                    </a:p>
                    <a:p>
                      <a:pPr marL="171450" lvl="2" indent="-171450" algn="l" defTabSz="914400" rtl="0" eaLnBrk="1" fontAlgn="base" latinLnBrk="0" hangingPunct="1">
                        <a:spcBef>
                          <a:spcPts val="200"/>
                        </a:spcBef>
                        <a:spcAft>
                          <a:spcPts val="200"/>
                        </a:spcAft>
                        <a:buClr>
                          <a:schemeClr val="tx1"/>
                        </a:buClr>
                        <a:buFont typeface="Wingdings" panose="05000000000000000000" pitchFamily="2" charset="2"/>
                        <a:buChar char="§"/>
                        <a:defRPr/>
                      </a:pPr>
                      <a:r>
                        <a:rPr lang="en-US" sz="1000" b="1" kern="1200">
                          <a:solidFill>
                            <a:schemeClr val="dk1"/>
                          </a:solidFill>
                          <a:latin typeface="+mn-lt"/>
                          <a:ea typeface="+mn-ea"/>
                          <a:cs typeface="+mn-cs"/>
                        </a:rPr>
                        <a:t>Reduced outstanding open items &gt; 90 days</a:t>
                      </a:r>
                      <a:r>
                        <a:rPr lang="en-US" sz="1000" b="0" kern="1200">
                          <a:solidFill>
                            <a:schemeClr val="dk1"/>
                          </a:solidFill>
                          <a:latin typeface="+mn-lt"/>
                          <a:ea typeface="+mn-ea"/>
                          <a:cs typeface="+mn-cs"/>
                        </a:rPr>
                        <a:t>. </a:t>
                      </a:r>
                    </a:p>
                    <a:p>
                      <a:pPr marL="171450" lvl="2" indent="-171450" algn="l" defTabSz="914400" rtl="0" eaLnBrk="1" fontAlgn="base" latinLnBrk="0" hangingPunct="1">
                        <a:spcBef>
                          <a:spcPts val="200"/>
                        </a:spcBef>
                        <a:spcAft>
                          <a:spcPts val="200"/>
                        </a:spcAft>
                        <a:buClr>
                          <a:schemeClr val="tx1"/>
                        </a:buClr>
                        <a:buFont typeface="Wingdings" panose="05000000000000000000" pitchFamily="2" charset="2"/>
                        <a:buChar char="§"/>
                        <a:defRPr/>
                      </a:pPr>
                      <a:r>
                        <a:rPr lang="en-US" sz="1000" b="0" kern="1200">
                          <a:solidFill>
                            <a:schemeClr val="dk1"/>
                          </a:solidFill>
                          <a:latin typeface="+mn-lt"/>
                          <a:ea typeface="+mn-ea"/>
                          <a:cs typeface="+mn-cs"/>
                        </a:rPr>
                        <a:t>A </a:t>
                      </a:r>
                      <a:r>
                        <a:rPr lang="en-US" sz="1000" b="1" kern="1200">
                          <a:solidFill>
                            <a:schemeClr val="dk1"/>
                          </a:solidFill>
                          <a:latin typeface="+mn-lt"/>
                          <a:ea typeface="+mn-ea"/>
                          <a:cs typeface="+mn-cs"/>
                        </a:rPr>
                        <a:t>Global Command Center </a:t>
                      </a:r>
                      <a:r>
                        <a:rPr lang="en-US" sz="1000" b="0" kern="1200">
                          <a:solidFill>
                            <a:schemeClr val="dk1"/>
                          </a:solidFill>
                          <a:latin typeface="+mn-lt"/>
                          <a:ea typeface="+mn-ea"/>
                          <a:cs typeface="+mn-cs"/>
                        </a:rPr>
                        <a:t>enabling a drill down to transaction level details with: </a:t>
                      </a:r>
                    </a:p>
                    <a:p>
                      <a:pPr marL="628650" lvl="3" indent="-171450" algn="l" defTabSz="914400" rtl="0" eaLnBrk="1" fontAlgn="base" latinLnBrk="0" hangingPunct="1">
                        <a:spcBef>
                          <a:spcPts val="200"/>
                        </a:spcBef>
                        <a:spcAft>
                          <a:spcPts val="200"/>
                        </a:spcAft>
                        <a:buClr>
                          <a:schemeClr val="tx1"/>
                        </a:buClr>
                        <a:buFont typeface="Wingdings" panose="05000000000000000000" pitchFamily="2" charset="2"/>
                        <a:buChar char="§"/>
                        <a:defRPr/>
                      </a:pPr>
                      <a:r>
                        <a:rPr lang="en-US" sz="1000" b="1" kern="1200">
                          <a:solidFill>
                            <a:schemeClr val="dk1"/>
                          </a:solidFill>
                          <a:latin typeface="+mn-lt"/>
                          <a:ea typeface="+mn-ea"/>
                          <a:cs typeface="+mn-cs"/>
                        </a:rPr>
                        <a:t>30% reduction in delivery timelines </a:t>
                      </a:r>
                      <a:r>
                        <a:rPr lang="en-US" sz="1000" b="0" kern="1200">
                          <a:solidFill>
                            <a:schemeClr val="dk1"/>
                          </a:solidFill>
                          <a:latin typeface="+mn-lt"/>
                          <a:ea typeface="+mn-ea"/>
                          <a:cs typeface="+mn-cs"/>
                        </a:rPr>
                        <a:t>of exception reports</a:t>
                      </a:r>
                    </a:p>
                    <a:p>
                      <a:pPr marL="628650" lvl="3" indent="-171450" algn="l" defTabSz="914400" rtl="0" eaLnBrk="1" fontAlgn="base" latinLnBrk="0" hangingPunct="1">
                        <a:spcBef>
                          <a:spcPts val="200"/>
                        </a:spcBef>
                        <a:spcAft>
                          <a:spcPts val="200"/>
                        </a:spcAft>
                        <a:buClr>
                          <a:schemeClr val="tx1"/>
                        </a:buClr>
                        <a:buFont typeface="Wingdings" panose="05000000000000000000" pitchFamily="2" charset="2"/>
                        <a:buChar char="§"/>
                        <a:defRPr/>
                      </a:pPr>
                      <a:r>
                        <a:rPr lang="en-US" sz="1000" b="1" kern="1200">
                          <a:solidFill>
                            <a:schemeClr val="dk1"/>
                          </a:solidFill>
                          <a:latin typeface="+mn-lt"/>
                          <a:ea typeface="+mn-ea"/>
                          <a:cs typeface="+mn-cs"/>
                        </a:rPr>
                        <a:t>Proactive controls monitoring </a:t>
                      </a:r>
                    </a:p>
                    <a:p>
                      <a:pPr marL="628650" lvl="3" indent="-171450" algn="l" defTabSz="914400" rtl="0" eaLnBrk="1" fontAlgn="base" latinLnBrk="0" hangingPunct="1">
                        <a:spcBef>
                          <a:spcPts val="200"/>
                        </a:spcBef>
                        <a:spcAft>
                          <a:spcPts val="200"/>
                        </a:spcAft>
                        <a:buClr>
                          <a:schemeClr val="tx1"/>
                        </a:buClr>
                        <a:buFont typeface="Wingdings" panose="05000000000000000000" pitchFamily="2" charset="2"/>
                        <a:buChar char="§"/>
                        <a:defRPr/>
                      </a:pPr>
                      <a:r>
                        <a:rPr lang="en-US" sz="1000" b="1" kern="1200">
                          <a:solidFill>
                            <a:schemeClr val="dk1"/>
                          </a:solidFill>
                          <a:latin typeface="+mn-lt"/>
                          <a:ea typeface="+mn-ea"/>
                          <a:cs typeface="+mn-cs"/>
                        </a:rPr>
                        <a:t>90% automated data </a:t>
                      </a:r>
                    </a:p>
                    <a:p>
                      <a:pPr marL="173736" lvl="0" indent="-173736" algn="l">
                        <a:spcBef>
                          <a:spcPts val="200"/>
                        </a:spcBef>
                        <a:spcAft>
                          <a:spcPts val="200"/>
                        </a:spcAft>
                        <a:buClr>
                          <a:schemeClr val="tx1"/>
                        </a:buClr>
                        <a:buFont typeface="Wingdings" panose="05000000000000000000" pitchFamily="2" charset="2"/>
                        <a:buChar char="§"/>
                      </a:pPr>
                      <a:endParaRPr lang="en-US" sz="1000" b="1" noProof="0"/>
                    </a:p>
                  </a:txBody>
                  <a:tcPr>
                    <a:lnL w="9525" cap="flat" cmpd="sng" algn="ctr">
                      <a:solidFill>
                        <a:srgbClr val="ECECEC">
                          <a:lumMod val="75000"/>
                        </a:srgbClr>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020950976"/>
                  </a:ext>
                </a:extLst>
              </a:tr>
            </a:tbl>
          </a:graphicData>
        </a:graphic>
      </p:graphicFrame>
      <p:sp>
        <p:nvSpPr>
          <p:cNvPr id="14" name="Text Placeholder 1">
            <a:extLst>
              <a:ext uri="{FF2B5EF4-FFF2-40B4-BE49-F238E27FC236}">
                <a16:creationId xmlns:a16="http://schemas.microsoft.com/office/drawing/2014/main" id="{7272C96A-1113-AE68-F9ED-7837D5131EB9}"/>
              </a:ext>
            </a:extLst>
          </p:cNvPr>
          <p:cNvSpPr txBox="1">
            <a:spLocks/>
          </p:cNvSpPr>
          <p:nvPr/>
        </p:nvSpPr>
        <p:spPr>
          <a:xfrm>
            <a:off x="404813" y="1097960"/>
            <a:ext cx="11379200" cy="457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accent2"/>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Ubuntu" panose="020B0504030602030204" pitchFamily="34" charset="0"/>
                <a:ea typeface="Verdana" panose="020B0604030504040204" pitchFamily="34" charset="0"/>
                <a:cs typeface="Verdana" panose="020B0604030504040204" pitchFamily="34" charset="0"/>
              </a:rPr>
              <a:t>Leading United States-based </a:t>
            </a:r>
            <a:r>
              <a:rPr kumimoji="0" lang="en-US" sz="1200" b="1" i="0" u="none" strike="noStrike" kern="1200" cap="none" spc="0" normalizeH="0" baseline="0" noProof="0">
                <a:ln>
                  <a:noFill/>
                </a:ln>
                <a:solidFill>
                  <a:srgbClr val="0070AD"/>
                </a:solidFill>
                <a:effectLst/>
                <a:uLnTx/>
                <a:uFillTx/>
                <a:latin typeface="Ubuntu" panose="020B0504030602030204" pitchFamily="34" charset="0"/>
                <a:ea typeface="Verdana" panose="020B0604030504040204" pitchFamily="34" charset="0"/>
                <a:cs typeface="Verdana" panose="020B0604030504040204" pitchFamily="34" charset="0"/>
              </a:rPr>
              <a:t>mutual life insurance </a:t>
            </a:r>
            <a:r>
              <a:rPr kumimoji="0" lang="en-US" sz="1200" b="0" i="0" u="none" strike="noStrike" kern="1200" cap="none" spc="0" normalizeH="0" baseline="0" noProof="0">
                <a:ln>
                  <a:noFill/>
                </a:ln>
                <a:solidFill>
                  <a:sysClr val="windowText" lastClr="000000"/>
                </a:solidFill>
                <a:effectLst/>
                <a:uLnTx/>
                <a:uFillTx/>
                <a:latin typeface="Ubuntu" panose="020B0504030602030204" pitchFamily="34" charset="0"/>
                <a:ea typeface="Verdana" panose="020B0604030504040204" pitchFamily="34" charset="0"/>
                <a:cs typeface="Verdana" panose="020B0604030504040204" pitchFamily="34" charset="0"/>
              </a:rPr>
              <a:t>firm that provides </a:t>
            </a:r>
            <a:r>
              <a:rPr kumimoji="0" lang="en-US" sz="1200" b="1" i="0" u="none" strike="noStrike" kern="1200" cap="none" spc="0" normalizeH="0" baseline="0" noProof="0">
                <a:ln>
                  <a:noFill/>
                </a:ln>
                <a:solidFill>
                  <a:srgbClr val="0070AD"/>
                </a:solidFill>
                <a:effectLst/>
                <a:uLnTx/>
                <a:uFillTx/>
                <a:latin typeface="Ubuntu" panose="020B0504030602030204" pitchFamily="34" charset="0"/>
                <a:ea typeface="Verdana" panose="020B0604030504040204" pitchFamily="34" charset="0"/>
                <a:cs typeface="Verdana" panose="020B0604030504040204" pitchFamily="34" charset="0"/>
              </a:rPr>
              <a:t>life insurance</a:t>
            </a:r>
            <a:r>
              <a:rPr kumimoji="0" lang="en-US" sz="1200" b="0" i="0" u="none" strike="noStrike" kern="1200" cap="none" spc="0" normalizeH="0" baseline="0" noProof="0">
                <a:ln>
                  <a:noFill/>
                </a:ln>
                <a:solidFill>
                  <a:srgbClr val="0070AD"/>
                </a:solidFill>
                <a:effectLst/>
                <a:uLnTx/>
                <a:uFillTx/>
                <a:latin typeface="Ubuntu" panose="020B0504030602030204" pitchFamily="34" charset="0"/>
                <a:ea typeface="Verdana" panose="020B0604030504040204" pitchFamily="34" charset="0"/>
                <a:cs typeface="Verdana" panose="020B0604030504040204" pitchFamily="34" charset="0"/>
              </a:rPr>
              <a:t>, </a:t>
            </a:r>
            <a:r>
              <a:rPr kumimoji="0" lang="en-US" sz="1200" b="1" i="0" u="none" strike="noStrike" kern="1200" cap="none" spc="0" normalizeH="0" baseline="0" noProof="0">
                <a:ln>
                  <a:noFill/>
                </a:ln>
                <a:solidFill>
                  <a:srgbClr val="0070AD"/>
                </a:solidFill>
                <a:effectLst/>
                <a:uLnTx/>
                <a:uFillTx/>
                <a:latin typeface="Ubuntu" panose="020B0504030602030204" pitchFamily="34" charset="0"/>
                <a:ea typeface="Verdana" panose="020B0604030504040204" pitchFamily="34" charset="0"/>
                <a:cs typeface="Verdana" panose="020B0604030504040204" pitchFamily="34" charset="0"/>
              </a:rPr>
              <a:t>retirement planning</a:t>
            </a:r>
            <a:r>
              <a:rPr kumimoji="0" lang="en-US" sz="1200" b="0" i="0" u="none" strike="noStrike" kern="1200" cap="none" spc="0" normalizeH="0" baseline="0" noProof="0">
                <a:ln>
                  <a:noFill/>
                </a:ln>
                <a:solidFill>
                  <a:srgbClr val="0070AD"/>
                </a:solidFill>
                <a:effectLst/>
                <a:uLnTx/>
                <a:uFillTx/>
                <a:latin typeface="Ubuntu" panose="020B0504030602030204" pitchFamily="34" charset="0"/>
                <a:ea typeface="Verdana" panose="020B0604030504040204" pitchFamily="34" charset="0"/>
                <a:cs typeface="Verdana" panose="020B0604030504040204" pitchFamily="34" charset="0"/>
              </a:rPr>
              <a:t>, </a:t>
            </a:r>
            <a:r>
              <a:rPr kumimoji="0" lang="en-US" sz="1200" b="1" i="0" u="none" strike="noStrike" kern="1200" cap="none" spc="0" normalizeH="0" baseline="0" noProof="0">
                <a:ln>
                  <a:noFill/>
                </a:ln>
                <a:solidFill>
                  <a:srgbClr val="0070AD"/>
                </a:solidFill>
                <a:effectLst/>
                <a:uLnTx/>
                <a:uFillTx/>
                <a:latin typeface="Ubuntu" panose="020B0504030602030204" pitchFamily="34" charset="0"/>
                <a:ea typeface="Verdana" panose="020B0604030504040204" pitchFamily="34" charset="0"/>
                <a:cs typeface="Verdana" panose="020B0604030504040204" pitchFamily="34" charset="0"/>
              </a:rPr>
              <a:t>annuities, income management, </a:t>
            </a:r>
            <a:r>
              <a:rPr kumimoji="0" lang="en-US" sz="1200" b="0" i="0" u="none" strike="noStrike" kern="1200" cap="none" spc="0" normalizeH="0" baseline="0" noProof="0">
                <a:ln>
                  <a:noFill/>
                </a:ln>
                <a:solidFill>
                  <a:sysClr val="windowText" lastClr="000000"/>
                </a:solidFill>
                <a:effectLst/>
                <a:uLnTx/>
                <a:uFillTx/>
                <a:latin typeface="Ubuntu" panose="020B0504030602030204" pitchFamily="34" charset="0"/>
                <a:ea typeface="Verdana" panose="020B0604030504040204" pitchFamily="34" charset="0"/>
                <a:cs typeface="Verdana" panose="020B0604030504040204" pitchFamily="34" charset="0"/>
              </a:rPr>
              <a:t>long term care insurance, disability income insurance, and other products and services for individuals, business owners, and corporate and institutional markets. </a:t>
            </a:r>
          </a:p>
        </p:txBody>
      </p:sp>
      <p:sp>
        <p:nvSpPr>
          <p:cNvPr id="15" name="Title 2">
            <a:extLst>
              <a:ext uri="{FF2B5EF4-FFF2-40B4-BE49-F238E27FC236}">
                <a16:creationId xmlns:a16="http://schemas.microsoft.com/office/drawing/2014/main" id="{E2AD019C-8825-B543-5769-95D2D32AA207}"/>
              </a:ext>
            </a:extLst>
          </p:cNvPr>
          <p:cNvSpPr txBox="1">
            <a:spLocks/>
          </p:cNvSpPr>
          <p:nvPr/>
        </p:nvSpPr>
        <p:spPr>
          <a:xfrm>
            <a:off x="404813" y="340563"/>
            <a:ext cx="8105167" cy="716711"/>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2B143D"/>
              </a:buClr>
              <a:buSzTx/>
              <a:buFontTx/>
              <a:buNone/>
              <a:tabLst/>
              <a:defRPr/>
            </a:pPr>
            <a:r>
              <a:rPr kumimoji="0" lang="en-US" sz="1800" b="0" i="0" u="none" strike="noStrike" kern="0" cap="all" spc="0" normalizeH="0" baseline="0" noProof="0">
                <a:ln>
                  <a:noFill/>
                </a:ln>
                <a:solidFill>
                  <a:srgbClr val="000000"/>
                </a:solidFill>
                <a:effectLst/>
                <a:uLnTx/>
                <a:uFillTx/>
                <a:latin typeface="Ubuntu Medium"/>
                <a:ea typeface="+mj-ea"/>
                <a:cs typeface="+mj-cs"/>
              </a:rPr>
              <a:t>US Based Insurance &amp; RETIREMENT SERVICE PROVIDER</a:t>
            </a:r>
            <a:br>
              <a:rPr kumimoji="0" lang="en-US" sz="1800" b="0" i="0" u="none" strike="noStrike" kern="0" cap="all" spc="0" normalizeH="0" baseline="0" noProof="0">
                <a:ln>
                  <a:noFill/>
                </a:ln>
                <a:solidFill>
                  <a:srgbClr val="000000"/>
                </a:solidFill>
                <a:effectLst/>
                <a:uLnTx/>
                <a:uFillTx/>
                <a:latin typeface="Ubuntu Medium"/>
                <a:ea typeface="+mj-ea"/>
                <a:cs typeface="+mj-cs"/>
              </a:rPr>
            </a:br>
            <a:r>
              <a:rPr kumimoji="0" lang="en-US" sz="1800" b="0" i="0" u="none" strike="noStrike" kern="0" cap="all" spc="0" normalizeH="0" baseline="0" noProof="0">
                <a:ln>
                  <a:noFill/>
                </a:ln>
                <a:solidFill>
                  <a:srgbClr val="000000"/>
                </a:solidFill>
                <a:effectLst/>
                <a:uLnTx/>
                <a:uFillTx/>
                <a:latin typeface="Ubuntu Medium"/>
                <a:ea typeface="+mj-ea"/>
                <a:cs typeface="+mj-cs"/>
              </a:rPr>
              <a:t>Transformation Led Finance Operations + AI Augmented Workforce</a:t>
            </a:r>
          </a:p>
        </p:txBody>
      </p:sp>
      <p:sp>
        <p:nvSpPr>
          <p:cNvPr id="16" name="Freeform 249">
            <a:extLst>
              <a:ext uri="{FF2B5EF4-FFF2-40B4-BE49-F238E27FC236}">
                <a16:creationId xmlns:a16="http://schemas.microsoft.com/office/drawing/2014/main" id="{A806E47A-197B-E173-64F6-2D5BB4E2DAC5}"/>
              </a:ext>
            </a:extLst>
          </p:cNvPr>
          <p:cNvSpPr>
            <a:spLocks/>
          </p:cNvSpPr>
          <p:nvPr/>
        </p:nvSpPr>
        <p:spPr bwMode="auto">
          <a:xfrm>
            <a:off x="3714089" y="1521384"/>
            <a:ext cx="676946" cy="631892"/>
          </a:xfrm>
          <a:custGeom>
            <a:avLst/>
            <a:gdLst>
              <a:gd name="T0" fmla="*/ 36 w 254"/>
              <a:gd name="T1" fmla="*/ 186 h 237"/>
              <a:gd name="T2" fmla="*/ 61 w 254"/>
              <a:gd name="T3" fmla="*/ 35 h 237"/>
              <a:gd name="T4" fmla="*/ 218 w 254"/>
              <a:gd name="T5" fmla="*/ 57 h 237"/>
              <a:gd name="T6" fmla="*/ 189 w 254"/>
              <a:gd name="T7" fmla="*/ 201 h 237"/>
              <a:gd name="T8" fmla="*/ 36 w 254"/>
              <a:gd name="T9" fmla="*/ 186 h 237"/>
            </a:gdLst>
            <a:ahLst/>
            <a:cxnLst>
              <a:cxn ang="0">
                <a:pos x="T0" y="T1"/>
              </a:cxn>
              <a:cxn ang="0">
                <a:pos x="T2" y="T3"/>
              </a:cxn>
              <a:cxn ang="0">
                <a:pos x="T4" y="T5"/>
              </a:cxn>
              <a:cxn ang="0">
                <a:pos x="T6" y="T7"/>
              </a:cxn>
              <a:cxn ang="0">
                <a:pos x="T8" y="T9"/>
              </a:cxn>
            </a:cxnLst>
            <a:rect l="0" t="0" r="r" b="b"/>
            <a:pathLst>
              <a:path w="254" h="237">
                <a:moveTo>
                  <a:pt x="36" y="186"/>
                </a:moveTo>
                <a:cubicBezTo>
                  <a:pt x="0" y="137"/>
                  <a:pt x="11" y="71"/>
                  <a:pt x="61" y="35"/>
                </a:cubicBezTo>
                <a:cubicBezTo>
                  <a:pt x="111" y="0"/>
                  <a:pt x="181" y="10"/>
                  <a:pt x="218" y="57"/>
                </a:cubicBezTo>
                <a:cubicBezTo>
                  <a:pt x="254" y="105"/>
                  <a:pt x="239" y="166"/>
                  <a:pt x="189" y="201"/>
                </a:cubicBezTo>
                <a:cubicBezTo>
                  <a:pt x="139" y="237"/>
                  <a:pt x="73" y="233"/>
                  <a:pt x="36" y="186"/>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Verdana"/>
              <a:ea typeface="+mn-ea"/>
              <a:cs typeface="+mn-cs"/>
            </a:endParaRPr>
          </a:p>
        </p:txBody>
      </p:sp>
      <p:sp>
        <p:nvSpPr>
          <p:cNvPr id="17" name="Freeform 249">
            <a:extLst>
              <a:ext uri="{FF2B5EF4-FFF2-40B4-BE49-F238E27FC236}">
                <a16:creationId xmlns:a16="http://schemas.microsoft.com/office/drawing/2014/main" id="{ECE608DB-D96E-D640-E0F6-50F57065028B}"/>
              </a:ext>
            </a:extLst>
          </p:cNvPr>
          <p:cNvSpPr>
            <a:spLocks/>
          </p:cNvSpPr>
          <p:nvPr/>
        </p:nvSpPr>
        <p:spPr bwMode="auto">
          <a:xfrm>
            <a:off x="8096359" y="1521384"/>
            <a:ext cx="676946" cy="631892"/>
          </a:xfrm>
          <a:custGeom>
            <a:avLst/>
            <a:gdLst>
              <a:gd name="T0" fmla="*/ 36 w 254"/>
              <a:gd name="T1" fmla="*/ 186 h 237"/>
              <a:gd name="T2" fmla="*/ 61 w 254"/>
              <a:gd name="T3" fmla="*/ 35 h 237"/>
              <a:gd name="T4" fmla="*/ 218 w 254"/>
              <a:gd name="T5" fmla="*/ 57 h 237"/>
              <a:gd name="T6" fmla="*/ 189 w 254"/>
              <a:gd name="T7" fmla="*/ 201 h 237"/>
              <a:gd name="T8" fmla="*/ 36 w 254"/>
              <a:gd name="T9" fmla="*/ 186 h 237"/>
            </a:gdLst>
            <a:ahLst/>
            <a:cxnLst>
              <a:cxn ang="0">
                <a:pos x="T0" y="T1"/>
              </a:cxn>
              <a:cxn ang="0">
                <a:pos x="T2" y="T3"/>
              </a:cxn>
              <a:cxn ang="0">
                <a:pos x="T4" y="T5"/>
              </a:cxn>
              <a:cxn ang="0">
                <a:pos x="T6" y="T7"/>
              </a:cxn>
              <a:cxn ang="0">
                <a:pos x="T8" y="T9"/>
              </a:cxn>
            </a:cxnLst>
            <a:rect l="0" t="0" r="r" b="b"/>
            <a:pathLst>
              <a:path w="254" h="237">
                <a:moveTo>
                  <a:pt x="36" y="186"/>
                </a:moveTo>
                <a:cubicBezTo>
                  <a:pt x="0" y="137"/>
                  <a:pt x="11" y="71"/>
                  <a:pt x="61" y="35"/>
                </a:cubicBezTo>
                <a:cubicBezTo>
                  <a:pt x="111" y="0"/>
                  <a:pt x="181" y="10"/>
                  <a:pt x="218" y="57"/>
                </a:cubicBezTo>
                <a:cubicBezTo>
                  <a:pt x="254" y="105"/>
                  <a:pt x="239" y="166"/>
                  <a:pt x="189" y="201"/>
                </a:cubicBezTo>
                <a:cubicBezTo>
                  <a:pt x="139" y="237"/>
                  <a:pt x="73" y="233"/>
                  <a:pt x="36" y="186"/>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Verdana"/>
              <a:ea typeface="+mn-ea"/>
              <a:cs typeface="+mn-cs"/>
            </a:endParaRPr>
          </a:p>
        </p:txBody>
      </p:sp>
      <p:grpSp>
        <p:nvGrpSpPr>
          <p:cNvPr id="18" name="Solution" descr="{&quot;Key&quot;:&quot;POWER_USER_SHAPE_ICON&quot;,&quot;Value&quot;:&quot;POWER_USER_SHAPE_ICON_STYLE_1&quot;}">
            <a:extLst>
              <a:ext uri="{FF2B5EF4-FFF2-40B4-BE49-F238E27FC236}">
                <a16:creationId xmlns:a16="http://schemas.microsoft.com/office/drawing/2014/main" id="{3F46C6DB-AC93-775B-028D-774CA3BA22AA}"/>
              </a:ext>
            </a:extLst>
          </p:cNvPr>
          <p:cNvGrpSpPr>
            <a:grpSpLocks noChangeAspect="1"/>
          </p:cNvGrpSpPr>
          <p:nvPr>
            <p:custDataLst>
              <p:tags r:id="rId1"/>
            </p:custDataLst>
          </p:nvPr>
        </p:nvGrpSpPr>
        <p:grpSpPr>
          <a:xfrm>
            <a:off x="3844289" y="1644683"/>
            <a:ext cx="437160" cy="385294"/>
            <a:chOff x="2460626" y="3270250"/>
            <a:chExt cx="842962" cy="742951"/>
          </a:xfrm>
          <a:solidFill>
            <a:srgbClr val="0070AD"/>
          </a:solidFill>
        </p:grpSpPr>
        <p:sp>
          <p:nvSpPr>
            <p:cNvPr id="19" name="Freeform 129">
              <a:extLst>
                <a:ext uri="{FF2B5EF4-FFF2-40B4-BE49-F238E27FC236}">
                  <a16:creationId xmlns:a16="http://schemas.microsoft.com/office/drawing/2014/main" id="{5879D1F4-1749-D0AA-E7D7-4F1FEEC15904}"/>
                </a:ext>
              </a:extLst>
            </p:cNvPr>
            <p:cNvSpPr>
              <a:spLocks/>
            </p:cNvSpPr>
            <p:nvPr/>
          </p:nvSpPr>
          <p:spPr bwMode="auto">
            <a:xfrm>
              <a:off x="2460626" y="3636963"/>
              <a:ext cx="476250" cy="376238"/>
            </a:xfrm>
            <a:custGeom>
              <a:avLst/>
              <a:gdLst>
                <a:gd name="T0" fmla="*/ 2 w 624"/>
                <a:gd name="T1" fmla="*/ 299 h 495"/>
                <a:gd name="T2" fmla="*/ 213 w 624"/>
                <a:gd name="T3" fmla="*/ 24 h 495"/>
                <a:gd name="T4" fmla="*/ 359 w 624"/>
                <a:gd name="T5" fmla="*/ 111 h 495"/>
                <a:gd name="T6" fmla="*/ 445 w 624"/>
                <a:gd name="T7" fmla="*/ 5 h 495"/>
                <a:gd name="T8" fmla="*/ 510 w 624"/>
                <a:gd name="T9" fmla="*/ 0 h 495"/>
                <a:gd name="T10" fmla="*/ 486 w 624"/>
                <a:gd name="T11" fmla="*/ 33 h 495"/>
                <a:gd name="T12" fmla="*/ 460 w 624"/>
                <a:gd name="T13" fmla="*/ 156 h 495"/>
                <a:gd name="T14" fmla="*/ 537 w 624"/>
                <a:gd name="T15" fmla="*/ 268 h 495"/>
                <a:gd name="T16" fmla="*/ 624 w 624"/>
                <a:gd name="T17" fmla="*/ 285 h 495"/>
                <a:gd name="T18" fmla="*/ 623 w 624"/>
                <a:gd name="T19" fmla="*/ 495 h 495"/>
                <a:gd name="T20" fmla="*/ 257 w 624"/>
                <a:gd name="T21" fmla="*/ 495 h 495"/>
                <a:gd name="T22" fmla="*/ 247 w 624"/>
                <a:gd name="T23" fmla="*/ 328 h 495"/>
                <a:gd name="T24" fmla="*/ 209 w 624"/>
                <a:gd name="T25" fmla="*/ 328 h 495"/>
                <a:gd name="T26" fmla="*/ 196 w 624"/>
                <a:gd name="T27" fmla="*/ 495 h 495"/>
                <a:gd name="T28" fmla="*/ 0 w 624"/>
                <a:gd name="T29" fmla="*/ 495 h 495"/>
                <a:gd name="T30" fmla="*/ 2 w 624"/>
                <a:gd name="T31" fmla="*/ 29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4" h="495">
                  <a:moveTo>
                    <a:pt x="2" y="299"/>
                  </a:moveTo>
                  <a:cubicBezTo>
                    <a:pt x="6" y="136"/>
                    <a:pt x="75" y="51"/>
                    <a:pt x="213" y="24"/>
                  </a:cubicBezTo>
                  <a:lnTo>
                    <a:pt x="359" y="111"/>
                  </a:lnTo>
                  <a:lnTo>
                    <a:pt x="445" y="5"/>
                  </a:lnTo>
                  <a:cubicBezTo>
                    <a:pt x="466" y="3"/>
                    <a:pt x="488" y="2"/>
                    <a:pt x="510" y="0"/>
                  </a:cubicBezTo>
                  <a:cubicBezTo>
                    <a:pt x="500" y="9"/>
                    <a:pt x="492" y="20"/>
                    <a:pt x="486" y="33"/>
                  </a:cubicBezTo>
                  <a:cubicBezTo>
                    <a:pt x="482" y="40"/>
                    <a:pt x="468" y="115"/>
                    <a:pt x="460" y="156"/>
                  </a:cubicBezTo>
                  <a:cubicBezTo>
                    <a:pt x="451" y="208"/>
                    <a:pt x="485" y="259"/>
                    <a:pt x="537" y="268"/>
                  </a:cubicBezTo>
                  <a:lnTo>
                    <a:pt x="624" y="285"/>
                  </a:lnTo>
                  <a:lnTo>
                    <a:pt x="623" y="495"/>
                  </a:lnTo>
                  <a:lnTo>
                    <a:pt x="257" y="495"/>
                  </a:lnTo>
                  <a:lnTo>
                    <a:pt x="247" y="328"/>
                  </a:lnTo>
                  <a:lnTo>
                    <a:pt x="209" y="328"/>
                  </a:lnTo>
                  <a:lnTo>
                    <a:pt x="196" y="495"/>
                  </a:lnTo>
                  <a:lnTo>
                    <a:pt x="0" y="495"/>
                  </a:lnTo>
                  <a:lnTo>
                    <a:pt x="2" y="29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Ubuntu"/>
                <a:ea typeface="+mn-ea"/>
                <a:cs typeface="+mn-cs"/>
              </a:endParaRPr>
            </a:p>
          </p:txBody>
        </p:sp>
        <p:sp>
          <p:nvSpPr>
            <p:cNvPr id="20" name="Freeform 130">
              <a:extLst>
                <a:ext uri="{FF2B5EF4-FFF2-40B4-BE49-F238E27FC236}">
                  <a16:creationId xmlns:a16="http://schemas.microsoft.com/office/drawing/2014/main" id="{E4E826F0-C121-E017-4E85-F985334093BF}"/>
                </a:ext>
              </a:extLst>
            </p:cNvPr>
            <p:cNvSpPr>
              <a:spLocks/>
            </p:cNvSpPr>
            <p:nvPr/>
          </p:nvSpPr>
          <p:spPr bwMode="auto">
            <a:xfrm>
              <a:off x="3128963" y="3608388"/>
              <a:ext cx="174625" cy="196850"/>
            </a:xfrm>
            <a:custGeom>
              <a:avLst/>
              <a:gdLst>
                <a:gd name="T0" fmla="*/ 11 w 229"/>
                <a:gd name="T1" fmla="*/ 112 h 259"/>
                <a:gd name="T2" fmla="*/ 121 w 229"/>
                <a:gd name="T3" fmla="*/ 2 h 259"/>
                <a:gd name="T4" fmla="*/ 169 w 229"/>
                <a:gd name="T5" fmla="*/ 10 h 259"/>
                <a:gd name="T6" fmla="*/ 208 w 229"/>
                <a:gd name="T7" fmla="*/ 136 h 259"/>
                <a:gd name="T8" fmla="*/ 173 w 229"/>
                <a:gd name="T9" fmla="*/ 238 h 259"/>
                <a:gd name="T10" fmla="*/ 97 w 229"/>
                <a:gd name="T11" fmla="*/ 243 h 259"/>
                <a:gd name="T12" fmla="*/ 11 w 229"/>
                <a:gd name="T13" fmla="*/ 112 h 259"/>
              </a:gdLst>
              <a:ahLst/>
              <a:cxnLst>
                <a:cxn ang="0">
                  <a:pos x="T0" y="T1"/>
                </a:cxn>
                <a:cxn ang="0">
                  <a:pos x="T2" y="T3"/>
                </a:cxn>
                <a:cxn ang="0">
                  <a:pos x="T4" y="T5"/>
                </a:cxn>
                <a:cxn ang="0">
                  <a:pos x="T6" y="T7"/>
                </a:cxn>
                <a:cxn ang="0">
                  <a:pos x="T8" y="T9"/>
                </a:cxn>
                <a:cxn ang="0">
                  <a:pos x="T10" y="T11"/>
                </a:cxn>
                <a:cxn ang="0">
                  <a:pos x="T12" y="T13"/>
                </a:cxn>
              </a:cxnLst>
              <a:rect l="0" t="0" r="r" b="b"/>
              <a:pathLst>
                <a:path w="229" h="259">
                  <a:moveTo>
                    <a:pt x="11" y="112"/>
                  </a:moveTo>
                  <a:cubicBezTo>
                    <a:pt x="21" y="51"/>
                    <a:pt x="74" y="5"/>
                    <a:pt x="121" y="2"/>
                  </a:cubicBezTo>
                  <a:cubicBezTo>
                    <a:pt x="145" y="0"/>
                    <a:pt x="163" y="9"/>
                    <a:pt x="169" y="10"/>
                  </a:cubicBezTo>
                  <a:cubicBezTo>
                    <a:pt x="229" y="30"/>
                    <a:pt x="219" y="72"/>
                    <a:pt x="208" y="136"/>
                  </a:cubicBezTo>
                  <a:cubicBezTo>
                    <a:pt x="201" y="179"/>
                    <a:pt x="194" y="219"/>
                    <a:pt x="173" y="238"/>
                  </a:cubicBezTo>
                  <a:cubicBezTo>
                    <a:pt x="150" y="259"/>
                    <a:pt x="125" y="252"/>
                    <a:pt x="97" y="243"/>
                  </a:cubicBezTo>
                  <a:cubicBezTo>
                    <a:pt x="40" y="226"/>
                    <a:pt x="0" y="176"/>
                    <a:pt x="11" y="11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Ubuntu"/>
                <a:ea typeface="+mn-ea"/>
                <a:cs typeface="+mn-cs"/>
              </a:endParaRPr>
            </a:p>
          </p:txBody>
        </p:sp>
        <p:sp>
          <p:nvSpPr>
            <p:cNvPr id="21" name="Oval 131">
              <a:extLst>
                <a:ext uri="{FF2B5EF4-FFF2-40B4-BE49-F238E27FC236}">
                  <a16:creationId xmlns:a16="http://schemas.microsoft.com/office/drawing/2014/main" id="{6ACEC5F3-2122-2EDB-5A19-E808D3CA4A07}"/>
                </a:ext>
              </a:extLst>
            </p:cNvPr>
            <p:cNvSpPr>
              <a:spLocks noChangeArrowheads="1"/>
            </p:cNvSpPr>
            <p:nvPr/>
          </p:nvSpPr>
          <p:spPr bwMode="auto">
            <a:xfrm>
              <a:off x="2522538" y="3270250"/>
              <a:ext cx="341313" cy="33496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Ubuntu"/>
                <a:ea typeface="+mn-ea"/>
                <a:cs typeface="+mn-cs"/>
              </a:endParaRPr>
            </a:p>
          </p:txBody>
        </p:sp>
        <p:sp>
          <p:nvSpPr>
            <p:cNvPr id="22" name="Freeform 132">
              <a:extLst>
                <a:ext uri="{FF2B5EF4-FFF2-40B4-BE49-F238E27FC236}">
                  <a16:creationId xmlns:a16="http://schemas.microsoft.com/office/drawing/2014/main" id="{43B10A57-5B23-66BC-2E24-494A70B77423}"/>
                </a:ext>
              </a:extLst>
            </p:cNvPr>
            <p:cNvSpPr>
              <a:spLocks/>
            </p:cNvSpPr>
            <p:nvPr/>
          </p:nvSpPr>
          <p:spPr bwMode="auto">
            <a:xfrm>
              <a:off x="2841626" y="3340100"/>
              <a:ext cx="433388" cy="527050"/>
            </a:xfrm>
            <a:custGeom>
              <a:avLst/>
              <a:gdLst>
                <a:gd name="T0" fmla="*/ 271 w 569"/>
                <a:gd name="T1" fmla="*/ 112 h 691"/>
                <a:gd name="T2" fmla="*/ 274 w 569"/>
                <a:gd name="T3" fmla="*/ 151 h 691"/>
                <a:gd name="T4" fmla="*/ 278 w 569"/>
                <a:gd name="T5" fmla="*/ 181 h 691"/>
                <a:gd name="T6" fmla="*/ 241 w 569"/>
                <a:gd name="T7" fmla="*/ 205 h 691"/>
                <a:gd name="T8" fmla="*/ 123 w 569"/>
                <a:gd name="T9" fmla="*/ 183 h 691"/>
                <a:gd name="T10" fmla="*/ 105 w 569"/>
                <a:gd name="T11" fmla="*/ 282 h 691"/>
                <a:gd name="T12" fmla="*/ 164 w 569"/>
                <a:gd name="T13" fmla="*/ 277 h 691"/>
                <a:gd name="T14" fmla="*/ 234 w 569"/>
                <a:gd name="T15" fmla="*/ 323 h 691"/>
                <a:gd name="T16" fmla="*/ 251 w 569"/>
                <a:gd name="T17" fmla="*/ 405 h 691"/>
                <a:gd name="T18" fmla="*/ 144 w 569"/>
                <a:gd name="T19" fmla="*/ 494 h 691"/>
                <a:gd name="T20" fmla="*/ 70 w 569"/>
                <a:gd name="T21" fmla="*/ 466 h 691"/>
                <a:gd name="T22" fmla="*/ 51 w 569"/>
                <a:gd name="T23" fmla="*/ 565 h 691"/>
                <a:gd name="T24" fmla="*/ 442 w 569"/>
                <a:gd name="T25" fmla="*/ 639 h 691"/>
                <a:gd name="T26" fmla="*/ 493 w 569"/>
                <a:gd name="T27" fmla="*/ 653 h 691"/>
                <a:gd name="T28" fmla="*/ 428 w 569"/>
                <a:gd name="T29" fmla="*/ 684 h 691"/>
                <a:gd name="T30" fmla="*/ 46 w 569"/>
                <a:gd name="T31" fmla="*/ 613 h 691"/>
                <a:gd name="T32" fmla="*/ 5 w 569"/>
                <a:gd name="T33" fmla="*/ 553 h 691"/>
                <a:gd name="T34" fmla="*/ 27 w 569"/>
                <a:gd name="T35" fmla="*/ 441 h 691"/>
                <a:gd name="T36" fmla="*/ 73 w 569"/>
                <a:gd name="T37" fmla="*/ 414 h 691"/>
                <a:gd name="T38" fmla="*/ 102 w 569"/>
                <a:gd name="T39" fmla="*/ 430 h 691"/>
                <a:gd name="T40" fmla="*/ 143 w 569"/>
                <a:gd name="T41" fmla="*/ 447 h 691"/>
                <a:gd name="T42" fmla="*/ 204 w 569"/>
                <a:gd name="T43" fmla="*/ 396 h 691"/>
                <a:gd name="T44" fmla="*/ 195 w 569"/>
                <a:gd name="T45" fmla="*/ 350 h 691"/>
                <a:gd name="T46" fmla="*/ 143 w 569"/>
                <a:gd name="T47" fmla="*/ 323 h 691"/>
                <a:gd name="T48" fmla="*/ 122 w 569"/>
                <a:gd name="T49" fmla="*/ 326 h 691"/>
                <a:gd name="T50" fmla="*/ 88 w 569"/>
                <a:gd name="T51" fmla="*/ 332 h 691"/>
                <a:gd name="T52" fmla="*/ 55 w 569"/>
                <a:gd name="T53" fmla="*/ 290 h 691"/>
                <a:gd name="T54" fmla="*/ 76 w 569"/>
                <a:gd name="T55" fmla="*/ 178 h 691"/>
                <a:gd name="T56" fmla="*/ 136 w 569"/>
                <a:gd name="T57" fmla="*/ 137 h 691"/>
                <a:gd name="T58" fmla="*/ 225 w 569"/>
                <a:gd name="T59" fmla="*/ 154 h 691"/>
                <a:gd name="T60" fmla="*/ 224 w 569"/>
                <a:gd name="T61" fmla="*/ 103 h 691"/>
                <a:gd name="T62" fmla="*/ 361 w 569"/>
                <a:gd name="T63" fmla="*/ 10 h 691"/>
                <a:gd name="T64" fmla="*/ 455 w 569"/>
                <a:gd name="T65" fmla="*/ 147 h 691"/>
                <a:gd name="T66" fmla="*/ 435 w 569"/>
                <a:gd name="T67" fmla="*/ 193 h 691"/>
                <a:gd name="T68" fmla="*/ 525 w 569"/>
                <a:gd name="T69" fmla="*/ 210 h 691"/>
                <a:gd name="T70" fmla="*/ 558 w 569"/>
                <a:gd name="T71" fmla="*/ 232 h 691"/>
                <a:gd name="T72" fmla="*/ 566 w 569"/>
                <a:gd name="T73" fmla="*/ 270 h 691"/>
                <a:gd name="T74" fmla="*/ 559 w 569"/>
                <a:gd name="T75" fmla="*/ 310 h 691"/>
                <a:gd name="T76" fmla="*/ 512 w 569"/>
                <a:gd name="T77" fmla="*/ 300 h 691"/>
                <a:gd name="T78" fmla="*/ 520 w 569"/>
                <a:gd name="T79" fmla="*/ 258 h 691"/>
                <a:gd name="T80" fmla="*/ 400 w 569"/>
                <a:gd name="T81" fmla="*/ 235 h 691"/>
                <a:gd name="T82" fmla="*/ 375 w 569"/>
                <a:gd name="T83" fmla="*/ 201 h 691"/>
                <a:gd name="T84" fmla="*/ 391 w 569"/>
                <a:gd name="T85" fmla="*/ 174 h 691"/>
                <a:gd name="T86" fmla="*/ 409 w 569"/>
                <a:gd name="T87" fmla="*/ 138 h 691"/>
                <a:gd name="T88" fmla="*/ 352 w 569"/>
                <a:gd name="T89" fmla="*/ 57 h 691"/>
                <a:gd name="T90" fmla="*/ 271 w 569"/>
                <a:gd name="T91" fmla="*/ 112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91">
                  <a:moveTo>
                    <a:pt x="271" y="112"/>
                  </a:moveTo>
                  <a:cubicBezTo>
                    <a:pt x="266" y="132"/>
                    <a:pt x="270" y="142"/>
                    <a:pt x="274" y="151"/>
                  </a:cubicBezTo>
                  <a:cubicBezTo>
                    <a:pt x="279" y="162"/>
                    <a:pt x="280" y="172"/>
                    <a:pt x="278" y="181"/>
                  </a:cubicBezTo>
                  <a:cubicBezTo>
                    <a:pt x="275" y="200"/>
                    <a:pt x="258" y="209"/>
                    <a:pt x="241" y="205"/>
                  </a:cubicBezTo>
                  <a:lnTo>
                    <a:pt x="123" y="183"/>
                  </a:lnTo>
                  <a:lnTo>
                    <a:pt x="105" y="282"/>
                  </a:lnTo>
                  <a:cubicBezTo>
                    <a:pt x="125" y="275"/>
                    <a:pt x="145" y="274"/>
                    <a:pt x="164" y="277"/>
                  </a:cubicBezTo>
                  <a:cubicBezTo>
                    <a:pt x="193" y="283"/>
                    <a:pt x="218" y="299"/>
                    <a:pt x="234" y="323"/>
                  </a:cubicBezTo>
                  <a:cubicBezTo>
                    <a:pt x="250" y="347"/>
                    <a:pt x="256" y="376"/>
                    <a:pt x="251" y="405"/>
                  </a:cubicBezTo>
                  <a:cubicBezTo>
                    <a:pt x="241" y="457"/>
                    <a:pt x="196" y="494"/>
                    <a:pt x="144" y="494"/>
                  </a:cubicBezTo>
                  <a:cubicBezTo>
                    <a:pt x="117" y="494"/>
                    <a:pt x="90" y="482"/>
                    <a:pt x="70" y="466"/>
                  </a:cubicBezTo>
                  <a:lnTo>
                    <a:pt x="51" y="565"/>
                  </a:lnTo>
                  <a:lnTo>
                    <a:pt x="442" y="639"/>
                  </a:lnTo>
                  <a:lnTo>
                    <a:pt x="493" y="653"/>
                  </a:lnTo>
                  <a:cubicBezTo>
                    <a:pt x="485" y="676"/>
                    <a:pt x="464" y="691"/>
                    <a:pt x="428" y="684"/>
                  </a:cubicBezTo>
                  <a:lnTo>
                    <a:pt x="46" y="613"/>
                  </a:lnTo>
                  <a:cubicBezTo>
                    <a:pt x="18" y="607"/>
                    <a:pt x="0" y="580"/>
                    <a:pt x="5" y="553"/>
                  </a:cubicBezTo>
                  <a:lnTo>
                    <a:pt x="27" y="441"/>
                  </a:lnTo>
                  <a:cubicBezTo>
                    <a:pt x="32" y="420"/>
                    <a:pt x="60" y="411"/>
                    <a:pt x="73" y="414"/>
                  </a:cubicBezTo>
                  <a:cubicBezTo>
                    <a:pt x="85" y="416"/>
                    <a:pt x="92" y="420"/>
                    <a:pt x="102" y="430"/>
                  </a:cubicBezTo>
                  <a:cubicBezTo>
                    <a:pt x="113" y="442"/>
                    <a:pt x="131" y="447"/>
                    <a:pt x="143" y="447"/>
                  </a:cubicBezTo>
                  <a:cubicBezTo>
                    <a:pt x="173" y="446"/>
                    <a:pt x="199" y="425"/>
                    <a:pt x="204" y="396"/>
                  </a:cubicBezTo>
                  <a:cubicBezTo>
                    <a:pt x="207" y="380"/>
                    <a:pt x="204" y="364"/>
                    <a:pt x="195" y="350"/>
                  </a:cubicBezTo>
                  <a:cubicBezTo>
                    <a:pt x="184" y="333"/>
                    <a:pt x="164" y="323"/>
                    <a:pt x="143" y="323"/>
                  </a:cubicBezTo>
                  <a:cubicBezTo>
                    <a:pt x="135" y="323"/>
                    <a:pt x="128" y="324"/>
                    <a:pt x="122" y="326"/>
                  </a:cubicBezTo>
                  <a:cubicBezTo>
                    <a:pt x="105" y="333"/>
                    <a:pt x="96" y="333"/>
                    <a:pt x="88" y="332"/>
                  </a:cubicBezTo>
                  <a:cubicBezTo>
                    <a:pt x="67" y="329"/>
                    <a:pt x="53" y="308"/>
                    <a:pt x="55" y="290"/>
                  </a:cubicBezTo>
                  <a:lnTo>
                    <a:pt x="76" y="178"/>
                  </a:lnTo>
                  <a:cubicBezTo>
                    <a:pt x="82" y="145"/>
                    <a:pt x="113" y="133"/>
                    <a:pt x="136" y="137"/>
                  </a:cubicBezTo>
                  <a:lnTo>
                    <a:pt x="225" y="154"/>
                  </a:lnTo>
                  <a:cubicBezTo>
                    <a:pt x="222" y="139"/>
                    <a:pt x="220" y="120"/>
                    <a:pt x="224" y="103"/>
                  </a:cubicBezTo>
                  <a:cubicBezTo>
                    <a:pt x="241" y="25"/>
                    <a:pt x="312" y="0"/>
                    <a:pt x="361" y="10"/>
                  </a:cubicBezTo>
                  <a:cubicBezTo>
                    <a:pt x="425" y="23"/>
                    <a:pt x="467" y="84"/>
                    <a:pt x="455" y="147"/>
                  </a:cubicBezTo>
                  <a:cubicBezTo>
                    <a:pt x="453" y="161"/>
                    <a:pt x="445" y="178"/>
                    <a:pt x="435" y="193"/>
                  </a:cubicBezTo>
                  <a:lnTo>
                    <a:pt x="525" y="210"/>
                  </a:lnTo>
                  <a:cubicBezTo>
                    <a:pt x="539" y="213"/>
                    <a:pt x="550" y="220"/>
                    <a:pt x="558" y="232"/>
                  </a:cubicBezTo>
                  <a:cubicBezTo>
                    <a:pt x="566" y="243"/>
                    <a:pt x="569" y="257"/>
                    <a:pt x="566" y="270"/>
                  </a:cubicBezTo>
                  <a:lnTo>
                    <a:pt x="559" y="310"/>
                  </a:lnTo>
                  <a:cubicBezTo>
                    <a:pt x="548" y="306"/>
                    <a:pt x="530" y="301"/>
                    <a:pt x="512" y="300"/>
                  </a:cubicBezTo>
                  <a:lnTo>
                    <a:pt x="520" y="258"/>
                  </a:lnTo>
                  <a:lnTo>
                    <a:pt x="400" y="235"/>
                  </a:lnTo>
                  <a:cubicBezTo>
                    <a:pt x="385" y="232"/>
                    <a:pt x="372" y="220"/>
                    <a:pt x="375" y="201"/>
                  </a:cubicBezTo>
                  <a:cubicBezTo>
                    <a:pt x="377" y="193"/>
                    <a:pt x="382" y="183"/>
                    <a:pt x="391" y="174"/>
                  </a:cubicBezTo>
                  <a:cubicBezTo>
                    <a:pt x="397" y="164"/>
                    <a:pt x="406" y="153"/>
                    <a:pt x="409" y="138"/>
                  </a:cubicBezTo>
                  <a:cubicBezTo>
                    <a:pt x="416" y="101"/>
                    <a:pt x="391" y="66"/>
                    <a:pt x="352" y="57"/>
                  </a:cubicBezTo>
                  <a:cubicBezTo>
                    <a:pt x="330" y="51"/>
                    <a:pt x="282" y="60"/>
                    <a:pt x="271" y="11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Ubuntu"/>
                <a:ea typeface="+mn-ea"/>
                <a:cs typeface="+mn-cs"/>
              </a:endParaRPr>
            </a:p>
          </p:txBody>
        </p:sp>
      </p:grpSp>
      <p:grpSp>
        <p:nvGrpSpPr>
          <p:cNvPr id="23" name="Gauge" descr="{&quot;Key&quot;:&quot;POWER_USER_SHAPE_ICON&quot;,&quot;Value&quot;:&quot;POWER_USER_SHAPE_ICON_STYLE_1&quot;}">
            <a:extLst>
              <a:ext uri="{FF2B5EF4-FFF2-40B4-BE49-F238E27FC236}">
                <a16:creationId xmlns:a16="http://schemas.microsoft.com/office/drawing/2014/main" id="{620A1D55-385F-5308-8A21-93525065DE72}"/>
              </a:ext>
            </a:extLst>
          </p:cNvPr>
          <p:cNvGrpSpPr>
            <a:grpSpLocks noChangeAspect="1"/>
          </p:cNvGrpSpPr>
          <p:nvPr>
            <p:custDataLst>
              <p:tags r:id="rId2"/>
            </p:custDataLst>
          </p:nvPr>
        </p:nvGrpSpPr>
        <p:grpSpPr bwMode="auto">
          <a:xfrm>
            <a:off x="8198407" y="1608730"/>
            <a:ext cx="456071" cy="457200"/>
            <a:chOff x="40" y="40"/>
            <a:chExt cx="404" cy="405"/>
          </a:xfrm>
          <a:solidFill>
            <a:srgbClr val="0070AD"/>
          </a:solidFill>
        </p:grpSpPr>
        <p:sp>
          <p:nvSpPr>
            <p:cNvPr id="24" name="Gauge">
              <a:extLst>
                <a:ext uri="{FF2B5EF4-FFF2-40B4-BE49-F238E27FC236}">
                  <a16:creationId xmlns:a16="http://schemas.microsoft.com/office/drawing/2014/main" id="{071AE653-B622-5D24-A268-711C6B3497ED}"/>
                </a:ext>
              </a:extLst>
            </p:cNvPr>
            <p:cNvSpPr>
              <a:spLocks/>
            </p:cNvSpPr>
            <p:nvPr>
              <p:custDataLst>
                <p:tags r:id="rId10"/>
              </p:custDataLst>
            </p:nvPr>
          </p:nvSpPr>
          <p:spPr bwMode="auto">
            <a:xfrm>
              <a:off x="91" y="91"/>
              <a:ext cx="303" cy="264"/>
            </a:xfrm>
            <a:custGeom>
              <a:avLst/>
              <a:gdLst>
                <a:gd name="T0" fmla="*/ 337 w 419"/>
                <a:gd name="T1" fmla="*/ 317 h 364"/>
                <a:gd name="T2" fmla="*/ 376 w 419"/>
                <a:gd name="T3" fmla="*/ 209 h 364"/>
                <a:gd name="T4" fmla="*/ 209 w 419"/>
                <a:gd name="T5" fmla="*/ 43 h 364"/>
                <a:gd name="T6" fmla="*/ 43 w 419"/>
                <a:gd name="T7" fmla="*/ 209 h 364"/>
                <a:gd name="T8" fmla="*/ 82 w 419"/>
                <a:gd name="T9" fmla="*/ 317 h 364"/>
                <a:gd name="T10" fmla="*/ 90 w 419"/>
                <a:gd name="T11" fmla="*/ 326 h 364"/>
                <a:gd name="T12" fmla="*/ 57 w 419"/>
                <a:gd name="T13" fmla="*/ 353 h 364"/>
                <a:gd name="T14" fmla="*/ 66 w 419"/>
                <a:gd name="T15" fmla="*/ 364 h 364"/>
                <a:gd name="T16" fmla="*/ 99 w 419"/>
                <a:gd name="T17" fmla="*/ 337 h 364"/>
                <a:gd name="T18" fmla="*/ 90 w 419"/>
                <a:gd name="T19" fmla="*/ 326 h 364"/>
                <a:gd name="T20" fmla="*/ 71 w 419"/>
                <a:gd name="T21" fmla="*/ 342 h 364"/>
                <a:gd name="T22" fmla="*/ 63 w 419"/>
                <a:gd name="T23" fmla="*/ 332 h 364"/>
                <a:gd name="T24" fmla="*/ 20 w 419"/>
                <a:gd name="T25" fmla="*/ 230 h 364"/>
                <a:gd name="T26" fmla="*/ 1 w 419"/>
                <a:gd name="T27" fmla="*/ 231 h 364"/>
                <a:gd name="T28" fmla="*/ 0 w 419"/>
                <a:gd name="T29" fmla="*/ 217 h 364"/>
                <a:gd name="T30" fmla="*/ 19 w 419"/>
                <a:gd name="T31" fmla="*/ 216 h 364"/>
                <a:gd name="T32" fmla="*/ 18 w 419"/>
                <a:gd name="T33" fmla="*/ 209 h 364"/>
                <a:gd name="T34" fmla="*/ 67 w 419"/>
                <a:gd name="T35" fmla="*/ 82 h 364"/>
                <a:gd name="T36" fmla="*/ 54 w 419"/>
                <a:gd name="T37" fmla="*/ 69 h 364"/>
                <a:gd name="T38" fmla="*/ 64 w 419"/>
                <a:gd name="T39" fmla="*/ 59 h 364"/>
                <a:gd name="T40" fmla="*/ 77 w 419"/>
                <a:gd name="T41" fmla="*/ 72 h 364"/>
                <a:gd name="T42" fmla="*/ 202 w 419"/>
                <a:gd name="T43" fmla="*/ 19 h 364"/>
                <a:gd name="T44" fmla="*/ 202 w 419"/>
                <a:gd name="T45" fmla="*/ 0 h 364"/>
                <a:gd name="T46" fmla="*/ 217 w 419"/>
                <a:gd name="T47" fmla="*/ 0 h 364"/>
                <a:gd name="T48" fmla="*/ 217 w 419"/>
                <a:gd name="T49" fmla="*/ 19 h 364"/>
                <a:gd name="T50" fmla="*/ 342 w 419"/>
                <a:gd name="T51" fmla="*/ 72 h 364"/>
                <a:gd name="T52" fmla="*/ 355 w 419"/>
                <a:gd name="T53" fmla="*/ 59 h 364"/>
                <a:gd name="T54" fmla="*/ 365 w 419"/>
                <a:gd name="T55" fmla="*/ 69 h 364"/>
                <a:gd name="T56" fmla="*/ 352 w 419"/>
                <a:gd name="T57" fmla="*/ 82 h 364"/>
                <a:gd name="T58" fmla="*/ 400 w 419"/>
                <a:gd name="T59" fmla="*/ 209 h 364"/>
                <a:gd name="T60" fmla="*/ 400 w 419"/>
                <a:gd name="T61" fmla="*/ 216 h 364"/>
                <a:gd name="T62" fmla="*/ 419 w 419"/>
                <a:gd name="T63" fmla="*/ 217 h 364"/>
                <a:gd name="T64" fmla="*/ 418 w 419"/>
                <a:gd name="T65" fmla="*/ 231 h 364"/>
                <a:gd name="T66" fmla="*/ 399 w 419"/>
                <a:gd name="T67" fmla="*/ 230 h 364"/>
                <a:gd name="T68" fmla="*/ 356 w 419"/>
                <a:gd name="T69" fmla="*/ 332 h 364"/>
                <a:gd name="T70" fmla="*/ 348 w 419"/>
                <a:gd name="T71" fmla="*/ 342 h 364"/>
                <a:gd name="T72" fmla="*/ 362 w 419"/>
                <a:gd name="T73" fmla="*/ 353 h 364"/>
                <a:gd name="T74" fmla="*/ 353 w 419"/>
                <a:gd name="T75" fmla="*/ 364 h 364"/>
                <a:gd name="T76" fmla="*/ 320 w 419"/>
                <a:gd name="T77" fmla="*/ 337 h 364"/>
                <a:gd name="T78" fmla="*/ 329 w 419"/>
                <a:gd name="T79" fmla="*/ 326 h 364"/>
                <a:gd name="T80" fmla="*/ 337 w 419"/>
                <a:gd name="T81" fmla="*/ 31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9" h="364">
                  <a:moveTo>
                    <a:pt x="337" y="317"/>
                  </a:moveTo>
                  <a:cubicBezTo>
                    <a:pt x="362" y="287"/>
                    <a:pt x="376" y="249"/>
                    <a:pt x="376" y="209"/>
                  </a:cubicBezTo>
                  <a:cubicBezTo>
                    <a:pt x="376" y="117"/>
                    <a:pt x="301" y="43"/>
                    <a:pt x="209" y="43"/>
                  </a:cubicBezTo>
                  <a:cubicBezTo>
                    <a:pt x="117" y="43"/>
                    <a:pt x="43" y="117"/>
                    <a:pt x="43" y="209"/>
                  </a:cubicBezTo>
                  <a:cubicBezTo>
                    <a:pt x="43" y="249"/>
                    <a:pt x="57" y="287"/>
                    <a:pt x="82" y="317"/>
                  </a:cubicBezTo>
                  <a:lnTo>
                    <a:pt x="90" y="326"/>
                  </a:lnTo>
                  <a:lnTo>
                    <a:pt x="57" y="353"/>
                  </a:lnTo>
                  <a:lnTo>
                    <a:pt x="66" y="364"/>
                  </a:lnTo>
                  <a:lnTo>
                    <a:pt x="99" y="337"/>
                  </a:lnTo>
                  <a:lnTo>
                    <a:pt x="90" y="326"/>
                  </a:lnTo>
                  <a:lnTo>
                    <a:pt x="71" y="342"/>
                  </a:lnTo>
                  <a:lnTo>
                    <a:pt x="63" y="332"/>
                  </a:lnTo>
                  <a:cubicBezTo>
                    <a:pt x="39" y="303"/>
                    <a:pt x="24" y="267"/>
                    <a:pt x="20" y="230"/>
                  </a:cubicBezTo>
                  <a:lnTo>
                    <a:pt x="1" y="231"/>
                  </a:lnTo>
                  <a:lnTo>
                    <a:pt x="0" y="217"/>
                  </a:lnTo>
                  <a:lnTo>
                    <a:pt x="19" y="216"/>
                  </a:lnTo>
                  <a:cubicBezTo>
                    <a:pt x="18" y="214"/>
                    <a:pt x="18" y="211"/>
                    <a:pt x="18" y="209"/>
                  </a:cubicBezTo>
                  <a:cubicBezTo>
                    <a:pt x="18" y="160"/>
                    <a:pt x="37" y="116"/>
                    <a:pt x="67" y="82"/>
                  </a:cubicBezTo>
                  <a:lnTo>
                    <a:pt x="54" y="69"/>
                  </a:lnTo>
                  <a:lnTo>
                    <a:pt x="64" y="59"/>
                  </a:lnTo>
                  <a:lnTo>
                    <a:pt x="77" y="72"/>
                  </a:lnTo>
                  <a:cubicBezTo>
                    <a:pt x="110" y="40"/>
                    <a:pt x="154" y="20"/>
                    <a:pt x="202" y="19"/>
                  </a:cubicBezTo>
                  <a:lnTo>
                    <a:pt x="202" y="0"/>
                  </a:lnTo>
                  <a:lnTo>
                    <a:pt x="217" y="0"/>
                  </a:lnTo>
                  <a:lnTo>
                    <a:pt x="217" y="19"/>
                  </a:lnTo>
                  <a:cubicBezTo>
                    <a:pt x="265" y="20"/>
                    <a:pt x="309" y="40"/>
                    <a:pt x="342" y="72"/>
                  </a:cubicBezTo>
                  <a:lnTo>
                    <a:pt x="355" y="59"/>
                  </a:lnTo>
                  <a:lnTo>
                    <a:pt x="365" y="69"/>
                  </a:lnTo>
                  <a:lnTo>
                    <a:pt x="352" y="82"/>
                  </a:lnTo>
                  <a:cubicBezTo>
                    <a:pt x="382" y="116"/>
                    <a:pt x="400" y="160"/>
                    <a:pt x="400" y="209"/>
                  </a:cubicBezTo>
                  <a:cubicBezTo>
                    <a:pt x="400" y="211"/>
                    <a:pt x="400" y="214"/>
                    <a:pt x="400" y="216"/>
                  </a:cubicBezTo>
                  <a:lnTo>
                    <a:pt x="419" y="217"/>
                  </a:lnTo>
                  <a:lnTo>
                    <a:pt x="418" y="231"/>
                  </a:lnTo>
                  <a:lnTo>
                    <a:pt x="399" y="230"/>
                  </a:lnTo>
                  <a:cubicBezTo>
                    <a:pt x="395" y="267"/>
                    <a:pt x="380" y="303"/>
                    <a:pt x="356" y="332"/>
                  </a:cubicBezTo>
                  <a:lnTo>
                    <a:pt x="348" y="342"/>
                  </a:lnTo>
                  <a:lnTo>
                    <a:pt x="362" y="353"/>
                  </a:lnTo>
                  <a:lnTo>
                    <a:pt x="353" y="364"/>
                  </a:lnTo>
                  <a:lnTo>
                    <a:pt x="320" y="337"/>
                  </a:lnTo>
                  <a:lnTo>
                    <a:pt x="329" y="326"/>
                  </a:lnTo>
                  <a:lnTo>
                    <a:pt x="337" y="3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Ubuntu"/>
                <a:ea typeface="+mn-ea"/>
                <a:cs typeface="+mn-cs"/>
              </a:endParaRPr>
            </a:p>
          </p:txBody>
        </p:sp>
        <p:sp>
          <p:nvSpPr>
            <p:cNvPr id="25" name="Gauge">
              <a:extLst>
                <a:ext uri="{FF2B5EF4-FFF2-40B4-BE49-F238E27FC236}">
                  <a16:creationId xmlns:a16="http://schemas.microsoft.com/office/drawing/2014/main" id="{7F1FCE29-5AA3-BE14-CBD7-0BCEB5F1C505}"/>
                </a:ext>
              </a:extLst>
            </p:cNvPr>
            <p:cNvSpPr>
              <a:spLocks/>
            </p:cNvSpPr>
            <p:nvPr>
              <p:custDataLst>
                <p:tags r:id="rId11"/>
              </p:custDataLst>
            </p:nvPr>
          </p:nvSpPr>
          <p:spPr bwMode="auto">
            <a:xfrm>
              <a:off x="202" y="172"/>
              <a:ext cx="114" cy="110"/>
            </a:xfrm>
            <a:custGeom>
              <a:avLst/>
              <a:gdLst>
                <a:gd name="T0" fmla="*/ 0 w 157"/>
                <a:gd name="T1" fmla="*/ 131 h 151"/>
                <a:gd name="T2" fmla="*/ 20 w 157"/>
                <a:gd name="T3" fmla="*/ 151 h 151"/>
                <a:gd name="T4" fmla="*/ 45 w 157"/>
                <a:gd name="T5" fmla="*/ 124 h 151"/>
                <a:gd name="T6" fmla="*/ 57 w 157"/>
                <a:gd name="T7" fmla="*/ 126 h 151"/>
                <a:gd name="T8" fmla="*/ 84 w 157"/>
                <a:gd name="T9" fmla="*/ 96 h 151"/>
                <a:gd name="T10" fmla="*/ 81 w 157"/>
                <a:gd name="T11" fmla="*/ 84 h 151"/>
                <a:gd name="T12" fmla="*/ 157 w 157"/>
                <a:gd name="T13" fmla="*/ 0 h 151"/>
                <a:gd name="T14" fmla="*/ 70 w 157"/>
                <a:gd name="T15" fmla="*/ 73 h 151"/>
                <a:gd name="T16" fmla="*/ 54 w 157"/>
                <a:gd name="T17" fmla="*/ 69 h 151"/>
                <a:gd name="T18" fmla="*/ 27 w 157"/>
                <a:gd name="T19" fmla="*/ 99 h 151"/>
                <a:gd name="T20" fmla="*/ 28 w 157"/>
                <a:gd name="T21" fmla="*/ 107 h 151"/>
                <a:gd name="T22" fmla="*/ 0 w 157"/>
                <a:gd name="T23" fmla="*/ 13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51">
                  <a:moveTo>
                    <a:pt x="0" y="131"/>
                  </a:moveTo>
                  <a:lnTo>
                    <a:pt x="20" y="151"/>
                  </a:lnTo>
                  <a:lnTo>
                    <a:pt x="45" y="124"/>
                  </a:lnTo>
                  <a:cubicBezTo>
                    <a:pt x="49" y="125"/>
                    <a:pt x="53" y="126"/>
                    <a:pt x="57" y="126"/>
                  </a:cubicBezTo>
                  <a:cubicBezTo>
                    <a:pt x="73" y="125"/>
                    <a:pt x="85" y="111"/>
                    <a:pt x="84" y="96"/>
                  </a:cubicBezTo>
                  <a:cubicBezTo>
                    <a:pt x="84" y="91"/>
                    <a:pt x="82" y="88"/>
                    <a:pt x="81" y="84"/>
                  </a:cubicBezTo>
                  <a:lnTo>
                    <a:pt x="157" y="0"/>
                  </a:lnTo>
                  <a:lnTo>
                    <a:pt x="70" y="73"/>
                  </a:lnTo>
                  <a:cubicBezTo>
                    <a:pt x="65" y="70"/>
                    <a:pt x="59" y="69"/>
                    <a:pt x="54" y="69"/>
                  </a:cubicBezTo>
                  <a:cubicBezTo>
                    <a:pt x="38" y="70"/>
                    <a:pt x="26" y="84"/>
                    <a:pt x="27" y="99"/>
                  </a:cubicBezTo>
                  <a:cubicBezTo>
                    <a:pt x="27" y="102"/>
                    <a:pt x="28" y="105"/>
                    <a:pt x="28" y="107"/>
                  </a:cubicBezTo>
                  <a:lnTo>
                    <a:pt x="0" y="13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Ubuntu"/>
                <a:ea typeface="+mn-ea"/>
                <a:cs typeface="+mn-cs"/>
              </a:endParaRPr>
            </a:p>
          </p:txBody>
        </p:sp>
        <p:sp>
          <p:nvSpPr>
            <p:cNvPr id="26" name="Gauge">
              <a:extLst>
                <a:ext uri="{FF2B5EF4-FFF2-40B4-BE49-F238E27FC236}">
                  <a16:creationId xmlns:a16="http://schemas.microsoft.com/office/drawing/2014/main" id="{302B4611-E41E-B5BC-97FD-E8FB3755CB70}"/>
                </a:ext>
              </a:extLst>
            </p:cNvPr>
            <p:cNvSpPr>
              <a:spLocks noEditPoints="1"/>
            </p:cNvSpPr>
            <p:nvPr>
              <p:custDataLst>
                <p:tags r:id="rId12"/>
              </p:custDataLst>
            </p:nvPr>
          </p:nvSpPr>
          <p:spPr bwMode="auto">
            <a:xfrm>
              <a:off x="40" y="40"/>
              <a:ext cx="404" cy="405"/>
            </a:xfrm>
            <a:custGeom>
              <a:avLst/>
              <a:gdLst>
                <a:gd name="T0" fmla="*/ 279 w 558"/>
                <a:gd name="T1" fmla="*/ 0 h 558"/>
                <a:gd name="T2" fmla="*/ 0 w 558"/>
                <a:gd name="T3" fmla="*/ 279 h 558"/>
                <a:gd name="T4" fmla="*/ 279 w 558"/>
                <a:gd name="T5" fmla="*/ 558 h 558"/>
                <a:gd name="T6" fmla="*/ 558 w 558"/>
                <a:gd name="T7" fmla="*/ 279 h 558"/>
                <a:gd name="T8" fmla="*/ 279 w 558"/>
                <a:gd name="T9" fmla="*/ 0 h 558"/>
                <a:gd name="T10" fmla="*/ 279 w 558"/>
                <a:gd name="T11" fmla="*/ 43 h 558"/>
                <a:gd name="T12" fmla="*/ 515 w 558"/>
                <a:gd name="T13" fmla="*/ 279 h 558"/>
                <a:gd name="T14" fmla="*/ 279 w 558"/>
                <a:gd name="T15" fmla="*/ 516 h 558"/>
                <a:gd name="T16" fmla="*/ 43 w 558"/>
                <a:gd name="T17" fmla="*/ 279 h 558"/>
                <a:gd name="T18" fmla="*/ 279 w 558"/>
                <a:gd name="T19" fmla="*/ 43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8" h="558">
                  <a:moveTo>
                    <a:pt x="279" y="0"/>
                  </a:moveTo>
                  <a:cubicBezTo>
                    <a:pt x="125" y="0"/>
                    <a:pt x="0" y="125"/>
                    <a:pt x="0" y="279"/>
                  </a:cubicBezTo>
                  <a:cubicBezTo>
                    <a:pt x="0" y="433"/>
                    <a:pt x="125" y="558"/>
                    <a:pt x="279" y="558"/>
                  </a:cubicBezTo>
                  <a:cubicBezTo>
                    <a:pt x="433" y="558"/>
                    <a:pt x="558" y="433"/>
                    <a:pt x="558" y="279"/>
                  </a:cubicBezTo>
                  <a:cubicBezTo>
                    <a:pt x="558" y="125"/>
                    <a:pt x="433" y="0"/>
                    <a:pt x="279" y="0"/>
                  </a:cubicBezTo>
                  <a:close/>
                  <a:moveTo>
                    <a:pt x="279" y="43"/>
                  </a:moveTo>
                  <a:cubicBezTo>
                    <a:pt x="410" y="43"/>
                    <a:pt x="515" y="149"/>
                    <a:pt x="515" y="279"/>
                  </a:cubicBezTo>
                  <a:cubicBezTo>
                    <a:pt x="515" y="410"/>
                    <a:pt x="410" y="516"/>
                    <a:pt x="279" y="516"/>
                  </a:cubicBezTo>
                  <a:cubicBezTo>
                    <a:pt x="149" y="516"/>
                    <a:pt x="43" y="410"/>
                    <a:pt x="43" y="279"/>
                  </a:cubicBezTo>
                  <a:cubicBezTo>
                    <a:pt x="43" y="149"/>
                    <a:pt x="149" y="43"/>
                    <a:pt x="279" y="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Ubuntu"/>
                <a:ea typeface="+mn-ea"/>
                <a:cs typeface="+mn-cs"/>
              </a:endParaRPr>
            </a:p>
          </p:txBody>
        </p:sp>
      </p:grpSp>
      <p:sp>
        <p:nvSpPr>
          <p:cNvPr id="27" name="Freeform 249">
            <a:extLst>
              <a:ext uri="{FF2B5EF4-FFF2-40B4-BE49-F238E27FC236}">
                <a16:creationId xmlns:a16="http://schemas.microsoft.com/office/drawing/2014/main" id="{CDA45BD2-6824-F0C8-F2B2-E49B9E9C4B15}"/>
              </a:ext>
            </a:extLst>
          </p:cNvPr>
          <p:cNvSpPr>
            <a:spLocks/>
          </p:cNvSpPr>
          <p:nvPr/>
        </p:nvSpPr>
        <p:spPr bwMode="auto">
          <a:xfrm>
            <a:off x="445264" y="1521384"/>
            <a:ext cx="676946" cy="631892"/>
          </a:xfrm>
          <a:custGeom>
            <a:avLst/>
            <a:gdLst>
              <a:gd name="T0" fmla="*/ 36 w 254"/>
              <a:gd name="T1" fmla="*/ 186 h 237"/>
              <a:gd name="T2" fmla="*/ 61 w 254"/>
              <a:gd name="T3" fmla="*/ 35 h 237"/>
              <a:gd name="T4" fmla="*/ 218 w 254"/>
              <a:gd name="T5" fmla="*/ 57 h 237"/>
              <a:gd name="T6" fmla="*/ 189 w 254"/>
              <a:gd name="T7" fmla="*/ 201 h 237"/>
              <a:gd name="T8" fmla="*/ 36 w 254"/>
              <a:gd name="T9" fmla="*/ 186 h 237"/>
            </a:gdLst>
            <a:ahLst/>
            <a:cxnLst>
              <a:cxn ang="0">
                <a:pos x="T0" y="T1"/>
              </a:cxn>
              <a:cxn ang="0">
                <a:pos x="T2" y="T3"/>
              </a:cxn>
              <a:cxn ang="0">
                <a:pos x="T4" y="T5"/>
              </a:cxn>
              <a:cxn ang="0">
                <a:pos x="T6" y="T7"/>
              </a:cxn>
              <a:cxn ang="0">
                <a:pos x="T8" y="T9"/>
              </a:cxn>
            </a:cxnLst>
            <a:rect l="0" t="0" r="r" b="b"/>
            <a:pathLst>
              <a:path w="254" h="237">
                <a:moveTo>
                  <a:pt x="36" y="186"/>
                </a:moveTo>
                <a:cubicBezTo>
                  <a:pt x="0" y="137"/>
                  <a:pt x="11" y="71"/>
                  <a:pt x="61" y="35"/>
                </a:cubicBezTo>
                <a:cubicBezTo>
                  <a:pt x="111" y="0"/>
                  <a:pt x="181" y="10"/>
                  <a:pt x="218" y="57"/>
                </a:cubicBezTo>
                <a:cubicBezTo>
                  <a:pt x="254" y="105"/>
                  <a:pt x="239" y="166"/>
                  <a:pt x="189" y="201"/>
                </a:cubicBezTo>
                <a:cubicBezTo>
                  <a:pt x="139" y="237"/>
                  <a:pt x="73" y="233"/>
                  <a:pt x="36" y="186"/>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Verdana"/>
              <a:ea typeface="+mn-ea"/>
              <a:cs typeface="+mn-cs"/>
            </a:endParaRPr>
          </a:p>
        </p:txBody>
      </p:sp>
      <p:grpSp>
        <p:nvGrpSpPr>
          <p:cNvPr id="28" name="Problem_Based_Learning" descr="{&quot;Key&quot;:&quot;POWER_USER_SHAPE_ICON&quot;,&quot;Value&quot;:&quot;POWER_USER_SHAPE_ICON_STYLE_1&quot;}">
            <a:extLst>
              <a:ext uri="{FF2B5EF4-FFF2-40B4-BE49-F238E27FC236}">
                <a16:creationId xmlns:a16="http://schemas.microsoft.com/office/drawing/2014/main" id="{C62BEFC1-CE00-1954-7152-3878CBC8A189}"/>
              </a:ext>
            </a:extLst>
          </p:cNvPr>
          <p:cNvGrpSpPr>
            <a:grpSpLocks noChangeAspect="1"/>
          </p:cNvGrpSpPr>
          <p:nvPr>
            <p:custDataLst>
              <p:tags r:id="rId3"/>
            </p:custDataLst>
          </p:nvPr>
        </p:nvGrpSpPr>
        <p:grpSpPr bwMode="auto">
          <a:xfrm>
            <a:off x="570294" y="1608730"/>
            <a:ext cx="411576" cy="457200"/>
            <a:chOff x="7" y="8"/>
            <a:chExt cx="424" cy="471"/>
          </a:xfrm>
          <a:solidFill>
            <a:srgbClr val="0070AD"/>
          </a:solidFill>
        </p:grpSpPr>
        <p:sp>
          <p:nvSpPr>
            <p:cNvPr id="29" name="Problem_Based_Learning">
              <a:extLst>
                <a:ext uri="{FF2B5EF4-FFF2-40B4-BE49-F238E27FC236}">
                  <a16:creationId xmlns:a16="http://schemas.microsoft.com/office/drawing/2014/main" id="{AEDEF2AD-7950-A407-1A2D-12352118CD8D}"/>
                </a:ext>
              </a:extLst>
            </p:cNvPr>
            <p:cNvSpPr>
              <a:spLocks/>
            </p:cNvSpPr>
            <p:nvPr>
              <p:custDataLst>
                <p:tags r:id="rId4"/>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Ubuntu"/>
                <a:ea typeface="+mn-ea"/>
                <a:cs typeface="+mn-cs"/>
              </a:endParaRPr>
            </a:p>
          </p:txBody>
        </p:sp>
        <p:sp>
          <p:nvSpPr>
            <p:cNvPr id="30" name="Problem_Based_Learning">
              <a:extLst>
                <a:ext uri="{FF2B5EF4-FFF2-40B4-BE49-F238E27FC236}">
                  <a16:creationId xmlns:a16="http://schemas.microsoft.com/office/drawing/2014/main" id="{33BEBDC1-58C3-94FC-A326-FAC95DBBADC4}"/>
                </a:ext>
              </a:extLst>
            </p:cNvPr>
            <p:cNvSpPr>
              <a:spLocks/>
            </p:cNvSpPr>
            <p:nvPr>
              <p:custDataLst>
                <p:tags r:id="rId5"/>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Ubuntu"/>
                <a:ea typeface="+mn-ea"/>
                <a:cs typeface="+mn-cs"/>
              </a:endParaRPr>
            </a:p>
          </p:txBody>
        </p:sp>
        <p:sp>
          <p:nvSpPr>
            <p:cNvPr id="31" name="Problem_Based_Learning">
              <a:extLst>
                <a:ext uri="{FF2B5EF4-FFF2-40B4-BE49-F238E27FC236}">
                  <a16:creationId xmlns:a16="http://schemas.microsoft.com/office/drawing/2014/main" id="{CED6110E-4A87-802A-3F7A-7B1FB0F7F90D}"/>
                </a:ext>
              </a:extLst>
            </p:cNvPr>
            <p:cNvSpPr>
              <a:spLocks/>
            </p:cNvSpPr>
            <p:nvPr>
              <p:custDataLst>
                <p:tags r:id="rId6"/>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Ubuntu"/>
                <a:ea typeface="+mn-ea"/>
                <a:cs typeface="+mn-cs"/>
              </a:endParaRPr>
            </a:p>
          </p:txBody>
        </p:sp>
        <p:sp>
          <p:nvSpPr>
            <p:cNvPr id="228" name="Problem_Based_Learning">
              <a:extLst>
                <a:ext uri="{FF2B5EF4-FFF2-40B4-BE49-F238E27FC236}">
                  <a16:creationId xmlns:a16="http://schemas.microsoft.com/office/drawing/2014/main" id="{9F9897FC-3DDD-B785-75F2-34DDBF37D095}"/>
                </a:ext>
              </a:extLst>
            </p:cNvPr>
            <p:cNvSpPr>
              <a:spLocks/>
            </p:cNvSpPr>
            <p:nvPr>
              <p:custDataLst>
                <p:tags r:id="rId7"/>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Ubuntu"/>
                <a:ea typeface="+mn-ea"/>
                <a:cs typeface="+mn-cs"/>
              </a:endParaRPr>
            </a:p>
          </p:txBody>
        </p:sp>
        <p:sp>
          <p:nvSpPr>
            <p:cNvPr id="229" name="Problem_Based_Learning">
              <a:extLst>
                <a:ext uri="{FF2B5EF4-FFF2-40B4-BE49-F238E27FC236}">
                  <a16:creationId xmlns:a16="http://schemas.microsoft.com/office/drawing/2014/main" id="{DDE6B7C0-71A7-8787-0AB8-6372FE4F2AD4}"/>
                </a:ext>
              </a:extLst>
            </p:cNvPr>
            <p:cNvSpPr>
              <a:spLocks/>
            </p:cNvSpPr>
            <p:nvPr>
              <p:custDataLst>
                <p:tags r:id="rId8"/>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Ubuntu"/>
                <a:ea typeface="+mn-ea"/>
                <a:cs typeface="+mn-cs"/>
              </a:endParaRPr>
            </a:p>
          </p:txBody>
        </p:sp>
        <p:sp>
          <p:nvSpPr>
            <p:cNvPr id="230" name="Problem_Based_Learning">
              <a:extLst>
                <a:ext uri="{FF2B5EF4-FFF2-40B4-BE49-F238E27FC236}">
                  <a16:creationId xmlns:a16="http://schemas.microsoft.com/office/drawing/2014/main" id="{A5B84D75-0866-5271-0C75-F18DFCD42EC1}"/>
                </a:ext>
              </a:extLst>
            </p:cNvPr>
            <p:cNvSpPr>
              <a:spLocks noEditPoints="1"/>
            </p:cNvSpPr>
            <p:nvPr>
              <p:custDataLst>
                <p:tags r:id="rId9"/>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Ubuntu"/>
                <a:ea typeface="+mn-ea"/>
                <a:cs typeface="+mn-cs"/>
              </a:endParaRPr>
            </a:p>
          </p:txBody>
        </p:sp>
      </p:grpSp>
      <p:cxnSp>
        <p:nvCxnSpPr>
          <p:cNvPr id="238" name="Straight Arrow Connector 237">
            <a:extLst>
              <a:ext uri="{FF2B5EF4-FFF2-40B4-BE49-F238E27FC236}">
                <a16:creationId xmlns:a16="http://schemas.microsoft.com/office/drawing/2014/main" id="{8A80B71D-1291-742F-1318-03B48E6792C7}"/>
              </a:ext>
            </a:extLst>
          </p:cNvPr>
          <p:cNvCxnSpPr>
            <a:cxnSpLocks/>
          </p:cNvCxnSpPr>
          <p:nvPr/>
        </p:nvCxnSpPr>
        <p:spPr>
          <a:xfrm>
            <a:off x="3616539" y="5231143"/>
            <a:ext cx="4297680" cy="0"/>
          </a:xfrm>
          <a:prstGeom prst="straightConnector1">
            <a:avLst/>
          </a:prstGeom>
          <a:noFill/>
          <a:ln w="28575" cap="flat" cmpd="sng" algn="ctr">
            <a:solidFill>
              <a:srgbClr val="0070AD"/>
            </a:solidFill>
            <a:prstDash val="solid"/>
            <a:miter lim="800000"/>
            <a:tailEnd type="triangle"/>
          </a:ln>
          <a:effectLst/>
        </p:spPr>
      </p:cxnSp>
      <p:sp>
        <p:nvSpPr>
          <p:cNvPr id="240" name="Rectangle: Rounded Corners 239">
            <a:extLst>
              <a:ext uri="{FF2B5EF4-FFF2-40B4-BE49-F238E27FC236}">
                <a16:creationId xmlns:a16="http://schemas.microsoft.com/office/drawing/2014/main" id="{361EA749-F46B-D9F4-074F-CB3F2BDC7F46}"/>
              </a:ext>
            </a:extLst>
          </p:cNvPr>
          <p:cNvSpPr/>
          <p:nvPr/>
        </p:nvSpPr>
        <p:spPr>
          <a:xfrm>
            <a:off x="3700491" y="5048263"/>
            <a:ext cx="640080" cy="365760"/>
          </a:xfrm>
          <a:prstGeom prst="roundRect">
            <a:avLst/>
          </a:prstGeom>
          <a:solidFill>
            <a:srgbClr val="ECECEC">
              <a:lumMod val="90000"/>
            </a:srgbClr>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Ubuntu"/>
                <a:ea typeface="+mn-ea"/>
                <a:cs typeface="+mn-cs"/>
              </a:rPr>
              <a:t>Business Case</a:t>
            </a:r>
          </a:p>
        </p:txBody>
      </p:sp>
      <p:sp>
        <p:nvSpPr>
          <p:cNvPr id="271" name="Rectangle: Rounded Corners 270">
            <a:extLst>
              <a:ext uri="{FF2B5EF4-FFF2-40B4-BE49-F238E27FC236}">
                <a16:creationId xmlns:a16="http://schemas.microsoft.com/office/drawing/2014/main" id="{3B32EE42-A433-B2ED-712E-B258DB11CA06}"/>
              </a:ext>
            </a:extLst>
          </p:cNvPr>
          <p:cNvSpPr/>
          <p:nvPr/>
        </p:nvSpPr>
        <p:spPr>
          <a:xfrm>
            <a:off x="5614382" y="5048263"/>
            <a:ext cx="2143914" cy="365760"/>
          </a:xfrm>
          <a:prstGeom prst="roundRect">
            <a:avLst/>
          </a:prstGeom>
          <a:solidFill>
            <a:srgbClr val="ECECEC">
              <a:lumMod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Ubuntu"/>
                <a:ea typeface="+mn-ea"/>
                <a:cs typeface="+mn-cs"/>
              </a:rPr>
              <a:t>Digital Transformation</a:t>
            </a:r>
          </a:p>
        </p:txBody>
      </p:sp>
      <p:sp>
        <p:nvSpPr>
          <p:cNvPr id="272" name="Rectangle: Rounded Corners 271">
            <a:extLst>
              <a:ext uri="{FF2B5EF4-FFF2-40B4-BE49-F238E27FC236}">
                <a16:creationId xmlns:a16="http://schemas.microsoft.com/office/drawing/2014/main" id="{44DECE52-54BA-A3DD-122D-37A80283C93F}"/>
              </a:ext>
            </a:extLst>
          </p:cNvPr>
          <p:cNvSpPr/>
          <p:nvPr/>
        </p:nvSpPr>
        <p:spPr>
          <a:xfrm>
            <a:off x="4383116" y="5048263"/>
            <a:ext cx="1188720" cy="365760"/>
          </a:xfrm>
          <a:prstGeom prst="roundRect">
            <a:avLst/>
          </a:prstGeom>
          <a:solidFill>
            <a:srgbClr val="ECECEC">
              <a:lumMod val="90000"/>
            </a:srgbClr>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Ubuntu"/>
                <a:ea typeface="+mn-ea"/>
                <a:cs typeface="+mn-cs"/>
              </a:rPr>
              <a:t>Target Operating Model</a:t>
            </a:r>
          </a:p>
        </p:txBody>
      </p:sp>
      <p:cxnSp>
        <p:nvCxnSpPr>
          <p:cNvPr id="273" name="Straight Arrow Connector 272">
            <a:extLst>
              <a:ext uri="{FF2B5EF4-FFF2-40B4-BE49-F238E27FC236}">
                <a16:creationId xmlns:a16="http://schemas.microsoft.com/office/drawing/2014/main" id="{2C84715C-F3C7-3820-918C-DB9594EE6837}"/>
              </a:ext>
            </a:extLst>
          </p:cNvPr>
          <p:cNvCxnSpPr>
            <a:cxnSpLocks/>
          </p:cNvCxnSpPr>
          <p:nvPr/>
        </p:nvCxnSpPr>
        <p:spPr>
          <a:xfrm>
            <a:off x="3616539" y="5709987"/>
            <a:ext cx="4297680" cy="0"/>
          </a:xfrm>
          <a:prstGeom prst="straightConnector1">
            <a:avLst/>
          </a:prstGeom>
          <a:noFill/>
          <a:ln w="28575" cap="flat" cmpd="sng" algn="ctr">
            <a:solidFill>
              <a:srgbClr val="0070AD"/>
            </a:solidFill>
            <a:prstDash val="solid"/>
            <a:miter lim="800000"/>
            <a:tailEnd type="triangle"/>
          </a:ln>
          <a:effectLst/>
        </p:spPr>
      </p:cxnSp>
      <p:sp>
        <p:nvSpPr>
          <p:cNvPr id="274" name="Rectangle: Rounded Corners 273">
            <a:extLst>
              <a:ext uri="{FF2B5EF4-FFF2-40B4-BE49-F238E27FC236}">
                <a16:creationId xmlns:a16="http://schemas.microsoft.com/office/drawing/2014/main" id="{2584872A-DFDC-3384-FF7A-9D792284E48C}"/>
              </a:ext>
            </a:extLst>
          </p:cNvPr>
          <p:cNvSpPr/>
          <p:nvPr/>
        </p:nvSpPr>
        <p:spPr>
          <a:xfrm>
            <a:off x="3700491" y="5527107"/>
            <a:ext cx="1874520" cy="365760"/>
          </a:xfrm>
          <a:prstGeom prst="round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Ubuntu"/>
                <a:ea typeface="+mn-ea"/>
                <a:cs typeface="+mn-cs"/>
              </a:rPr>
              <a:t>Transition</a:t>
            </a:r>
          </a:p>
        </p:txBody>
      </p:sp>
      <p:cxnSp>
        <p:nvCxnSpPr>
          <p:cNvPr id="285" name="Straight Arrow Connector 284">
            <a:extLst>
              <a:ext uri="{FF2B5EF4-FFF2-40B4-BE49-F238E27FC236}">
                <a16:creationId xmlns:a16="http://schemas.microsoft.com/office/drawing/2014/main" id="{786B7A53-F9B3-5558-5239-19DACF9D524B}"/>
              </a:ext>
            </a:extLst>
          </p:cNvPr>
          <p:cNvCxnSpPr>
            <a:cxnSpLocks/>
          </p:cNvCxnSpPr>
          <p:nvPr/>
        </p:nvCxnSpPr>
        <p:spPr>
          <a:xfrm>
            <a:off x="3616539" y="6172564"/>
            <a:ext cx="4297680" cy="0"/>
          </a:xfrm>
          <a:prstGeom prst="straightConnector1">
            <a:avLst/>
          </a:prstGeom>
          <a:noFill/>
          <a:ln w="28575" cap="flat" cmpd="sng" algn="ctr">
            <a:solidFill>
              <a:srgbClr val="0070AD"/>
            </a:solidFill>
            <a:prstDash val="solid"/>
            <a:miter lim="800000"/>
            <a:tailEnd type="triangle"/>
          </a:ln>
          <a:effectLst/>
        </p:spPr>
      </p:cxnSp>
      <p:sp>
        <p:nvSpPr>
          <p:cNvPr id="304" name="Rectangle: Rounded Corners 303">
            <a:extLst>
              <a:ext uri="{FF2B5EF4-FFF2-40B4-BE49-F238E27FC236}">
                <a16:creationId xmlns:a16="http://schemas.microsoft.com/office/drawing/2014/main" id="{A9E4D6CD-7365-1CF6-C97A-DE4743C75CD1}"/>
              </a:ext>
            </a:extLst>
          </p:cNvPr>
          <p:cNvSpPr/>
          <p:nvPr/>
        </p:nvSpPr>
        <p:spPr>
          <a:xfrm>
            <a:off x="3700492" y="5989683"/>
            <a:ext cx="4057804" cy="395989"/>
          </a:xfrm>
          <a:prstGeom prst="roundRect">
            <a:avLst/>
          </a:prstGeom>
          <a:solidFill>
            <a:srgbClr val="ECECEC">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Ubuntu"/>
                <a:ea typeface="+mn-ea"/>
                <a:cs typeface="+mn-cs"/>
              </a:rPr>
              <a:t>Finance &amp; Accounting Operations </a:t>
            </a:r>
            <a:br>
              <a:rPr kumimoji="0" lang="en-US" sz="1000" b="0" i="0" u="none" strike="noStrike" kern="0" cap="none" spc="0" normalizeH="0" baseline="0" noProof="0">
                <a:ln>
                  <a:noFill/>
                </a:ln>
                <a:solidFill>
                  <a:srgbClr val="FFFFFF"/>
                </a:solidFill>
                <a:effectLst/>
                <a:uLnTx/>
                <a:uFillTx/>
                <a:latin typeface="Ubuntu"/>
                <a:ea typeface="+mn-ea"/>
                <a:cs typeface="+mn-cs"/>
              </a:rPr>
            </a:br>
            <a:r>
              <a:rPr kumimoji="0" lang="en-US" sz="1000" b="0" i="0" u="none" strike="noStrike" kern="0" cap="none" spc="0" normalizeH="0" baseline="0" noProof="0">
                <a:ln>
                  <a:noFill/>
                </a:ln>
                <a:solidFill>
                  <a:srgbClr val="FFFFFF"/>
                </a:solidFill>
                <a:effectLst/>
                <a:uLnTx/>
                <a:uFillTx/>
                <a:latin typeface="Ubuntu"/>
                <a:ea typeface="+mn-ea"/>
                <a:cs typeface="+mn-cs"/>
              </a:rPr>
              <a:t>with Monitoring &amp; </a:t>
            </a:r>
            <a:r>
              <a:rPr kumimoji="0" lang="en-US" sz="1000" b="1" i="0" u="none" strike="noStrike" kern="0" cap="none" spc="0" normalizeH="0" baseline="0" noProof="0">
                <a:ln>
                  <a:noFill/>
                </a:ln>
                <a:solidFill>
                  <a:srgbClr val="FFFFFF"/>
                </a:solidFill>
                <a:effectLst/>
                <a:uLnTx/>
                <a:uFillTx/>
                <a:latin typeface="Ubuntu"/>
                <a:ea typeface="+mn-ea"/>
                <a:cs typeface="+mn-cs"/>
              </a:rPr>
              <a:t>Continuous Improvement</a:t>
            </a:r>
          </a:p>
        </p:txBody>
      </p:sp>
    </p:spTree>
    <p:extLst>
      <p:ext uri="{BB962C8B-B14F-4D97-AF65-F5344CB8AC3E}">
        <p14:creationId xmlns:p14="http://schemas.microsoft.com/office/powerpoint/2010/main" val="495785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02-Vibrant Blue">
            <a:extLst>
              <a:ext uri="{FF2B5EF4-FFF2-40B4-BE49-F238E27FC236}">
                <a16:creationId xmlns:a16="http://schemas.microsoft.com/office/drawing/2014/main" id="{82321FBA-9126-4CE3-85AE-F46EBAC0B1F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0771" y="1001031"/>
            <a:ext cx="8816231" cy="4210732"/>
          </a:xfrm>
          <a:prstGeom prst="rect">
            <a:avLst/>
          </a:prstGeom>
        </p:spPr>
      </p:pic>
      <p:sp>
        <p:nvSpPr>
          <p:cNvPr id="3" name="Text Placeholder 2">
            <a:extLst>
              <a:ext uri="{FF2B5EF4-FFF2-40B4-BE49-F238E27FC236}">
                <a16:creationId xmlns:a16="http://schemas.microsoft.com/office/drawing/2014/main" id="{F84584AC-DBBE-4B47-9A7E-7A7C2D8CF196}"/>
              </a:ext>
            </a:extLst>
          </p:cNvPr>
          <p:cNvSpPr>
            <a:spLocks noGrp="1"/>
          </p:cNvSpPr>
          <p:nvPr>
            <p:ph type="title" idx="4294967295"/>
          </p:nvPr>
        </p:nvSpPr>
        <p:spPr>
          <a:xfrm>
            <a:off x="3644900" y="1644650"/>
            <a:ext cx="8547100" cy="356711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8000" b="1" i="0" u="none" strike="noStrike" kern="1200" cap="all" spc="0" normalizeH="0" baseline="0" noProof="0">
                <a:ln>
                  <a:noFill/>
                </a:ln>
                <a:solidFill>
                  <a:schemeClr val="bg1"/>
                </a:solidFill>
                <a:effectLst/>
                <a:uLnTx/>
                <a:uFillTx/>
                <a:latin typeface="+mn-lt"/>
                <a:ea typeface="+mn-ea"/>
                <a:cs typeface="+mn-cs"/>
              </a:rPr>
              <a:t>GET THE</a:t>
            </a:r>
            <a:br>
              <a:rPr kumimoji="0" lang="en-GB" sz="8000" b="1" i="0" u="none" strike="noStrike" kern="1200" cap="all" spc="0" normalizeH="0" baseline="0" noProof="0">
                <a:ln>
                  <a:noFill/>
                </a:ln>
                <a:solidFill>
                  <a:schemeClr val="bg1"/>
                </a:solidFill>
                <a:effectLst/>
                <a:uLnTx/>
                <a:uFillTx/>
                <a:latin typeface="+mn-lt"/>
                <a:ea typeface="+mn-ea"/>
                <a:cs typeface="+mn-cs"/>
              </a:rPr>
            </a:br>
            <a:r>
              <a:rPr kumimoji="0" lang="en-GB" sz="8000" b="1" i="0" u="none" strike="noStrike" kern="1200" cap="all" spc="0" normalizeH="0" baseline="0" noProof="0">
                <a:ln>
                  <a:noFill/>
                </a:ln>
                <a:solidFill>
                  <a:schemeClr val="bg1"/>
                </a:solidFill>
                <a:effectLst/>
                <a:uLnTx/>
                <a:uFillTx/>
                <a:latin typeface="+mn-lt"/>
                <a:ea typeface="+mn-ea"/>
                <a:cs typeface="+mn-cs"/>
              </a:rPr>
              <a:t>		FUTURE</a:t>
            </a:r>
            <a:br>
              <a:rPr kumimoji="0" lang="en-GB" sz="8000" b="1" i="0" u="none" strike="noStrike" kern="1200" cap="all" spc="0" normalizeH="0" baseline="0" noProof="0">
                <a:ln>
                  <a:noFill/>
                </a:ln>
                <a:solidFill>
                  <a:schemeClr val="bg1"/>
                </a:solidFill>
                <a:effectLst/>
                <a:uLnTx/>
                <a:uFillTx/>
                <a:latin typeface="+mn-lt"/>
                <a:ea typeface="+mn-ea"/>
                <a:cs typeface="+mn-cs"/>
              </a:rPr>
            </a:br>
            <a:r>
              <a:rPr kumimoji="0" lang="en-GB" sz="8000" b="1" i="0" u="none" strike="noStrike" kern="1200" cap="all" spc="0" normalizeH="0" baseline="0" noProof="0">
                <a:ln>
                  <a:noFill/>
                </a:ln>
                <a:solidFill>
                  <a:schemeClr val="bg1"/>
                </a:solidFill>
                <a:effectLst/>
                <a:uLnTx/>
                <a:uFillTx/>
                <a:latin typeface="+mn-lt"/>
                <a:ea typeface="+mn-ea"/>
                <a:cs typeface="+mn-cs"/>
              </a:rPr>
              <a:t>	YOU WANT</a:t>
            </a:r>
          </a:p>
        </p:txBody>
      </p:sp>
      <p:sp>
        <p:nvSpPr>
          <p:cNvPr id="4" name="Subtitle 3">
            <a:extLst>
              <a:ext uri="{FF2B5EF4-FFF2-40B4-BE49-F238E27FC236}">
                <a16:creationId xmlns:a16="http://schemas.microsoft.com/office/drawing/2014/main" id="{9EFB4F0C-582D-4C12-B5AC-EA88D439954E}"/>
              </a:ext>
            </a:extLst>
          </p:cNvPr>
          <p:cNvSpPr>
            <a:spLocks noGrp="1"/>
          </p:cNvSpPr>
          <p:nvPr>
            <p:ph type="subTitle" idx="1"/>
          </p:nvPr>
        </p:nvSpPr>
        <p:spPr>
          <a:xfrm>
            <a:off x="457200" y="6018063"/>
            <a:ext cx="11277600" cy="822325"/>
          </a:xfrm>
        </p:spPr>
        <p:txBody>
          <a:bodyPr/>
          <a:lstStyle/>
          <a:p>
            <a:pPr algn="r"/>
            <a:r>
              <a:rPr lang="en-US"/>
              <a:t>capgemini.com</a:t>
            </a:r>
          </a:p>
        </p:txBody>
      </p:sp>
    </p:spTree>
    <p:extLst>
      <p:ext uri="{BB962C8B-B14F-4D97-AF65-F5344CB8AC3E}">
        <p14:creationId xmlns:p14="http://schemas.microsoft.com/office/powerpoint/2010/main" val="3178018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9B2D289-1236-364B-9E53-7DF05CDFC930}"/>
              </a:ext>
            </a:extLst>
          </p:cNvPr>
          <p:cNvSpPr>
            <a:spLocks noGrp="1"/>
          </p:cNvSpPr>
          <p:nvPr>
            <p:ph type="title" idx="4294967295"/>
          </p:nvPr>
        </p:nvSpPr>
        <p:spPr>
          <a:xfrm>
            <a:off x="6536184" y="2939130"/>
            <a:ext cx="2219960" cy="229615"/>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Ubuntu" panose="020B0504030602030204" pitchFamily="34" charset="0"/>
                <a:ea typeface="+mn-ea"/>
                <a:cs typeface="+mn-cs"/>
              </a:rPr>
              <a:t>About Capgemini</a:t>
            </a:r>
          </a:p>
        </p:txBody>
      </p:sp>
      <p:sp>
        <p:nvSpPr>
          <p:cNvPr id="18" name="Rectangle 17">
            <a:extLst>
              <a:ext uri="{FF2B5EF4-FFF2-40B4-BE49-F238E27FC236}">
                <a16:creationId xmlns:a16="http://schemas.microsoft.com/office/drawing/2014/main" id="{208CE49A-DF70-704F-B1B3-609712CC9C64}"/>
              </a:ext>
            </a:extLst>
          </p:cNvPr>
          <p:cNvSpPr/>
          <p:nvPr/>
        </p:nvSpPr>
        <p:spPr>
          <a:xfrm>
            <a:off x="6536185" y="3318394"/>
            <a:ext cx="4528367" cy="1493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Ubuntu"/>
                <a:ea typeface="Verdana" panose="020B0604030504040204" pitchFamily="34" charset="0"/>
                <a:cs typeface="+mn-cs"/>
              </a:rPr>
              <a:t>Capgemini is a global leader in partnering with companies to transform and manage their business by harnessing the power of technology. The Group is guided everyday by its purpose of unleashing human energy through technology for an inclusive and sustainable future. It is a responsible and diverse organization of over 360,000 team members more </a:t>
            </a:r>
            <a:r>
              <a:rPr kumimoji="0" lang="en-US" sz="900" b="0" i="0" u="none" strike="noStrike" kern="1200" cap="none" spc="0" normalizeH="0" baseline="0" noProof="0" dirty="0">
                <a:ln>
                  <a:noFill/>
                </a:ln>
                <a:solidFill>
                  <a:srgbClr val="FFFFFF"/>
                </a:solidFill>
                <a:effectLst/>
                <a:uLnTx/>
                <a:uFillTx/>
                <a:latin typeface="Ubuntu"/>
                <a:ea typeface="Verdana" panose="020B0604030504040204" pitchFamily="34" charset="0"/>
                <a:cs typeface="+mn-cs"/>
              </a:rPr>
              <a:t>than</a:t>
            </a:r>
            <a:r>
              <a:rPr kumimoji="0" lang="en-GB" sz="900" b="0" i="0" u="none" strike="noStrike" kern="1200" cap="none" spc="0" normalizeH="0" baseline="0" noProof="0" dirty="0">
                <a:ln>
                  <a:noFill/>
                </a:ln>
                <a:solidFill>
                  <a:srgbClr val="FFFFFF"/>
                </a:solidFill>
                <a:effectLst/>
                <a:uLnTx/>
                <a:uFillTx/>
                <a:latin typeface="Ubuntu"/>
                <a:ea typeface="Verdana" panose="020B0604030504040204" pitchFamily="34" charset="0"/>
                <a:cs typeface="+mn-cs"/>
              </a:rPr>
              <a:t> 50 countries. With its strong 55-year heritage and deep industry expertise, Capgemini is trusted by its clients to address the entire breadth of their business needs, from strategy and design to operations, </a:t>
            </a:r>
            <a:r>
              <a:rPr kumimoji="0" lang="en-US" sz="900" b="0" i="0" u="none" strike="noStrike" kern="1200" cap="none" spc="0" normalizeH="0" baseline="0" noProof="0" dirty="0">
                <a:ln>
                  <a:noFill/>
                </a:ln>
                <a:solidFill>
                  <a:srgbClr val="FFFFFF"/>
                </a:solidFill>
                <a:effectLst/>
                <a:uLnTx/>
                <a:uFillTx/>
                <a:latin typeface="Ubuntu"/>
                <a:ea typeface="Verdana" panose="020B0604030504040204" pitchFamily="34" charset="0"/>
                <a:cs typeface="+mn-cs"/>
              </a:rPr>
              <a:t>fueled</a:t>
            </a:r>
            <a:r>
              <a:rPr kumimoji="0" lang="en-GB" sz="900" b="0" i="0" u="none" strike="noStrike" kern="1200" cap="none" spc="0" normalizeH="0" baseline="0" noProof="0" dirty="0">
                <a:ln>
                  <a:noFill/>
                </a:ln>
                <a:solidFill>
                  <a:srgbClr val="FFFFFF"/>
                </a:solidFill>
                <a:effectLst/>
                <a:uLnTx/>
                <a:uFillTx/>
                <a:latin typeface="Ubuntu"/>
                <a:ea typeface="Verdana" panose="020B0604030504040204" pitchFamily="34" charset="0"/>
                <a:cs typeface="+mn-cs"/>
              </a:rPr>
              <a:t> by the fast evolving and innovative world of cloud, data, AI, connectivity, software, digital engineering and platforms. The Group reported in 2022 global revenues of €22 billion.</a:t>
            </a:r>
            <a:endParaRPr kumimoji="0" lang="en-US" sz="900" b="0" i="0" u="none" strike="noStrike" kern="1200" cap="none" spc="0" normalizeH="0" baseline="0" noProof="0" dirty="0">
              <a:ln>
                <a:noFill/>
              </a:ln>
              <a:solidFill>
                <a:srgbClr val="FFFFFF"/>
              </a:solidFill>
              <a:effectLst/>
              <a:uLnTx/>
              <a:uFillTx/>
              <a:latin typeface="Ubuntu"/>
              <a:ea typeface="Verdana" panose="020B0604030504040204" pitchFamily="34" charset="0"/>
              <a:cs typeface="+mn-cs"/>
            </a:endParaRPr>
          </a:p>
        </p:txBody>
      </p:sp>
      <p:sp>
        <p:nvSpPr>
          <p:cNvPr id="19" name="Rectangle 18">
            <a:extLst>
              <a:ext uri="{FF2B5EF4-FFF2-40B4-BE49-F238E27FC236}">
                <a16:creationId xmlns:a16="http://schemas.microsoft.com/office/drawing/2014/main" id="{4EB6E078-947A-8242-837C-CEA45876B3E9}"/>
              </a:ext>
            </a:extLst>
          </p:cNvPr>
          <p:cNvSpPr/>
          <p:nvPr/>
        </p:nvSpPr>
        <p:spPr>
          <a:xfrm>
            <a:off x="6536184" y="4893914"/>
            <a:ext cx="4345176"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Get The Future You Want </a:t>
            </a:r>
            <a:r>
              <a:rPr kumimoji="0" lang="en-US" sz="900" b="0"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a:t>
            </a:r>
            <a:r>
              <a:rPr kumimoji="0" lang="en-GB" sz="900" b="0"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 </a:t>
            </a:r>
            <a:r>
              <a:rPr kumimoji="0" lang="en-US" sz="1050" b="0" i="0" u="none" strike="noStrike" kern="1200" cap="none" spc="0" normalizeH="0" baseline="0" noProof="0" dirty="0">
                <a:ln>
                  <a:noFill/>
                </a:ln>
                <a:solidFill>
                  <a:srgbClr val="12ABDB"/>
                </a:solidFill>
                <a:effectLst/>
                <a:uLnTx/>
                <a:uFillTx/>
                <a:latin typeface="Ubuntu" panose="020B0504030602030204" pitchFamily="34" charset="0"/>
                <a:ea typeface="+mn-ea"/>
                <a:cs typeface="+mn-cs"/>
              </a:rPr>
              <a:t>www.capgemini.com</a:t>
            </a:r>
          </a:p>
        </p:txBody>
      </p:sp>
    </p:spTree>
    <p:extLst>
      <p:ext uri="{BB962C8B-B14F-4D97-AF65-F5344CB8AC3E}">
        <p14:creationId xmlns:p14="http://schemas.microsoft.com/office/powerpoint/2010/main" val="90301547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pgemini_Client-stories_Cybersecurity-assessment-of-a-multinational-bank">
            <a:extLst>
              <a:ext uri="{FF2B5EF4-FFF2-40B4-BE49-F238E27FC236}">
                <a16:creationId xmlns:a16="http://schemas.microsoft.com/office/drawing/2014/main" id="{1A3C291C-1E5B-0A99-8068-ED684939D2E4}"/>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F1962CF-EF97-412C-B792-066A1C9D2733}"/>
              </a:ext>
              <a:ext uri="{C183D7F6-B498-43B3-948B-1728B52AA6E4}">
                <adec:decorative xmlns:adec="http://schemas.microsoft.com/office/drawing/2017/decorative" val="1"/>
              </a:ext>
            </a:extLst>
          </p:cNvPr>
          <p:cNvSpPr/>
          <p:nvPr/>
        </p:nvSpPr>
        <p:spPr bwMode="white">
          <a:xfrm>
            <a:off x="1624995" y="0"/>
            <a:ext cx="4563421" cy="6859720"/>
          </a:xfrm>
          <a:prstGeom prst="rect">
            <a:avLst/>
          </a:prstGeom>
          <a:solidFill>
            <a:srgbClr val="272936">
              <a:alpha val="7813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49" b="0" i="0" u="none" strike="noStrike" kern="1200" cap="none" spc="0" normalizeH="0" baseline="0" noProof="0">
              <a:ln>
                <a:noFill/>
              </a:ln>
              <a:solidFill>
                <a:prstClr val="black"/>
              </a:solidFill>
              <a:effectLst/>
              <a:uLnTx/>
              <a:uFillTx/>
              <a:latin typeface="Ubuntu Medium"/>
              <a:ea typeface="+mn-ea"/>
              <a:cs typeface="+mn-cs"/>
            </a:endParaRPr>
          </a:p>
        </p:txBody>
      </p:sp>
      <p:sp>
        <p:nvSpPr>
          <p:cNvPr id="11" name="object 5">
            <a:extLst>
              <a:ext uri="{FF2B5EF4-FFF2-40B4-BE49-F238E27FC236}">
                <a16:creationId xmlns:a16="http://schemas.microsoft.com/office/drawing/2014/main" id="{14918BB1-58F4-42AC-859A-E60DF368D314}"/>
              </a:ext>
            </a:extLst>
          </p:cNvPr>
          <p:cNvSpPr txBox="1">
            <a:spLocks noGrp="1"/>
          </p:cNvSpPr>
          <p:nvPr>
            <p:ph type="title" idx="4294967295"/>
          </p:nvPr>
        </p:nvSpPr>
        <p:spPr>
          <a:xfrm>
            <a:off x="2008055" y="1418887"/>
            <a:ext cx="3946178" cy="2306976"/>
          </a:xfrm>
          <a:prstGeom prst="rect">
            <a:avLst/>
          </a:prstGeom>
          <a:noFill/>
          <a:ln>
            <a:noFill/>
            <a:prstDash/>
          </a:ln>
          <a:effectLst/>
        </p:spPr>
        <p:txBody>
          <a:bodyPr rot="0" spcFirstLastPara="0" vertOverflow="overflow" horzOverflow="overflow" vert="horz" wrap="square" lIns="0" tIns="90105" rIns="0" bIns="0" numCol="1" spcCol="0" rtlCol="0" fromWordArt="0" anchor="b" anchorCtr="0" forceAA="0" compatLnSpc="1">
            <a:prstTxWarp prst="textNoShape">
              <a:avLst/>
            </a:prstTxWarp>
            <a:spAutoFit/>
          </a:bodyPr>
          <a:lstStyle>
            <a:lvl1pPr marL="0" marR="0" indent="0" algn="l" defTabSz="1507846" rtl="0" eaLnBrk="1" fontAlgn="auto" latinLnBrk="0" hangingPunct="1">
              <a:lnSpc>
                <a:spcPct val="90000"/>
              </a:lnSpc>
              <a:spcBef>
                <a:spcPct val="0"/>
              </a:spcBef>
              <a:spcAft>
                <a:spcPts val="0"/>
              </a:spcAft>
              <a:buClrTx/>
              <a:buSzTx/>
              <a:buFontTx/>
              <a:buNone/>
              <a:tabLst/>
              <a:defRPr kumimoji="0" lang="en-US" sz="2950" b="0" i="0" u="none" strike="noStrike" kern="1200" cap="all" spc="0" normalizeH="0" baseline="0" noProof="0">
                <a:ln>
                  <a:noFill/>
                </a:ln>
                <a:solidFill>
                  <a:schemeClr val="bg1"/>
                </a:solidFill>
                <a:effectLst/>
                <a:uLnTx/>
                <a:uFillTx/>
                <a:latin typeface="Ubuntu Light"/>
                <a:ea typeface="+mj-ea"/>
                <a:cs typeface="Ubuntu Light"/>
              </a:defRPr>
            </a:lvl1pPr>
          </a:lstStyle>
          <a:p>
            <a:pPr marL="7701" marR="3081" lvl="0" indent="0" algn="l" defTabSz="1507846"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6" normalizeH="0" baseline="0" noProof="0">
                <a:ln>
                  <a:noFill/>
                </a:ln>
                <a:solidFill>
                  <a:schemeClr val="bg1"/>
                </a:solidFill>
                <a:effectLst/>
                <a:uLnTx/>
                <a:uFillTx/>
                <a:latin typeface="Ubuntu Light"/>
                <a:ea typeface="+mj-ea"/>
                <a:cs typeface="Ubuntu Light"/>
              </a:rPr>
              <a:t>BSv financial services – Insurance services</a:t>
            </a:r>
            <a:endParaRPr kumimoji="0" lang="en-US" sz="3600" b="0" i="0" u="none" strike="noStrike" kern="1200" cap="all" spc="0" normalizeH="0" baseline="0" noProof="0">
              <a:ln>
                <a:noFill/>
              </a:ln>
              <a:solidFill>
                <a:schemeClr val="accent2"/>
              </a:solidFill>
              <a:effectLst/>
              <a:uLnTx/>
              <a:uFillTx/>
              <a:latin typeface="Ubuntu Light"/>
              <a:ea typeface="+mj-ea"/>
              <a:cs typeface="Ubuntu Light"/>
            </a:endParaRPr>
          </a:p>
        </p:txBody>
      </p:sp>
    </p:spTree>
    <p:extLst>
      <p:ext uri="{BB962C8B-B14F-4D97-AF65-F5344CB8AC3E}">
        <p14:creationId xmlns:p14="http://schemas.microsoft.com/office/powerpoint/2010/main" val="968951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EEAD89E-C56E-DF93-98B0-A60EF8383EF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9" name="Object 8" hidden="1">
                        <a:extLst>
                          <a:ext uri="{FF2B5EF4-FFF2-40B4-BE49-F238E27FC236}">
                            <a16:creationId xmlns:a16="http://schemas.microsoft.com/office/drawing/2014/main" id="{4EEAD89E-C56E-DF93-98B0-A60EF8383EF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18641" y="0"/>
            <a:ext cx="10609176" cy="716711"/>
          </a:xfrm>
        </p:spPr>
        <p:txBody>
          <a:bodyPr vert="horz" anchor="ctr"/>
          <a:lstStyle/>
          <a:p>
            <a:r>
              <a:rPr lang="en-US"/>
              <a:t>Capgemini business services overview</a:t>
            </a:r>
            <a:endParaRPr lang="de-DE"/>
          </a:p>
        </p:txBody>
      </p:sp>
      <p:sp>
        <p:nvSpPr>
          <p:cNvPr id="6" name="Rectangle 5">
            <a:extLst>
              <a:ext uri="{FF2B5EF4-FFF2-40B4-BE49-F238E27FC236}">
                <a16:creationId xmlns:a16="http://schemas.microsoft.com/office/drawing/2014/main" id="{A58E8A3B-2F7C-97F6-4D99-9CB107AC5DD4}"/>
              </a:ext>
            </a:extLst>
          </p:cNvPr>
          <p:cNvSpPr/>
          <p:nvPr/>
        </p:nvSpPr>
        <p:spPr>
          <a:xfrm>
            <a:off x="12305713" y="0"/>
            <a:ext cx="1505980" cy="914400"/>
          </a:xfrm>
          <a:prstGeom prst="rect">
            <a:avLst/>
          </a:prstGeom>
          <a:solidFill>
            <a:srgbClr val="FFFF00"/>
          </a:solidFill>
          <a:ln w="12700">
            <a:miter lim="400000"/>
          </a:ln>
        </p:spPr>
        <p:txBody>
          <a:bodyPr lIns="38100" tIns="38100" rIns="38100" bIns="381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0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Ubuntu"/>
                <a:ea typeface="+mn-ea"/>
                <a:cs typeface="+mn-cs"/>
              </a:rPr>
              <a:t>Laurent/ Sagar</a:t>
            </a:r>
          </a:p>
        </p:txBody>
      </p:sp>
      <p:sp>
        <p:nvSpPr>
          <p:cNvPr id="12" name="Rectangle 11">
            <a:extLst>
              <a:ext uri="{FF2B5EF4-FFF2-40B4-BE49-F238E27FC236}">
                <a16:creationId xmlns:a16="http://schemas.microsoft.com/office/drawing/2014/main" id="{DCA7E2FD-08D2-E562-4449-0B16D9D3E012}"/>
              </a:ext>
            </a:extLst>
          </p:cNvPr>
          <p:cNvSpPr/>
          <p:nvPr/>
        </p:nvSpPr>
        <p:spPr>
          <a:xfrm>
            <a:off x="407988" y="991142"/>
            <a:ext cx="691991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B0A3D"/>
                </a:solidFill>
                <a:effectLst/>
                <a:uLnTx/>
                <a:uFillTx/>
                <a:latin typeface="Ubuntu"/>
                <a:ea typeface="+mn-ea"/>
                <a:cs typeface="+mn-cs"/>
              </a:rPr>
              <a:t>A multi-cultural team of </a:t>
            </a:r>
            <a:r>
              <a:rPr kumimoji="0" lang="pl-PL" sz="1600" b="1" i="0" u="none" strike="noStrike" kern="1200" cap="none" spc="0" normalizeH="0" baseline="0" noProof="0">
                <a:ln>
                  <a:noFill/>
                </a:ln>
                <a:solidFill>
                  <a:srgbClr val="2B0A3D"/>
                </a:solidFill>
                <a:effectLst/>
                <a:uLnTx/>
                <a:uFillTx/>
                <a:latin typeface="Ubuntu"/>
                <a:ea typeface="+mn-ea"/>
                <a:cs typeface="+mn-cs"/>
              </a:rPr>
              <a:t>around</a:t>
            </a:r>
            <a:r>
              <a:rPr kumimoji="0" lang="pl-PL" sz="1600" b="0" i="0" u="none" strike="noStrike" kern="1200" cap="none" spc="0" normalizeH="0" baseline="0" noProof="0">
                <a:ln>
                  <a:noFill/>
                </a:ln>
                <a:solidFill>
                  <a:srgbClr val="2B0A3D"/>
                </a:solidFill>
                <a:effectLst/>
                <a:uLnTx/>
                <a:uFillTx/>
                <a:latin typeface="Ubuntu"/>
                <a:ea typeface="+mn-ea"/>
                <a:cs typeface="+mn-cs"/>
              </a:rPr>
              <a:t> </a:t>
            </a:r>
            <a:r>
              <a:rPr kumimoji="0" lang="en-US" sz="1600" b="1" i="0" u="none" strike="noStrike" kern="1200" cap="none" spc="0" normalizeH="0" baseline="0" noProof="0">
                <a:ln>
                  <a:noFill/>
                </a:ln>
                <a:solidFill>
                  <a:srgbClr val="2B0A3D"/>
                </a:solidFill>
                <a:effectLst/>
                <a:uLnTx/>
                <a:uFillTx/>
                <a:latin typeface="Ubuntu"/>
                <a:ea typeface="+mn-ea"/>
                <a:cs typeface="+mn-cs"/>
              </a:rPr>
              <a:t>2</a:t>
            </a:r>
            <a:r>
              <a:rPr kumimoji="0" lang="nl-NL" sz="1600" b="1" i="0" u="none" strike="noStrike" kern="1200" cap="none" spc="0" normalizeH="0" baseline="0" noProof="0">
                <a:ln>
                  <a:noFill/>
                </a:ln>
                <a:solidFill>
                  <a:srgbClr val="2B0A3D"/>
                </a:solidFill>
                <a:effectLst/>
                <a:uLnTx/>
                <a:uFillTx/>
                <a:latin typeface="Ubuntu"/>
                <a:ea typeface="+mn-ea"/>
                <a:cs typeface="+mn-cs"/>
              </a:rPr>
              <a:t>7</a:t>
            </a:r>
            <a:r>
              <a:rPr kumimoji="0" lang="en-US" sz="1600" b="1" i="0" u="none" strike="noStrike" kern="1200" cap="none" spc="0" normalizeH="0" baseline="0" noProof="0">
                <a:ln>
                  <a:noFill/>
                </a:ln>
                <a:solidFill>
                  <a:srgbClr val="2B0A3D"/>
                </a:solidFill>
                <a:effectLst/>
                <a:uLnTx/>
                <a:uFillTx/>
                <a:latin typeface="Ubuntu"/>
                <a:ea typeface="+mn-ea"/>
                <a:cs typeface="+mn-cs"/>
              </a:rPr>
              <a:t>,000</a:t>
            </a:r>
            <a:r>
              <a:rPr kumimoji="0" lang="en-US" sz="1600" b="0" i="0" u="none" strike="noStrike" kern="1200" cap="none" spc="0" normalizeH="0" baseline="0" noProof="0">
                <a:ln>
                  <a:noFill/>
                </a:ln>
                <a:solidFill>
                  <a:srgbClr val="2B0A3D"/>
                </a:solidFill>
                <a:effectLst/>
                <a:uLnTx/>
                <a:uFillTx/>
                <a:latin typeface="Ubuntu"/>
                <a:ea typeface="+mn-ea"/>
                <a:cs typeface="+mn-cs"/>
              </a:rPr>
              <a:t> professionals</a:t>
            </a:r>
          </a:p>
        </p:txBody>
      </p:sp>
      <p:sp>
        <p:nvSpPr>
          <p:cNvPr id="14" name="Rectangle 13">
            <a:extLst>
              <a:ext uri="{FF2B5EF4-FFF2-40B4-BE49-F238E27FC236}">
                <a16:creationId xmlns:a16="http://schemas.microsoft.com/office/drawing/2014/main" id="{D4987B0F-302D-FD7A-A896-66221A5A2952}"/>
              </a:ext>
            </a:extLst>
          </p:cNvPr>
          <p:cNvSpPr/>
          <p:nvPr/>
        </p:nvSpPr>
        <p:spPr>
          <a:xfrm>
            <a:off x="407988" y="1383518"/>
            <a:ext cx="691991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0A3D"/>
                </a:solidFill>
                <a:effectLst/>
                <a:uLnTx/>
                <a:uFillTx/>
                <a:latin typeface="Ubuntu"/>
                <a:ea typeface="+mn-ea"/>
                <a:cs typeface="+mn-cs"/>
              </a:rPr>
              <a:t>25+ years </a:t>
            </a:r>
            <a:r>
              <a:rPr kumimoji="0" lang="en-US" sz="1600" b="0" i="0" u="none" strike="noStrike" kern="1200" cap="none" spc="0" normalizeH="0" baseline="0" noProof="0">
                <a:ln>
                  <a:noFill/>
                </a:ln>
                <a:solidFill>
                  <a:srgbClr val="2B0A3D"/>
                </a:solidFill>
                <a:effectLst/>
                <a:uLnTx/>
                <a:uFillTx/>
                <a:latin typeface="Ubuntu"/>
                <a:ea typeface="+mn-ea"/>
                <a:cs typeface="+mn-cs"/>
              </a:rPr>
              <a:t>in business</a:t>
            </a:r>
          </a:p>
        </p:txBody>
      </p:sp>
      <p:sp>
        <p:nvSpPr>
          <p:cNvPr id="30" name="Rectangle 29">
            <a:extLst>
              <a:ext uri="{FF2B5EF4-FFF2-40B4-BE49-F238E27FC236}">
                <a16:creationId xmlns:a16="http://schemas.microsoft.com/office/drawing/2014/main" id="{B4844DFC-F56B-81B6-F2F0-4BB07B34974A}"/>
              </a:ext>
            </a:extLst>
          </p:cNvPr>
          <p:cNvSpPr/>
          <p:nvPr/>
        </p:nvSpPr>
        <p:spPr>
          <a:xfrm>
            <a:off x="407988" y="1775893"/>
            <a:ext cx="691991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a:ln>
                  <a:noFill/>
                </a:ln>
                <a:solidFill>
                  <a:srgbClr val="2B0A3D"/>
                </a:solidFill>
                <a:effectLst/>
                <a:uLnTx/>
                <a:uFillTx/>
                <a:latin typeface="Ubuntu"/>
                <a:ea typeface="+mn-ea"/>
                <a:cs typeface="+mn-cs"/>
              </a:rPr>
              <a:t>~</a:t>
            </a:r>
            <a:r>
              <a:rPr kumimoji="0" lang="en-US" sz="1600" b="1" i="0" u="none" strike="noStrike" kern="1200" cap="none" spc="0" normalizeH="0" baseline="0" noProof="0">
                <a:ln>
                  <a:noFill/>
                </a:ln>
                <a:solidFill>
                  <a:srgbClr val="2B0A3D"/>
                </a:solidFill>
                <a:effectLst/>
                <a:uLnTx/>
                <a:uFillTx/>
                <a:latin typeface="Ubuntu"/>
                <a:ea typeface="+mn-ea"/>
                <a:cs typeface="+mn-cs"/>
              </a:rPr>
              <a:t>40 </a:t>
            </a:r>
            <a:r>
              <a:rPr kumimoji="0" lang="en-US" sz="1600" b="0" i="0" u="none" strike="noStrike" kern="1200" cap="none" spc="0" normalizeH="0" baseline="0" noProof="0">
                <a:ln>
                  <a:noFill/>
                </a:ln>
                <a:solidFill>
                  <a:srgbClr val="2B0A3D"/>
                </a:solidFill>
                <a:effectLst/>
                <a:uLnTx/>
                <a:uFillTx/>
                <a:latin typeface="Ubuntu"/>
                <a:ea typeface="+mn-ea"/>
                <a:cs typeface="+mn-cs"/>
              </a:rPr>
              <a:t>languages | </a:t>
            </a:r>
            <a:r>
              <a:rPr kumimoji="0" lang="en-US" sz="1600" b="1" i="0" u="none" strike="noStrike" kern="1200" cap="none" spc="0" normalizeH="0" baseline="0" noProof="0">
                <a:ln>
                  <a:noFill/>
                </a:ln>
                <a:solidFill>
                  <a:srgbClr val="2B0A3D"/>
                </a:solidFill>
                <a:effectLst/>
                <a:uLnTx/>
                <a:uFillTx/>
                <a:latin typeface="Ubuntu"/>
                <a:ea typeface="+mn-ea"/>
                <a:cs typeface="+mn-cs"/>
              </a:rPr>
              <a:t>24/7/365 </a:t>
            </a:r>
            <a:r>
              <a:rPr kumimoji="0" lang="en-US" sz="1600" b="0" i="0" u="none" strike="noStrike" kern="1200" cap="none" spc="0" normalizeH="0" baseline="0" noProof="0">
                <a:ln>
                  <a:noFill/>
                </a:ln>
                <a:solidFill>
                  <a:srgbClr val="2B0A3D"/>
                </a:solidFill>
                <a:effectLst/>
                <a:uLnTx/>
                <a:uFillTx/>
                <a:latin typeface="Ubuntu"/>
                <a:ea typeface="+mn-ea"/>
                <a:cs typeface="+mn-cs"/>
              </a:rPr>
              <a:t>global operations</a:t>
            </a:r>
          </a:p>
        </p:txBody>
      </p:sp>
      <p:sp>
        <p:nvSpPr>
          <p:cNvPr id="32" name="Rectangle 31">
            <a:extLst>
              <a:ext uri="{FF2B5EF4-FFF2-40B4-BE49-F238E27FC236}">
                <a16:creationId xmlns:a16="http://schemas.microsoft.com/office/drawing/2014/main" id="{F635DE4B-DD6A-D4FF-11A1-76B6880EE62C}"/>
              </a:ext>
            </a:extLst>
          </p:cNvPr>
          <p:cNvSpPr/>
          <p:nvPr/>
        </p:nvSpPr>
        <p:spPr>
          <a:xfrm>
            <a:off x="421410" y="2140103"/>
            <a:ext cx="6919912"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B0A3D"/>
                </a:solidFill>
                <a:effectLst/>
                <a:uLnTx/>
                <a:uFillTx/>
                <a:latin typeface="Ubuntu"/>
                <a:ea typeface="+mn-ea"/>
                <a:cs typeface="+mn-cs"/>
              </a:rPr>
              <a:t>Comprehensive outsourcing, platform and </a:t>
            </a:r>
            <a:br>
              <a:rPr kumimoji="0" lang="en-US" sz="1600" b="0" i="0" u="none" strike="noStrike" kern="1200" cap="none" spc="0" normalizeH="0" baseline="0" noProof="0">
                <a:ln>
                  <a:noFill/>
                </a:ln>
                <a:solidFill>
                  <a:srgbClr val="2B0A3D"/>
                </a:solidFill>
                <a:effectLst/>
                <a:uLnTx/>
                <a:uFillTx/>
                <a:latin typeface="Ubuntu"/>
                <a:ea typeface="+mn-ea"/>
                <a:cs typeface="+mn-cs"/>
              </a:rPr>
            </a:br>
            <a:r>
              <a:rPr kumimoji="0" lang="en-US" sz="1600" b="0" i="0" u="none" strike="noStrike" kern="1200" cap="none" spc="0" normalizeH="0" baseline="0" noProof="0">
                <a:ln>
                  <a:noFill/>
                </a:ln>
                <a:solidFill>
                  <a:srgbClr val="2B0A3D"/>
                </a:solidFill>
                <a:effectLst/>
                <a:uLnTx/>
                <a:uFillTx/>
                <a:latin typeface="Ubuntu"/>
                <a:ea typeface="+mn-ea"/>
                <a:cs typeface="+mn-cs"/>
              </a:rPr>
              <a:t>as-a-service </a:t>
            </a:r>
            <a:r>
              <a:rPr kumimoji="0" lang="en-US" sz="1600" b="1" i="0" u="none" strike="noStrike" kern="1200" cap="none" spc="0" normalizeH="0" baseline="0" noProof="0">
                <a:ln>
                  <a:noFill/>
                </a:ln>
                <a:solidFill>
                  <a:srgbClr val="2B0A3D"/>
                </a:solidFill>
                <a:effectLst/>
                <a:uLnTx/>
                <a:uFillTx/>
                <a:latin typeface="Ubuntu"/>
                <a:ea typeface="+mn-ea"/>
                <a:cs typeface="+mn-cs"/>
              </a:rPr>
              <a:t>portfolio</a:t>
            </a:r>
          </a:p>
        </p:txBody>
      </p:sp>
      <p:sp>
        <p:nvSpPr>
          <p:cNvPr id="33" name="Rectangle 32">
            <a:extLst>
              <a:ext uri="{FF2B5EF4-FFF2-40B4-BE49-F238E27FC236}">
                <a16:creationId xmlns:a16="http://schemas.microsoft.com/office/drawing/2014/main" id="{A4719953-6E30-DC96-58C0-F6D40902C047}"/>
              </a:ext>
            </a:extLst>
          </p:cNvPr>
          <p:cNvSpPr/>
          <p:nvPr/>
        </p:nvSpPr>
        <p:spPr>
          <a:xfrm>
            <a:off x="407988" y="2792838"/>
            <a:ext cx="691991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0A3D"/>
                </a:solidFill>
                <a:effectLst/>
                <a:uLnTx/>
                <a:uFillTx/>
                <a:latin typeface="Ubuntu"/>
                <a:ea typeface="+mn-ea"/>
                <a:cs typeface="+mn-cs"/>
              </a:rPr>
              <a:t>130*</a:t>
            </a:r>
            <a:r>
              <a:rPr kumimoji="0" lang="en-US" sz="1600" b="0" i="0" u="none" strike="noStrike" kern="1200" cap="none" spc="0" normalizeH="0" baseline="0" noProof="0">
                <a:ln>
                  <a:noFill/>
                </a:ln>
                <a:solidFill>
                  <a:srgbClr val="2B0A3D"/>
                </a:solidFill>
                <a:effectLst/>
                <a:uLnTx/>
                <a:uFillTx/>
                <a:latin typeface="Ubuntu"/>
                <a:ea typeface="+mn-ea"/>
                <a:cs typeface="+mn-cs"/>
              </a:rPr>
              <a:t>+ clients in </a:t>
            </a:r>
            <a:r>
              <a:rPr kumimoji="0" lang="en-US" sz="1600" b="1" i="0" u="none" strike="noStrike" kern="1200" cap="none" spc="0" normalizeH="0" baseline="0" noProof="0">
                <a:ln>
                  <a:noFill/>
                </a:ln>
                <a:solidFill>
                  <a:srgbClr val="2B0A3D"/>
                </a:solidFill>
                <a:effectLst/>
                <a:uLnTx/>
                <a:uFillTx/>
                <a:latin typeface="Ubuntu"/>
                <a:ea typeface="+mn-ea"/>
                <a:cs typeface="+mn-cs"/>
              </a:rPr>
              <a:t>1</a:t>
            </a:r>
            <a:r>
              <a:rPr kumimoji="0" lang="pl-PL" sz="1600" b="1" i="0" u="none" strike="noStrike" kern="1200" cap="none" spc="0" normalizeH="0" baseline="0" noProof="0">
                <a:ln>
                  <a:noFill/>
                </a:ln>
                <a:solidFill>
                  <a:srgbClr val="2B0A3D"/>
                </a:solidFill>
                <a:effectLst/>
                <a:uLnTx/>
                <a:uFillTx/>
                <a:latin typeface="Ubuntu"/>
                <a:ea typeface="+mn-ea"/>
                <a:cs typeface="+mn-cs"/>
              </a:rPr>
              <a:t>8</a:t>
            </a:r>
            <a:r>
              <a:rPr kumimoji="0" lang="en-US" sz="1600" b="1" i="0" u="none" strike="noStrike" kern="1200" cap="none" spc="0" normalizeH="0" baseline="0" noProof="0">
                <a:ln>
                  <a:noFill/>
                </a:ln>
                <a:solidFill>
                  <a:srgbClr val="2B0A3D"/>
                </a:solidFill>
                <a:effectLst/>
                <a:uLnTx/>
                <a:uFillTx/>
                <a:latin typeface="Ubuntu"/>
                <a:ea typeface="+mn-ea"/>
                <a:cs typeface="+mn-cs"/>
              </a:rPr>
              <a:t>0</a:t>
            </a:r>
            <a:r>
              <a:rPr kumimoji="0" lang="pl-PL" sz="1600" b="1" i="0" u="none" strike="noStrike" kern="1200" cap="none" spc="0" normalizeH="0" baseline="0" noProof="0">
                <a:ln>
                  <a:noFill/>
                </a:ln>
                <a:solidFill>
                  <a:srgbClr val="2B0A3D"/>
                </a:solidFill>
                <a:effectLst/>
                <a:uLnTx/>
                <a:uFillTx/>
                <a:latin typeface="Ubuntu"/>
                <a:ea typeface="+mn-ea"/>
                <a:cs typeface="+mn-cs"/>
              </a:rPr>
              <a:t>+</a:t>
            </a:r>
            <a:r>
              <a:rPr kumimoji="0" lang="en-US" sz="1600" b="0" i="0" u="none" strike="noStrike" kern="1200" cap="none" spc="0" normalizeH="0" baseline="0" noProof="0">
                <a:ln>
                  <a:noFill/>
                </a:ln>
                <a:solidFill>
                  <a:srgbClr val="2B0A3D"/>
                </a:solidFill>
                <a:effectLst/>
                <a:uLnTx/>
                <a:uFillTx/>
                <a:latin typeface="Ubuntu"/>
                <a:ea typeface="+mn-ea"/>
                <a:cs typeface="+mn-cs"/>
              </a:rPr>
              <a:t> countries and territories</a:t>
            </a:r>
          </a:p>
        </p:txBody>
      </p:sp>
      <p:sp>
        <p:nvSpPr>
          <p:cNvPr id="34" name="Rectangle 33">
            <a:extLst>
              <a:ext uri="{FF2B5EF4-FFF2-40B4-BE49-F238E27FC236}">
                <a16:creationId xmlns:a16="http://schemas.microsoft.com/office/drawing/2014/main" id="{A8C22BC2-7F1B-3E5E-1B93-447EF94D431F}"/>
              </a:ext>
            </a:extLst>
          </p:cNvPr>
          <p:cNvSpPr/>
          <p:nvPr/>
        </p:nvSpPr>
        <p:spPr>
          <a:xfrm>
            <a:off x="407988" y="3242579"/>
            <a:ext cx="691991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0A3D"/>
                </a:solidFill>
                <a:effectLst/>
                <a:uLnTx/>
                <a:uFillTx/>
                <a:latin typeface="Ubuntu"/>
                <a:ea typeface="+mn-ea"/>
                <a:cs typeface="+mn-cs"/>
              </a:rPr>
              <a:t>21</a:t>
            </a:r>
            <a:r>
              <a:rPr kumimoji="0" lang="en-US" sz="1600" b="0" i="0" u="none" strike="noStrike" kern="1200" cap="none" spc="0" normalizeH="0" baseline="0" noProof="0">
                <a:ln>
                  <a:noFill/>
                </a:ln>
                <a:solidFill>
                  <a:srgbClr val="2B0A3D"/>
                </a:solidFill>
                <a:effectLst/>
                <a:uLnTx/>
                <a:uFillTx/>
                <a:latin typeface="Ubuntu"/>
                <a:ea typeface="+mn-ea"/>
                <a:cs typeface="+mn-cs"/>
              </a:rPr>
              <a:t> delivery centers</a:t>
            </a:r>
          </a:p>
        </p:txBody>
      </p:sp>
      <p:sp>
        <p:nvSpPr>
          <p:cNvPr id="36" name="Rectangle 35">
            <a:extLst>
              <a:ext uri="{FF2B5EF4-FFF2-40B4-BE49-F238E27FC236}">
                <a16:creationId xmlns:a16="http://schemas.microsoft.com/office/drawing/2014/main" id="{62278CB7-AC3B-329F-3F68-EFB239AD78EE}"/>
              </a:ext>
            </a:extLst>
          </p:cNvPr>
          <p:cNvSpPr/>
          <p:nvPr/>
        </p:nvSpPr>
        <p:spPr>
          <a:xfrm>
            <a:off x="407988" y="3599257"/>
            <a:ext cx="6919912"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0A3D"/>
                </a:solidFill>
                <a:effectLst/>
                <a:uLnTx/>
                <a:uFillTx/>
                <a:latin typeface="Ubuntu"/>
                <a:ea typeface="+mn-ea"/>
                <a:cs typeface="+mn-cs"/>
              </a:rPr>
              <a:t>Flexible, platform-based methodology </a:t>
            </a:r>
            <a:r>
              <a:rPr kumimoji="0" lang="en-US" sz="1600" b="0" i="0" u="none" strike="noStrike" kern="1200" cap="none" spc="0" normalizeH="0" baseline="0" noProof="0">
                <a:ln>
                  <a:noFill/>
                </a:ln>
                <a:solidFill>
                  <a:srgbClr val="2B0A3D"/>
                </a:solidFill>
                <a:effectLst/>
                <a:uLnTx/>
                <a:uFillTx/>
                <a:latin typeface="Ubuntu"/>
                <a:ea typeface="+mn-ea"/>
                <a:cs typeface="+mn-cs"/>
              </a:rPr>
              <a:t>for business transformation, automation and benchmarking </a:t>
            </a:r>
          </a:p>
        </p:txBody>
      </p:sp>
      <p:sp>
        <p:nvSpPr>
          <p:cNvPr id="37" name="Rectangle 36">
            <a:extLst>
              <a:ext uri="{FF2B5EF4-FFF2-40B4-BE49-F238E27FC236}">
                <a16:creationId xmlns:a16="http://schemas.microsoft.com/office/drawing/2014/main" id="{D5CFE254-C501-6FF0-2470-5C0C7980EDCD}"/>
              </a:ext>
            </a:extLst>
          </p:cNvPr>
          <p:cNvSpPr/>
          <p:nvPr/>
        </p:nvSpPr>
        <p:spPr>
          <a:xfrm>
            <a:off x="407988" y="4166461"/>
            <a:ext cx="6919912"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0A3D"/>
                </a:solidFill>
                <a:effectLst/>
                <a:uLnTx/>
                <a:uFillTx/>
                <a:latin typeface="Ubuntu"/>
                <a:ea typeface="+mn-ea"/>
                <a:cs typeface="+mn-cs"/>
              </a:rPr>
              <a:t>Industry know-how </a:t>
            </a:r>
            <a:r>
              <a:rPr kumimoji="0" lang="en-US" sz="1600" b="0" i="0" u="none" strike="noStrike" kern="1200" cap="none" spc="0" normalizeH="0" baseline="0" noProof="0">
                <a:ln>
                  <a:noFill/>
                </a:ln>
                <a:solidFill>
                  <a:srgbClr val="2B0A3D"/>
                </a:solidFill>
                <a:effectLst/>
                <a:uLnTx/>
                <a:uFillTx/>
                <a:latin typeface="Ubuntu"/>
                <a:ea typeface="+mn-ea"/>
                <a:cs typeface="+mn-cs"/>
              </a:rPr>
              <a:t>and world-class solutions across </a:t>
            </a:r>
            <a:br>
              <a:rPr kumimoji="0" lang="en-US" sz="1600" b="0" i="0" u="none" strike="noStrike" kern="1200" cap="none" spc="0" normalizeH="0" baseline="0" noProof="0">
                <a:ln>
                  <a:noFill/>
                </a:ln>
                <a:solidFill>
                  <a:srgbClr val="2B0A3D"/>
                </a:solidFill>
                <a:effectLst/>
                <a:uLnTx/>
                <a:uFillTx/>
                <a:latin typeface="Ubuntu"/>
                <a:ea typeface="+mn-ea"/>
                <a:cs typeface="+mn-cs"/>
              </a:rPr>
            </a:br>
            <a:r>
              <a:rPr kumimoji="0" lang="en-US" sz="1600" b="0" i="0" u="none" strike="noStrike" kern="1200" cap="none" spc="0" normalizeH="0" baseline="0" noProof="0">
                <a:ln>
                  <a:noFill/>
                </a:ln>
                <a:solidFill>
                  <a:srgbClr val="2B0A3D"/>
                </a:solidFill>
                <a:effectLst/>
                <a:uLnTx/>
                <a:uFillTx/>
                <a:latin typeface="Ubuntu"/>
                <a:ea typeface="+mn-ea"/>
                <a:cs typeface="+mn-cs"/>
              </a:rPr>
              <a:t>all major sectors</a:t>
            </a:r>
          </a:p>
        </p:txBody>
      </p:sp>
      <p:grpSp>
        <p:nvGrpSpPr>
          <p:cNvPr id="39" name="Group 38">
            <a:extLst>
              <a:ext uri="{FF2B5EF4-FFF2-40B4-BE49-F238E27FC236}">
                <a16:creationId xmlns:a16="http://schemas.microsoft.com/office/drawing/2014/main" id="{3C4E06AF-C1E2-7B91-05BF-327C6C53CB19}"/>
              </a:ext>
            </a:extLst>
          </p:cNvPr>
          <p:cNvGrpSpPr/>
          <p:nvPr/>
        </p:nvGrpSpPr>
        <p:grpSpPr>
          <a:xfrm>
            <a:off x="407988" y="1310440"/>
            <a:ext cx="5802312" cy="2818640"/>
            <a:chOff x="2690414" y="1454458"/>
            <a:chExt cx="2355060" cy="3969681"/>
          </a:xfrm>
        </p:grpSpPr>
        <p:cxnSp>
          <p:nvCxnSpPr>
            <p:cNvPr id="44" name="Straight Connector 23">
              <a:extLst>
                <a:ext uri="{FF2B5EF4-FFF2-40B4-BE49-F238E27FC236}">
                  <a16:creationId xmlns:a16="http://schemas.microsoft.com/office/drawing/2014/main" id="{738D0E27-5C7B-BC93-65A5-0409F2742A74}"/>
                </a:ext>
              </a:extLst>
            </p:cNvPr>
            <p:cNvCxnSpPr>
              <a:cxnSpLocks/>
            </p:cNvCxnSpPr>
            <p:nvPr/>
          </p:nvCxnSpPr>
          <p:spPr>
            <a:xfrm>
              <a:off x="2690414" y="1454458"/>
              <a:ext cx="2355060"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23">
              <a:extLst>
                <a:ext uri="{FF2B5EF4-FFF2-40B4-BE49-F238E27FC236}">
                  <a16:creationId xmlns:a16="http://schemas.microsoft.com/office/drawing/2014/main" id="{9B4CA2AA-3275-5B99-CE25-9908B477EFEA}"/>
                </a:ext>
              </a:extLst>
            </p:cNvPr>
            <p:cNvCxnSpPr>
              <a:cxnSpLocks/>
            </p:cNvCxnSpPr>
            <p:nvPr/>
          </p:nvCxnSpPr>
          <p:spPr>
            <a:xfrm>
              <a:off x="2690414" y="2007067"/>
              <a:ext cx="2355060"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23">
              <a:extLst>
                <a:ext uri="{FF2B5EF4-FFF2-40B4-BE49-F238E27FC236}">
                  <a16:creationId xmlns:a16="http://schemas.microsoft.com/office/drawing/2014/main" id="{03F317CA-56DC-6BBF-568C-CB7AF08F52D1}"/>
                </a:ext>
              </a:extLst>
            </p:cNvPr>
            <p:cNvCxnSpPr>
              <a:cxnSpLocks/>
            </p:cNvCxnSpPr>
            <p:nvPr/>
          </p:nvCxnSpPr>
          <p:spPr>
            <a:xfrm>
              <a:off x="2690414" y="2559676"/>
              <a:ext cx="2355060"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23">
              <a:extLst>
                <a:ext uri="{FF2B5EF4-FFF2-40B4-BE49-F238E27FC236}">
                  <a16:creationId xmlns:a16="http://schemas.microsoft.com/office/drawing/2014/main" id="{18EB1DA7-1702-9753-3431-101E00F63417}"/>
                </a:ext>
              </a:extLst>
            </p:cNvPr>
            <p:cNvCxnSpPr>
              <a:cxnSpLocks/>
            </p:cNvCxnSpPr>
            <p:nvPr/>
          </p:nvCxnSpPr>
          <p:spPr>
            <a:xfrm>
              <a:off x="2690414" y="3358507"/>
              <a:ext cx="2355060"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23">
              <a:extLst>
                <a:ext uri="{FF2B5EF4-FFF2-40B4-BE49-F238E27FC236}">
                  <a16:creationId xmlns:a16="http://schemas.microsoft.com/office/drawing/2014/main" id="{D02F5E26-552E-3B5B-0D22-9963C8AE390B}"/>
                </a:ext>
              </a:extLst>
            </p:cNvPr>
            <p:cNvCxnSpPr>
              <a:cxnSpLocks/>
            </p:cNvCxnSpPr>
            <p:nvPr/>
          </p:nvCxnSpPr>
          <p:spPr>
            <a:xfrm>
              <a:off x="2690414" y="4072699"/>
              <a:ext cx="2355060"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23">
              <a:extLst>
                <a:ext uri="{FF2B5EF4-FFF2-40B4-BE49-F238E27FC236}">
                  <a16:creationId xmlns:a16="http://schemas.microsoft.com/office/drawing/2014/main" id="{218D20FD-501F-EB46-9BE8-C335B5F67C2F}"/>
                </a:ext>
              </a:extLst>
            </p:cNvPr>
            <p:cNvCxnSpPr>
              <a:cxnSpLocks/>
            </p:cNvCxnSpPr>
            <p:nvPr/>
          </p:nvCxnSpPr>
          <p:spPr>
            <a:xfrm>
              <a:off x="2690414" y="4625308"/>
              <a:ext cx="2355060"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23">
              <a:extLst>
                <a:ext uri="{FF2B5EF4-FFF2-40B4-BE49-F238E27FC236}">
                  <a16:creationId xmlns:a16="http://schemas.microsoft.com/office/drawing/2014/main" id="{F4865487-B9F6-C3A1-7744-2D127A14188D}"/>
                </a:ext>
              </a:extLst>
            </p:cNvPr>
            <p:cNvCxnSpPr>
              <a:cxnSpLocks/>
            </p:cNvCxnSpPr>
            <p:nvPr/>
          </p:nvCxnSpPr>
          <p:spPr>
            <a:xfrm>
              <a:off x="2690414" y="5424139"/>
              <a:ext cx="2355060"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pic>
        <p:nvPicPr>
          <p:cNvPr id="54" name="Picture 53">
            <a:extLst>
              <a:ext uri="{FF2B5EF4-FFF2-40B4-BE49-F238E27FC236}">
                <a16:creationId xmlns:a16="http://schemas.microsoft.com/office/drawing/2014/main" id="{0EA095D6-A12D-A243-DFC5-F96494A0F9D0}"/>
              </a:ext>
            </a:extLst>
          </p:cNvPr>
          <p:cNvPicPr>
            <a:picLocks noChangeAspect="1"/>
          </p:cNvPicPr>
          <p:nvPr/>
        </p:nvPicPr>
        <p:blipFill>
          <a:blip r:embed="rId7"/>
          <a:stretch>
            <a:fillRect/>
          </a:stretch>
        </p:blipFill>
        <p:spPr>
          <a:xfrm>
            <a:off x="7604302" y="1159689"/>
            <a:ext cx="3609130" cy="1893004"/>
          </a:xfrm>
          <a:prstGeom prst="rect">
            <a:avLst/>
          </a:prstGeom>
          <a:ln>
            <a:noFill/>
          </a:ln>
          <a:effectLst>
            <a:outerShdw blurRad="292100" dist="139700" dir="2700000" algn="tl" rotWithShape="0">
              <a:srgbClr val="333333">
                <a:alpha val="65000"/>
              </a:srgbClr>
            </a:outerShdw>
          </a:effectLst>
        </p:spPr>
      </p:pic>
      <p:cxnSp>
        <p:nvCxnSpPr>
          <p:cNvPr id="57" name="Straight Connector 56">
            <a:extLst>
              <a:ext uri="{FF2B5EF4-FFF2-40B4-BE49-F238E27FC236}">
                <a16:creationId xmlns:a16="http://schemas.microsoft.com/office/drawing/2014/main" id="{C0C648D7-2E83-EA93-BA9F-08E366C15CB9}"/>
              </a:ext>
            </a:extLst>
          </p:cNvPr>
          <p:cNvCxnSpPr/>
          <p:nvPr/>
        </p:nvCxnSpPr>
        <p:spPr>
          <a:xfrm>
            <a:off x="8834281" y="3281022"/>
            <a:ext cx="3056171" cy="2474"/>
          </a:xfrm>
          <a:prstGeom prst="line">
            <a:avLst/>
          </a:prstGeom>
          <a:ln>
            <a:solidFill>
              <a:schemeClr val="accent1"/>
            </a:solidFill>
            <a:prstDash val="solid"/>
            <a:headEnd type="none" w="med" len="med"/>
            <a:tailEnd type="oval" w="sm" len="sm"/>
          </a:ln>
          <a:effectLst/>
        </p:spPr>
        <p:style>
          <a:lnRef idx="1">
            <a:schemeClr val="accent1"/>
          </a:lnRef>
          <a:fillRef idx="0">
            <a:schemeClr val="accent1"/>
          </a:fillRef>
          <a:effectRef idx="0">
            <a:schemeClr val="accent1"/>
          </a:effectRef>
          <a:fontRef idx="minor">
            <a:schemeClr val="tx1"/>
          </a:fontRef>
        </p:style>
      </p:cxnSp>
      <p:sp>
        <p:nvSpPr>
          <p:cNvPr id="58" name="Rounded Rectangle 28">
            <a:extLst>
              <a:ext uri="{FF2B5EF4-FFF2-40B4-BE49-F238E27FC236}">
                <a16:creationId xmlns:a16="http://schemas.microsoft.com/office/drawing/2014/main" id="{72C141F4-1F29-5558-3108-09EB7BA865DC}"/>
              </a:ext>
            </a:extLst>
          </p:cNvPr>
          <p:cNvSpPr/>
          <p:nvPr/>
        </p:nvSpPr>
        <p:spPr>
          <a:xfrm>
            <a:off x="7317108" y="3196514"/>
            <a:ext cx="1555422" cy="169016"/>
          </a:xfrm>
          <a:prstGeom prst="roundRect">
            <a:avLst>
              <a:gd name="adj" fmla="val 50000"/>
            </a:avLst>
          </a:prstGeom>
          <a:solidFill>
            <a:schemeClr val="accent1"/>
          </a:solidFill>
        </p:spPr>
        <p:txBody>
          <a:bodyPr wrap="square" lIns="0" tIns="0" rIns="0" bIns="0" anchor="ctr">
            <a:noAutofit/>
          </a:bodyPr>
          <a:lstStyle/>
          <a:p>
            <a:pPr marL="114300" marR="0" lvl="0" indent="0" algn="ctr" defTabSz="1088239"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Verdana"/>
                <a:ea typeface="+mn-ea"/>
                <a:cs typeface="+mn-cs"/>
              </a:rPr>
              <a:t>Key clients</a:t>
            </a:r>
          </a:p>
        </p:txBody>
      </p:sp>
      <p:cxnSp>
        <p:nvCxnSpPr>
          <p:cNvPr id="80" name="Straight Connector 79">
            <a:extLst>
              <a:ext uri="{FF2B5EF4-FFF2-40B4-BE49-F238E27FC236}">
                <a16:creationId xmlns:a16="http://schemas.microsoft.com/office/drawing/2014/main" id="{BA8676CA-EF35-5356-4270-E2EA9BE4EADF}"/>
              </a:ext>
            </a:extLst>
          </p:cNvPr>
          <p:cNvCxnSpPr/>
          <p:nvPr/>
        </p:nvCxnSpPr>
        <p:spPr>
          <a:xfrm>
            <a:off x="8602432" y="1042282"/>
            <a:ext cx="3056171" cy="2474"/>
          </a:xfrm>
          <a:prstGeom prst="line">
            <a:avLst/>
          </a:prstGeom>
          <a:ln>
            <a:solidFill>
              <a:schemeClr val="accent1"/>
            </a:solidFill>
            <a:prstDash val="solid"/>
            <a:headEnd type="none" w="med" len="med"/>
            <a:tailEnd type="oval" w="sm" len="sm"/>
          </a:ln>
          <a:effectLst/>
        </p:spPr>
        <p:style>
          <a:lnRef idx="1">
            <a:schemeClr val="accent1"/>
          </a:lnRef>
          <a:fillRef idx="0">
            <a:schemeClr val="accent1"/>
          </a:fillRef>
          <a:effectRef idx="0">
            <a:schemeClr val="accent1"/>
          </a:effectRef>
          <a:fontRef idx="minor">
            <a:schemeClr val="tx1"/>
          </a:fontRef>
        </p:style>
      </p:cxnSp>
      <p:sp>
        <p:nvSpPr>
          <p:cNvPr id="81" name="Rounded Rectangle 28">
            <a:extLst>
              <a:ext uri="{FF2B5EF4-FFF2-40B4-BE49-F238E27FC236}">
                <a16:creationId xmlns:a16="http://schemas.microsoft.com/office/drawing/2014/main" id="{446D7D16-EDE1-7E49-FA44-BB3D2B744B81}"/>
              </a:ext>
            </a:extLst>
          </p:cNvPr>
          <p:cNvSpPr/>
          <p:nvPr/>
        </p:nvSpPr>
        <p:spPr>
          <a:xfrm>
            <a:off x="7085259" y="957774"/>
            <a:ext cx="1749022" cy="179910"/>
          </a:xfrm>
          <a:prstGeom prst="roundRect">
            <a:avLst>
              <a:gd name="adj" fmla="val 50000"/>
            </a:avLst>
          </a:prstGeom>
          <a:solidFill>
            <a:schemeClr val="accent1"/>
          </a:solidFill>
        </p:spPr>
        <p:txBody>
          <a:bodyPr wrap="square" lIns="0" tIns="0" rIns="0" bIns="0" anchor="ctr">
            <a:noAutofit/>
          </a:bodyPr>
          <a:lstStyle/>
          <a:p>
            <a:pPr marL="114300" marR="0" lvl="0" indent="0" algn="ctr" defTabSz="1088239"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Verdana"/>
                <a:ea typeface="+mn-ea"/>
                <a:cs typeface="+mn-cs"/>
              </a:rPr>
              <a:t>Delivery Centers</a:t>
            </a:r>
          </a:p>
        </p:txBody>
      </p:sp>
      <p:grpSp>
        <p:nvGrpSpPr>
          <p:cNvPr id="146" name="Group 145">
            <a:extLst>
              <a:ext uri="{FF2B5EF4-FFF2-40B4-BE49-F238E27FC236}">
                <a16:creationId xmlns:a16="http://schemas.microsoft.com/office/drawing/2014/main" id="{981BF7D7-7FE3-AF83-CE8F-FC7266CD251E}"/>
              </a:ext>
            </a:extLst>
          </p:cNvPr>
          <p:cNvGrpSpPr/>
          <p:nvPr/>
        </p:nvGrpSpPr>
        <p:grpSpPr>
          <a:xfrm>
            <a:off x="0" y="5305068"/>
            <a:ext cx="12192000" cy="1133887"/>
            <a:chOff x="-37883" y="4309596"/>
            <a:chExt cx="12229883" cy="1810384"/>
          </a:xfrm>
        </p:grpSpPr>
        <p:sp>
          <p:nvSpPr>
            <p:cNvPr id="83" name="Rectangle 82">
              <a:extLst>
                <a:ext uri="{FF2B5EF4-FFF2-40B4-BE49-F238E27FC236}">
                  <a16:creationId xmlns:a16="http://schemas.microsoft.com/office/drawing/2014/main" id="{A156BE5E-587E-8F5A-3FB3-8782E612B6E5}"/>
                </a:ext>
              </a:extLst>
            </p:cNvPr>
            <p:cNvSpPr/>
            <p:nvPr/>
          </p:nvSpPr>
          <p:spPr>
            <a:xfrm>
              <a:off x="-37883" y="4309596"/>
              <a:ext cx="12229883" cy="18103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Ubuntu"/>
                <a:ea typeface="+mn-ea"/>
                <a:cs typeface="+mn-cs"/>
              </a:endParaRPr>
            </a:p>
          </p:txBody>
        </p:sp>
        <p:grpSp>
          <p:nvGrpSpPr>
            <p:cNvPr id="134" name="Group 133">
              <a:extLst>
                <a:ext uri="{FF2B5EF4-FFF2-40B4-BE49-F238E27FC236}">
                  <a16:creationId xmlns:a16="http://schemas.microsoft.com/office/drawing/2014/main" id="{D4AA6CC8-8108-D485-8C5A-AF77AEBF1149}"/>
                </a:ext>
              </a:extLst>
            </p:cNvPr>
            <p:cNvGrpSpPr/>
            <p:nvPr/>
          </p:nvGrpSpPr>
          <p:grpSpPr>
            <a:xfrm>
              <a:off x="205246" y="4478614"/>
              <a:ext cx="2034880" cy="1602076"/>
              <a:chOff x="1520326" y="4302023"/>
              <a:chExt cx="2034880" cy="1602076"/>
            </a:xfrm>
          </p:grpSpPr>
          <p:sp>
            <p:nvSpPr>
              <p:cNvPr id="135" name="Rectangle 134">
                <a:extLst>
                  <a:ext uri="{FF2B5EF4-FFF2-40B4-BE49-F238E27FC236}">
                    <a16:creationId xmlns:a16="http://schemas.microsoft.com/office/drawing/2014/main" id="{51F6AE30-D824-2A47-8E11-F35692F58689}"/>
                  </a:ext>
                </a:extLst>
              </p:cNvPr>
              <p:cNvSpPr/>
              <p:nvPr/>
            </p:nvSpPr>
            <p:spPr bwMode="auto">
              <a:xfrm>
                <a:off x="1647206" y="4896726"/>
                <a:ext cx="1908000" cy="1007373"/>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Margin improvement</a:t>
                </a:r>
              </a:p>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Revenue growth</a:t>
                </a:r>
              </a:p>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Working capital increase</a:t>
                </a:r>
              </a:p>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Greater controls</a:t>
                </a:r>
              </a:p>
            </p:txBody>
          </p:sp>
          <p:sp>
            <p:nvSpPr>
              <p:cNvPr id="136" name="TextBox 135">
                <a:extLst>
                  <a:ext uri="{FF2B5EF4-FFF2-40B4-BE49-F238E27FC236}">
                    <a16:creationId xmlns:a16="http://schemas.microsoft.com/office/drawing/2014/main" id="{4122F8B0-E3A5-79B9-9C1D-A0E85484EC80}"/>
                  </a:ext>
                </a:extLst>
              </p:cNvPr>
              <p:cNvSpPr txBox="1"/>
              <p:nvPr/>
            </p:nvSpPr>
            <p:spPr bwMode="auto">
              <a:xfrm>
                <a:off x="1520326" y="4302023"/>
                <a:ext cx="1908000" cy="442261"/>
              </a:xfrm>
              <a:prstGeom prst="rect">
                <a:avLst/>
              </a:prstGeom>
              <a:noFill/>
              <a:ln w="9525">
                <a:noFill/>
                <a:miter lim="800000"/>
                <a:headEnd/>
                <a:tailEnd/>
              </a:ln>
            </p:spPr>
            <p:txBody>
              <a:bodyPr spcFirstLastPara="1" vert="horz" wrap="square" lIns="0" tIns="0" rIns="0" bIns="0" numCol="1" rtlCol="0" anchor="t" anchorCtr="0">
                <a:spAutoFit/>
              </a:bodyPr>
              <a:lstStyle>
                <a:defPPr>
                  <a:defRPr lang="pt-PT"/>
                </a:defPPr>
                <a:lvl1pPr>
                  <a:defRPr sz="1000" b="1">
                    <a:solidFill>
                      <a:srgbClr val="CB2880"/>
                    </a:solidFill>
                    <a:latin typeface="+mj-lt"/>
                    <a:cs typeface="Calibri"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2ABDB"/>
                    </a:solidFill>
                    <a:effectLst/>
                    <a:uLnTx/>
                    <a:uFillTx/>
                    <a:latin typeface="Ubuntu"/>
                    <a:ea typeface="+mn-ea"/>
                    <a:cs typeface="Calibri" pitchFamily="34" charset="0"/>
                  </a:rPr>
                  <a:t>INTELLIGENT FINANCE &amp; ACCOUNTING OPERATIONS</a:t>
                </a:r>
              </a:p>
            </p:txBody>
          </p:sp>
        </p:grpSp>
        <p:grpSp>
          <p:nvGrpSpPr>
            <p:cNvPr id="137" name="Group 136">
              <a:extLst>
                <a:ext uri="{FF2B5EF4-FFF2-40B4-BE49-F238E27FC236}">
                  <a16:creationId xmlns:a16="http://schemas.microsoft.com/office/drawing/2014/main" id="{57E51E42-FE21-A376-FF30-16667E97A2D8}"/>
                </a:ext>
              </a:extLst>
            </p:cNvPr>
            <p:cNvGrpSpPr/>
            <p:nvPr/>
          </p:nvGrpSpPr>
          <p:grpSpPr>
            <a:xfrm>
              <a:off x="2325580" y="4432630"/>
              <a:ext cx="2123834" cy="1344400"/>
              <a:chOff x="3853163" y="4282055"/>
              <a:chExt cx="2123834" cy="1344400"/>
            </a:xfrm>
          </p:grpSpPr>
          <p:sp>
            <p:nvSpPr>
              <p:cNvPr id="138" name="Rectangle 137">
                <a:extLst>
                  <a:ext uri="{FF2B5EF4-FFF2-40B4-BE49-F238E27FC236}">
                    <a16:creationId xmlns:a16="http://schemas.microsoft.com/office/drawing/2014/main" id="{31162790-9213-A766-73FB-91833D8886A1}"/>
                  </a:ext>
                </a:extLst>
              </p:cNvPr>
              <p:cNvSpPr/>
              <p:nvPr/>
            </p:nvSpPr>
            <p:spPr bwMode="auto">
              <a:xfrm>
                <a:off x="4068997" y="4881162"/>
                <a:ext cx="1908000" cy="745293"/>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Enhanced employee experience</a:t>
                </a:r>
              </a:p>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Improved employee engagement</a:t>
                </a:r>
              </a:p>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Talent development</a:t>
                </a:r>
              </a:p>
            </p:txBody>
          </p:sp>
          <p:sp>
            <p:nvSpPr>
              <p:cNvPr id="139" name="TextBox 138">
                <a:extLst>
                  <a:ext uri="{FF2B5EF4-FFF2-40B4-BE49-F238E27FC236}">
                    <a16:creationId xmlns:a16="http://schemas.microsoft.com/office/drawing/2014/main" id="{05353DEC-BF75-6409-AD02-7BF46B9A853F}"/>
                  </a:ext>
                </a:extLst>
              </p:cNvPr>
              <p:cNvSpPr txBox="1"/>
              <p:nvPr/>
            </p:nvSpPr>
            <p:spPr bwMode="auto">
              <a:xfrm rot="10800000" flipH="1" flipV="1">
                <a:off x="3853163" y="4282055"/>
                <a:ext cx="1908000" cy="491402"/>
              </a:xfrm>
              <a:prstGeom prst="rect">
                <a:avLst/>
              </a:prstGeom>
              <a:noFill/>
              <a:ln w="9525">
                <a:noFill/>
                <a:miter lim="800000"/>
                <a:headEnd/>
                <a:tailEnd/>
              </a:ln>
            </p:spPr>
            <p:txBody>
              <a:bodyPr spcFirstLastPara="1" vert="horz" wrap="square" lIns="0" tIns="0" rIns="0" bIns="0" numCol="1" rtlCol="0" anchor="t" anchorCtr="0">
                <a:spAutoFit/>
              </a:bodyPr>
              <a:lstStyle>
                <a:defPPr>
                  <a:defRPr lang="pt-PT"/>
                </a:defPPr>
                <a:lvl1pPr>
                  <a:defRPr sz="1000" b="1">
                    <a:solidFill>
                      <a:srgbClr val="CB2880"/>
                    </a:solidFill>
                    <a:latin typeface="+mj-lt"/>
                    <a:cs typeface="Calibr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2ABDB"/>
                    </a:solidFill>
                    <a:effectLst/>
                    <a:uLnTx/>
                    <a:uFillTx/>
                    <a:latin typeface="Ubuntu"/>
                    <a:ea typeface="+mn-ea"/>
                    <a:cs typeface="Calibri" pitchFamily="34" charset="0"/>
                  </a:rPr>
                  <a:t>INTELLIGENT PEOPLE OPERATIONS</a:t>
                </a:r>
              </a:p>
            </p:txBody>
          </p:sp>
        </p:grpSp>
        <p:grpSp>
          <p:nvGrpSpPr>
            <p:cNvPr id="140" name="Group 139">
              <a:extLst>
                <a:ext uri="{FF2B5EF4-FFF2-40B4-BE49-F238E27FC236}">
                  <a16:creationId xmlns:a16="http://schemas.microsoft.com/office/drawing/2014/main" id="{D5A76702-E78E-1130-914D-2AAE46893EB1}"/>
                </a:ext>
              </a:extLst>
            </p:cNvPr>
            <p:cNvGrpSpPr/>
            <p:nvPr/>
          </p:nvGrpSpPr>
          <p:grpSpPr>
            <a:xfrm>
              <a:off x="5081125" y="4333363"/>
              <a:ext cx="1947585" cy="1465486"/>
              <a:chOff x="5808957" y="4275868"/>
              <a:chExt cx="1947585" cy="1465486"/>
            </a:xfrm>
          </p:grpSpPr>
          <p:sp>
            <p:nvSpPr>
              <p:cNvPr id="141" name="Rectangle 140">
                <a:extLst>
                  <a:ext uri="{FF2B5EF4-FFF2-40B4-BE49-F238E27FC236}">
                    <a16:creationId xmlns:a16="http://schemas.microsoft.com/office/drawing/2014/main" id="{BDC3307F-3AC9-A9DF-A5ED-2531F11F8216}"/>
                  </a:ext>
                </a:extLst>
              </p:cNvPr>
              <p:cNvSpPr/>
              <p:nvPr/>
            </p:nvSpPr>
            <p:spPr bwMode="auto">
              <a:xfrm>
                <a:off x="5848542" y="4996061"/>
                <a:ext cx="1908000" cy="745293"/>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Enhanced customer experience</a:t>
                </a:r>
              </a:p>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Improved customer engagement</a:t>
                </a:r>
              </a:p>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Revenue growth</a:t>
                </a:r>
              </a:p>
            </p:txBody>
          </p:sp>
          <p:sp>
            <p:nvSpPr>
              <p:cNvPr id="142" name="TextBox 141">
                <a:extLst>
                  <a:ext uri="{FF2B5EF4-FFF2-40B4-BE49-F238E27FC236}">
                    <a16:creationId xmlns:a16="http://schemas.microsoft.com/office/drawing/2014/main" id="{3BA4AD59-45AD-6A99-48D8-30AB357630E7}"/>
                  </a:ext>
                </a:extLst>
              </p:cNvPr>
              <p:cNvSpPr txBox="1"/>
              <p:nvPr/>
            </p:nvSpPr>
            <p:spPr bwMode="auto">
              <a:xfrm rot="10800000" flipH="1" flipV="1">
                <a:off x="5808957" y="4275868"/>
                <a:ext cx="1908000" cy="737104"/>
              </a:xfrm>
              <a:prstGeom prst="rect">
                <a:avLst/>
              </a:prstGeom>
              <a:noFill/>
              <a:ln w="9525">
                <a:noFill/>
                <a:miter lim="800000"/>
                <a:headEnd/>
                <a:tailEnd/>
              </a:ln>
            </p:spPr>
            <p:txBody>
              <a:bodyPr spcFirstLastPara="1" vert="horz" wrap="square" lIns="0" tIns="0" rIns="0" bIns="0" numCol="1" rtlCol="0" anchor="t" anchorCtr="0">
                <a:spAutoFit/>
              </a:bodyPr>
              <a:lstStyle>
                <a:defPPr>
                  <a:defRPr lang="en-US"/>
                </a:defPPr>
                <a:lvl1pPr algn="ctr">
                  <a:defRPr sz="1600">
                    <a:solidFill>
                      <a:schemeClr val="bg1"/>
                    </a:solidFill>
                    <a:latin typeface="Calibri" pitchFamily="34" charset="0"/>
                    <a:cs typeface="Calibr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2ABDB"/>
                    </a:solidFill>
                    <a:effectLst/>
                    <a:uLnTx/>
                    <a:uFillTx/>
                    <a:latin typeface="Ubuntu"/>
                    <a:ea typeface="+mn-ea"/>
                    <a:cs typeface="Calibri" pitchFamily="34" charset="0"/>
                  </a:rPr>
                  <a:t>INTELLIGENT CUSTOMER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2ABDB"/>
                  </a:solidFill>
                  <a:effectLst/>
                  <a:uLnTx/>
                  <a:uFillTx/>
                  <a:latin typeface="Ubuntu"/>
                  <a:ea typeface="+mn-ea"/>
                  <a:cs typeface="Calibri" pitchFamily="34" charset="0"/>
                </a:endParaRPr>
              </a:p>
            </p:txBody>
          </p:sp>
        </p:grpSp>
        <p:grpSp>
          <p:nvGrpSpPr>
            <p:cNvPr id="143" name="Group 142">
              <a:extLst>
                <a:ext uri="{FF2B5EF4-FFF2-40B4-BE49-F238E27FC236}">
                  <a16:creationId xmlns:a16="http://schemas.microsoft.com/office/drawing/2014/main" id="{D05D57FB-3F72-1108-11F8-D001DDED8756}"/>
                </a:ext>
              </a:extLst>
            </p:cNvPr>
            <p:cNvGrpSpPr/>
            <p:nvPr/>
          </p:nvGrpSpPr>
          <p:grpSpPr>
            <a:xfrm>
              <a:off x="7607584" y="4432010"/>
              <a:ext cx="4279087" cy="1284749"/>
              <a:chOff x="7535666" y="4374515"/>
              <a:chExt cx="4279087" cy="1284749"/>
            </a:xfrm>
          </p:grpSpPr>
          <p:sp>
            <p:nvSpPr>
              <p:cNvPr id="144" name="Rectangle 143">
                <a:extLst>
                  <a:ext uri="{FF2B5EF4-FFF2-40B4-BE49-F238E27FC236}">
                    <a16:creationId xmlns:a16="http://schemas.microsoft.com/office/drawing/2014/main" id="{05FEA3EF-AC1E-EFAB-7FA0-9152D766D2C5}"/>
                  </a:ext>
                </a:extLst>
              </p:cNvPr>
              <p:cNvSpPr/>
              <p:nvPr/>
            </p:nvSpPr>
            <p:spPr bwMode="auto">
              <a:xfrm>
                <a:off x="7535666" y="4913974"/>
                <a:ext cx="1908000" cy="745290"/>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Reduce cost to serve</a:t>
                </a:r>
              </a:p>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Improved customer service</a:t>
                </a:r>
              </a:p>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Optimized Capital</a:t>
                </a:r>
              </a:p>
            </p:txBody>
          </p:sp>
          <p:sp>
            <p:nvSpPr>
              <p:cNvPr id="145" name="TextBox 144">
                <a:extLst>
                  <a:ext uri="{FF2B5EF4-FFF2-40B4-BE49-F238E27FC236}">
                    <a16:creationId xmlns:a16="http://schemas.microsoft.com/office/drawing/2014/main" id="{9749447B-2D77-DDD9-1A22-EE1493594A52}"/>
                  </a:ext>
                </a:extLst>
              </p:cNvPr>
              <p:cNvSpPr txBox="1"/>
              <p:nvPr/>
            </p:nvSpPr>
            <p:spPr bwMode="auto">
              <a:xfrm rot="10800000" flipH="1" flipV="1">
                <a:off x="9906753" y="4374515"/>
                <a:ext cx="1908000" cy="491402"/>
              </a:xfrm>
              <a:prstGeom prst="rect">
                <a:avLst/>
              </a:prstGeom>
              <a:noFill/>
              <a:ln w="9525">
                <a:noFill/>
                <a:miter lim="800000"/>
                <a:headEnd/>
                <a:tailEnd/>
              </a:ln>
            </p:spPr>
            <p:txBody>
              <a:bodyPr spcFirstLastPara="1" vert="horz" wrap="square" lIns="0" tIns="0" rIns="0" bIns="0" numCol="1" rtlCol="0" anchor="t" anchorCtr="0">
                <a:spAutoFit/>
              </a:bodyPr>
              <a:lstStyle>
                <a:defPPr>
                  <a:defRPr lang="en-US"/>
                </a:defPPr>
                <a:lvl1pPr algn="ctr">
                  <a:defRPr sz="1600">
                    <a:solidFill>
                      <a:schemeClr val="bg1"/>
                    </a:solidFill>
                    <a:latin typeface="Calibri" pitchFamily="34" charset="0"/>
                    <a:cs typeface="Calibr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2ABDB"/>
                    </a:solidFill>
                    <a:effectLst/>
                    <a:uLnTx/>
                    <a:uFillTx/>
                    <a:latin typeface="Ubuntu"/>
                    <a:ea typeface="+mn-ea"/>
                    <a:cs typeface="Calibri" pitchFamily="34" charset="0"/>
                  </a:rPr>
                  <a:t>INTELLIGENT PROCESS AUTOMATION</a:t>
                </a:r>
              </a:p>
            </p:txBody>
          </p:sp>
        </p:grpSp>
      </p:grpSp>
      <p:grpSp>
        <p:nvGrpSpPr>
          <p:cNvPr id="3" name="Group 2">
            <a:extLst>
              <a:ext uri="{FF2B5EF4-FFF2-40B4-BE49-F238E27FC236}">
                <a16:creationId xmlns:a16="http://schemas.microsoft.com/office/drawing/2014/main" id="{556B60FB-7571-519C-2B72-B923BD3A9AAE}"/>
              </a:ext>
            </a:extLst>
          </p:cNvPr>
          <p:cNvGrpSpPr/>
          <p:nvPr/>
        </p:nvGrpSpPr>
        <p:grpSpPr>
          <a:xfrm>
            <a:off x="8027214" y="3424149"/>
            <a:ext cx="3590480" cy="1700740"/>
            <a:chOff x="7644912" y="3424149"/>
            <a:chExt cx="4355083" cy="1700740"/>
          </a:xfrm>
        </p:grpSpPr>
        <p:pic>
          <p:nvPicPr>
            <p:cNvPr id="60" name="Picture 7" descr="C:\Users\ccontrer\Downloads\Logos\scania.jpg">
              <a:extLst>
                <a:ext uri="{FF2B5EF4-FFF2-40B4-BE49-F238E27FC236}">
                  <a16:creationId xmlns:a16="http://schemas.microsoft.com/office/drawing/2014/main" id="{14AA43FB-283F-2656-165A-EE6C431E6E0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43728" y="4954118"/>
              <a:ext cx="852488" cy="167952"/>
            </a:xfrm>
            <a:prstGeom prst="rect">
              <a:avLst/>
            </a:prstGeom>
            <a:noFill/>
            <a:ln w="9525">
              <a:noFill/>
              <a:miter lim="800000"/>
              <a:headEnd/>
              <a:tailEnd/>
            </a:ln>
          </p:spPr>
        </p:pic>
        <p:pic>
          <p:nvPicPr>
            <p:cNvPr id="61" name="Picture 60" descr="http://wp-unit4-corp.s3.amazonaws.com/wp-content/uploads/sites/9/2015/03/Logo-465.jpg">
              <a:extLst>
                <a:ext uri="{FF2B5EF4-FFF2-40B4-BE49-F238E27FC236}">
                  <a16:creationId xmlns:a16="http://schemas.microsoft.com/office/drawing/2014/main" id="{83A50B85-56C8-65EC-4490-DBE2C701710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075391" y="4924630"/>
              <a:ext cx="666949" cy="192933"/>
            </a:xfrm>
            <a:prstGeom prst="rect">
              <a:avLst/>
            </a:prstGeom>
            <a:noFill/>
          </p:spPr>
        </p:pic>
        <p:pic>
          <p:nvPicPr>
            <p:cNvPr id="62" name="Picture 10" descr="C:\Users\ccontrer\Downloads\Logos\Ferro.jpg">
              <a:extLst>
                <a:ext uri="{FF2B5EF4-FFF2-40B4-BE49-F238E27FC236}">
                  <a16:creationId xmlns:a16="http://schemas.microsoft.com/office/drawing/2014/main" id="{E818BB0F-C06D-B1A3-FFB0-0F40012BF8E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789290" y="4912875"/>
              <a:ext cx="1048393" cy="145676"/>
            </a:xfrm>
            <a:prstGeom prst="rect">
              <a:avLst/>
            </a:prstGeom>
            <a:noFill/>
            <a:ln w="9525">
              <a:noFill/>
              <a:miter lim="800000"/>
              <a:headEnd/>
              <a:tailEnd/>
            </a:ln>
          </p:spPr>
        </p:pic>
        <p:pic>
          <p:nvPicPr>
            <p:cNvPr id="63" name="Picture 4" descr="C:\Users\ccontrer\Downloads\Logos\International_Paper.jpg">
              <a:extLst>
                <a:ext uri="{FF2B5EF4-FFF2-40B4-BE49-F238E27FC236}">
                  <a16:creationId xmlns:a16="http://schemas.microsoft.com/office/drawing/2014/main" id="{792968E2-7FAA-AE0A-4D3F-E828DBB9656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146225" y="4658513"/>
              <a:ext cx="1751394" cy="171318"/>
            </a:xfrm>
            <a:prstGeom prst="rect">
              <a:avLst/>
            </a:prstGeom>
            <a:noFill/>
            <a:ln w="9525">
              <a:noFill/>
              <a:miter lim="800000"/>
              <a:headEnd/>
              <a:tailEnd/>
            </a:ln>
          </p:spPr>
        </p:pic>
        <p:pic>
          <p:nvPicPr>
            <p:cNvPr id="65" name="Picture 11" descr="C:\Users\ccontrer\Downloads\Logos\Agrana_Beteiligungsaktiengesellschaft.jpg">
              <a:extLst>
                <a:ext uri="{FF2B5EF4-FFF2-40B4-BE49-F238E27FC236}">
                  <a16:creationId xmlns:a16="http://schemas.microsoft.com/office/drawing/2014/main" id="{C888A7DA-C36E-EB59-23D8-323CD9FF13B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021922" y="4249821"/>
              <a:ext cx="806048" cy="332320"/>
            </a:xfrm>
            <a:prstGeom prst="rect">
              <a:avLst/>
            </a:prstGeom>
            <a:noFill/>
            <a:ln w="9525">
              <a:noFill/>
              <a:miter lim="800000"/>
              <a:headEnd/>
              <a:tailEnd/>
            </a:ln>
          </p:spPr>
        </p:pic>
        <p:pic>
          <p:nvPicPr>
            <p:cNvPr id="66" name="Picture 65" descr="http://stories.rackspace.com/wp-content/uploads/2015/03/Sunpower-Logo.jpg">
              <a:extLst>
                <a:ext uri="{FF2B5EF4-FFF2-40B4-BE49-F238E27FC236}">
                  <a16:creationId xmlns:a16="http://schemas.microsoft.com/office/drawing/2014/main" id="{A28C6D53-CA39-F94E-85DE-8BD79BBEB88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674421" y="4433450"/>
              <a:ext cx="840795" cy="140408"/>
            </a:xfrm>
            <a:prstGeom prst="rect">
              <a:avLst/>
            </a:prstGeom>
            <a:noFill/>
          </p:spPr>
        </p:pic>
        <p:pic>
          <p:nvPicPr>
            <p:cNvPr id="67" name="Picture 66" descr="http://photos.prnewswire.com/prn/20120402/DA80968LOGO">
              <a:extLst>
                <a:ext uri="{FF2B5EF4-FFF2-40B4-BE49-F238E27FC236}">
                  <a16:creationId xmlns:a16="http://schemas.microsoft.com/office/drawing/2014/main" id="{4B77F28A-B39E-9A4D-A448-03D469E59FE7}"/>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18531" y="4859475"/>
              <a:ext cx="756828" cy="265414"/>
            </a:xfrm>
            <a:prstGeom prst="rect">
              <a:avLst/>
            </a:prstGeom>
            <a:noFill/>
          </p:spPr>
        </p:pic>
        <p:pic>
          <p:nvPicPr>
            <p:cNvPr id="68" name="Picture 67">
              <a:extLst>
                <a:ext uri="{FF2B5EF4-FFF2-40B4-BE49-F238E27FC236}">
                  <a16:creationId xmlns:a16="http://schemas.microsoft.com/office/drawing/2014/main" id="{B160F0BA-94CA-606C-2637-5EF68DC51352}"/>
                </a:ext>
              </a:extLst>
            </p:cNvPr>
            <p:cNvPicPr>
              <a:picLocks noChangeAspect="1" noChangeArrowheads="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88208" y="4344221"/>
              <a:ext cx="397944" cy="327963"/>
            </a:xfrm>
            <a:prstGeom prst="rect">
              <a:avLst/>
            </a:prstGeom>
            <a:noFill/>
            <a:ln w="9525">
              <a:noFill/>
              <a:miter lim="800000"/>
              <a:headEnd/>
              <a:tailEnd/>
            </a:ln>
          </p:spPr>
        </p:pic>
        <p:pic>
          <p:nvPicPr>
            <p:cNvPr id="69" name="Picture 18" descr="C:\Users\ccontrer\Downloads\Logos\Wolterskluwer.png">
              <a:extLst>
                <a:ext uri="{FF2B5EF4-FFF2-40B4-BE49-F238E27FC236}">
                  <a16:creationId xmlns:a16="http://schemas.microsoft.com/office/drawing/2014/main" id="{3C5A1B2E-572A-5545-380D-108BBA534138}"/>
                </a:ext>
              </a:extLst>
            </p:cNvPr>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59209" y="4679918"/>
              <a:ext cx="1564442" cy="178924"/>
            </a:xfrm>
            <a:prstGeom prst="rect">
              <a:avLst/>
            </a:prstGeom>
            <a:noFill/>
            <a:ln w="9525">
              <a:noFill/>
              <a:miter lim="800000"/>
              <a:headEnd/>
              <a:tailEnd/>
            </a:ln>
          </p:spPr>
        </p:pic>
        <p:pic>
          <p:nvPicPr>
            <p:cNvPr id="70" name="Picture 4">
              <a:extLst>
                <a:ext uri="{FF2B5EF4-FFF2-40B4-BE49-F238E27FC236}">
                  <a16:creationId xmlns:a16="http://schemas.microsoft.com/office/drawing/2014/main" id="{6404F597-FD28-AC9D-B3CA-90680CC5D40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585672" y="4362657"/>
              <a:ext cx="861506" cy="229885"/>
            </a:xfrm>
            <a:prstGeom prst="rect">
              <a:avLst/>
            </a:prstGeom>
            <a:noFill/>
            <a:ln w="9525">
              <a:noFill/>
              <a:miter lim="800000"/>
              <a:headEnd/>
              <a:tailEnd/>
            </a:ln>
          </p:spPr>
        </p:pic>
        <p:pic>
          <p:nvPicPr>
            <p:cNvPr id="71" name="Picture 70" descr="C:\Users\ccontrer\Downloads\Logos\SKF.jpg">
              <a:extLst>
                <a:ext uri="{FF2B5EF4-FFF2-40B4-BE49-F238E27FC236}">
                  <a16:creationId xmlns:a16="http://schemas.microsoft.com/office/drawing/2014/main" id="{654E81B8-9712-485F-5E0C-38A5AED4615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350542" y="4688535"/>
              <a:ext cx="684426" cy="12837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DFC00C19-58F7-9EE9-624D-F6294EE359CB}"/>
                </a:ext>
              </a:extLst>
            </p:cNvPr>
            <p:cNvPicPr>
              <a:picLocks noChangeAspect="1"/>
            </p:cNvPicPr>
            <p:nvPr/>
          </p:nvPicPr>
          <p:blipFill>
            <a:blip r:embed="rId19"/>
            <a:stretch>
              <a:fillRect/>
            </a:stretch>
          </p:blipFill>
          <p:spPr>
            <a:xfrm>
              <a:off x="8602432" y="4346271"/>
              <a:ext cx="1030444" cy="314767"/>
            </a:xfrm>
            <a:prstGeom prst="rect">
              <a:avLst/>
            </a:prstGeom>
          </p:spPr>
        </p:pic>
        <p:pic>
          <p:nvPicPr>
            <p:cNvPr id="73" name="Picture 2" descr="SIX Group - The Wealth Mosaic">
              <a:extLst>
                <a:ext uri="{FF2B5EF4-FFF2-40B4-BE49-F238E27FC236}">
                  <a16:creationId xmlns:a16="http://schemas.microsoft.com/office/drawing/2014/main" id="{62447404-580E-2869-9305-A13C7B5A001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44912" y="3425774"/>
              <a:ext cx="786102" cy="22675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Santander Logo and symbol, meaning, history, PNG, brand">
              <a:extLst>
                <a:ext uri="{FF2B5EF4-FFF2-40B4-BE49-F238E27FC236}">
                  <a16:creationId xmlns:a16="http://schemas.microsoft.com/office/drawing/2014/main" id="{38F3F2B2-CAEA-E5C0-DDF5-0E08F432BA5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7629" b="23894"/>
            <a:stretch/>
          </p:blipFill>
          <p:spPr bwMode="auto">
            <a:xfrm>
              <a:off x="8613627" y="3424149"/>
              <a:ext cx="1040891" cy="20064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Verzekeringen | Sparen en beleggen | Allianz">
              <a:extLst>
                <a:ext uri="{FF2B5EF4-FFF2-40B4-BE49-F238E27FC236}">
                  <a16:creationId xmlns:a16="http://schemas.microsoft.com/office/drawing/2014/main" id="{0274616F-C006-4458-E855-CDB369ED0190}"/>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25813" b="22417"/>
            <a:stretch/>
          </p:blipFill>
          <p:spPr bwMode="auto">
            <a:xfrm>
              <a:off x="9671914" y="3434821"/>
              <a:ext cx="1167708" cy="21529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Home | Pensioenfonds Detailhandel">
              <a:extLst>
                <a:ext uri="{FF2B5EF4-FFF2-40B4-BE49-F238E27FC236}">
                  <a16:creationId xmlns:a16="http://schemas.microsoft.com/office/drawing/2014/main" id="{89939986-E2E8-636A-9353-E34BD711674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899592" y="3434973"/>
              <a:ext cx="1100403" cy="1953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mepage | MUFG Americas">
              <a:extLst>
                <a:ext uri="{FF2B5EF4-FFF2-40B4-BE49-F238E27FC236}">
                  <a16:creationId xmlns:a16="http://schemas.microsoft.com/office/drawing/2014/main" id="{F82A02CA-7BC8-6062-1751-61AFA2BCEB6F}"/>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6636" t="16095" r="5810" b="16900"/>
            <a:stretch/>
          </p:blipFill>
          <p:spPr bwMode="auto">
            <a:xfrm>
              <a:off x="8489005" y="3756803"/>
              <a:ext cx="853398" cy="233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oyal Bank of Canada (RBC) codes SWIFT pour Canada">
              <a:extLst>
                <a:ext uri="{FF2B5EF4-FFF2-40B4-BE49-F238E27FC236}">
                  <a16:creationId xmlns:a16="http://schemas.microsoft.com/office/drawing/2014/main" id="{B45EF7A3-B68E-B9D1-B795-F53D921F806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40346" y="3688598"/>
              <a:ext cx="308943" cy="356245"/>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65">
              <a:extLst>
                <a:ext uri="{FF2B5EF4-FFF2-40B4-BE49-F238E27FC236}">
                  <a16:creationId xmlns:a16="http://schemas.microsoft.com/office/drawing/2014/main" id="{4F45F0FD-D275-E1FA-5646-3E9CC01437CC}"/>
                </a:ext>
              </a:extLst>
            </p:cNvPr>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9582119" y="3792851"/>
              <a:ext cx="786840" cy="191751"/>
            </a:xfrm>
            <a:prstGeom prst="rect">
              <a:avLst/>
            </a:prstGeom>
          </p:spPr>
        </p:pic>
        <p:pic>
          <p:nvPicPr>
            <p:cNvPr id="167" name="Picture 166">
              <a:extLst>
                <a:ext uri="{FF2B5EF4-FFF2-40B4-BE49-F238E27FC236}">
                  <a16:creationId xmlns:a16="http://schemas.microsoft.com/office/drawing/2014/main" id="{61325AAE-9172-B441-B3F2-44A2DF3F7448}"/>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0542020" y="3777291"/>
              <a:ext cx="595206" cy="181266"/>
            </a:xfrm>
            <a:prstGeom prst="rect">
              <a:avLst/>
            </a:prstGeom>
            <a:noFill/>
            <a:ln>
              <a:noFill/>
            </a:ln>
          </p:spPr>
        </p:pic>
      </p:grpSp>
      <p:pic>
        <p:nvPicPr>
          <p:cNvPr id="1026" name="Picture 2">
            <a:extLst>
              <a:ext uri="{FF2B5EF4-FFF2-40B4-BE49-F238E27FC236}">
                <a16:creationId xmlns:a16="http://schemas.microsoft.com/office/drawing/2014/main" id="{EAFBEC8E-1BB3-DE10-ABA6-D1B3B67CB176}"/>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049074" y="3723513"/>
            <a:ext cx="907210" cy="2210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69577D-29C7-E6EB-AA34-5402088FFB5C}"/>
              </a:ext>
            </a:extLst>
          </p:cNvPr>
          <p:cNvSpPr txBox="1"/>
          <p:nvPr/>
        </p:nvSpPr>
        <p:spPr bwMode="auto">
          <a:xfrm rot="10800000" flipH="1" flipV="1">
            <a:off x="7619477" y="5346997"/>
            <a:ext cx="1902089" cy="307777"/>
          </a:xfrm>
          <a:prstGeom prst="rect">
            <a:avLst/>
          </a:prstGeom>
          <a:noFill/>
          <a:ln w="9525">
            <a:noFill/>
            <a:miter lim="800000"/>
            <a:headEnd/>
            <a:tailEnd/>
          </a:ln>
        </p:spPr>
        <p:txBody>
          <a:bodyPr spcFirstLastPara="1" vert="horz" wrap="square" lIns="0" tIns="0" rIns="0" bIns="0" numCol="1" rtlCol="0" anchor="t" anchorCtr="0">
            <a:spAutoFit/>
          </a:bodyPr>
          <a:lstStyle>
            <a:defPPr>
              <a:defRPr lang="en-US"/>
            </a:defPPr>
            <a:lvl1pPr algn="ctr">
              <a:defRPr sz="1600">
                <a:solidFill>
                  <a:schemeClr val="bg1"/>
                </a:solidFill>
                <a:latin typeface="Calibri" pitchFamily="34" charset="0"/>
                <a:cs typeface="Calibr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2ABDB"/>
                </a:solidFill>
                <a:effectLst/>
                <a:uLnTx/>
                <a:uFillTx/>
                <a:latin typeface="Ubuntu"/>
                <a:ea typeface="+mn-ea"/>
                <a:cs typeface="Calibri" pitchFamily="34" charset="0"/>
              </a:rPr>
              <a:t>INTELLIGENT SUPPLY CHAIN OPERATIONS</a:t>
            </a:r>
          </a:p>
        </p:txBody>
      </p:sp>
      <p:sp>
        <p:nvSpPr>
          <p:cNvPr id="5" name="Rectangle 4">
            <a:extLst>
              <a:ext uri="{FF2B5EF4-FFF2-40B4-BE49-F238E27FC236}">
                <a16:creationId xmlns:a16="http://schemas.microsoft.com/office/drawing/2014/main" id="{73CFCF48-1D4D-F41C-8D99-695A0AF92BDD}"/>
              </a:ext>
            </a:extLst>
          </p:cNvPr>
          <p:cNvSpPr/>
          <p:nvPr/>
        </p:nvSpPr>
        <p:spPr bwMode="auto">
          <a:xfrm>
            <a:off x="10289910" y="5751488"/>
            <a:ext cx="1902090" cy="466793"/>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Enhanced customer experience</a:t>
            </a:r>
          </a:p>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Improved efficiency</a:t>
            </a:r>
          </a:p>
          <a:p>
            <a:pPr marL="114300" marR="0" lvl="0" indent="-114300" algn="l" defTabSz="914400" rtl="0" eaLnBrk="1" fontAlgn="auto" latinLnBrk="0" hangingPunct="1">
              <a:lnSpc>
                <a:spcPct val="100000"/>
              </a:lnSpc>
              <a:spcBef>
                <a:spcPts val="0"/>
              </a:spcBef>
              <a:spcAft>
                <a:spcPts val="200"/>
              </a:spcAft>
              <a:buClr>
                <a:srgbClr val="FFFFFF"/>
              </a:buClr>
              <a:buSzTx/>
              <a:buFont typeface="Wingdings" pitchFamily="2" charset="2"/>
              <a:buChar char="§"/>
              <a:tabLst/>
              <a:defRPr/>
            </a:pPr>
            <a:r>
              <a:rPr kumimoji="0" lang="en-US" sz="900" b="0" i="0" u="none" strike="noStrike" kern="1200" cap="none" spc="0" normalizeH="0" baseline="0" noProof="0">
                <a:ln>
                  <a:noFill/>
                </a:ln>
                <a:solidFill>
                  <a:srgbClr val="FFFFFF"/>
                </a:solidFill>
                <a:effectLst/>
                <a:uLnTx/>
                <a:uFillTx/>
                <a:latin typeface="Ubuntu"/>
                <a:ea typeface="+mn-ea"/>
                <a:cs typeface="+mn-cs"/>
              </a:rPr>
              <a:t>Enhanced agility</a:t>
            </a:r>
          </a:p>
        </p:txBody>
      </p:sp>
    </p:spTree>
    <p:custDataLst>
      <p:tags r:id="rId1"/>
    </p:custDataLst>
    <p:extLst>
      <p:ext uri="{BB962C8B-B14F-4D97-AF65-F5344CB8AC3E}">
        <p14:creationId xmlns:p14="http://schemas.microsoft.com/office/powerpoint/2010/main" val="603169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Rounded Corners 492">
            <a:extLst>
              <a:ext uri="{FF2B5EF4-FFF2-40B4-BE49-F238E27FC236}">
                <a16:creationId xmlns:a16="http://schemas.microsoft.com/office/drawing/2014/main" id="{8752310E-5F9E-1E40-5CC8-A54664B7A571}"/>
              </a:ext>
            </a:extLst>
          </p:cNvPr>
          <p:cNvSpPr>
            <a:spLocks/>
          </p:cNvSpPr>
          <p:nvPr/>
        </p:nvSpPr>
        <p:spPr>
          <a:xfrm>
            <a:off x="52550" y="3360534"/>
            <a:ext cx="3415862" cy="3421387"/>
          </a:xfrm>
          <a:prstGeom prst="rect">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Ubuntu"/>
              <a:ea typeface="+mn-ea"/>
              <a:cs typeface="+mn-cs"/>
            </a:endParaRPr>
          </a:p>
        </p:txBody>
      </p:sp>
      <p:sp>
        <p:nvSpPr>
          <p:cNvPr id="4" name="Rectangle: Rounded Corners 492">
            <a:extLst>
              <a:ext uri="{FF2B5EF4-FFF2-40B4-BE49-F238E27FC236}">
                <a16:creationId xmlns:a16="http://schemas.microsoft.com/office/drawing/2014/main" id="{E99842DB-5486-02F3-F586-DB338413F937}"/>
              </a:ext>
            </a:extLst>
          </p:cNvPr>
          <p:cNvSpPr>
            <a:spLocks/>
          </p:cNvSpPr>
          <p:nvPr/>
        </p:nvSpPr>
        <p:spPr>
          <a:xfrm>
            <a:off x="3544137" y="4998221"/>
            <a:ext cx="8581369" cy="1783700"/>
          </a:xfrm>
          <a:prstGeom prst="rect">
            <a:avLst/>
          </a:prstGeom>
          <a:solidFill>
            <a:srgbClr val="E1E1E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5" name="Rectangle 4">
            <a:extLst>
              <a:ext uri="{FF2B5EF4-FFF2-40B4-BE49-F238E27FC236}">
                <a16:creationId xmlns:a16="http://schemas.microsoft.com/office/drawing/2014/main" id="{D85011D4-5DA7-DB75-C60B-CE7972D46FEE}"/>
              </a:ext>
            </a:extLst>
          </p:cNvPr>
          <p:cNvSpPr/>
          <p:nvPr/>
        </p:nvSpPr>
        <p:spPr>
          <a:xfrm>
            <a:off x="4781322" y="698662"/>
            <a:ext cx="7344184" cy="2600776"/>
          </a:xfrm>
          <a:prstGeom prst="rect">
            <a:avLst/>
          </a:prstGeom>
          <a:solidFill>
            <a:srgbClr val="C7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a:ea typeface="+mn-ea"/>
              <a:cs typeface="+mn-cs"/>
            </a:endParaRPr>
          </a:p>
        </p:txBody>
      </p:sp>
      <p:sp>
        <p:nvSpPr>
          <p:cNvPr id="6" name="Title 2">
            <a:extLst>
              <a:ext uri="{FF2B5EF4-FFF2-40B4-BE49-F238E27FC236}">
                <a16:creationId xmlns:a16="http://schemas.microsoft.com/office/drawing/2014/main" id="{0688F7FA-69B5-582F-3F51-840E44A76AEA}"/>
              </a:ext>
            </a:extLst>
          </p:cNvPr>
          <p:cNvSpPr>
            <a:spLocks noGrp="1"/>
          </p:cNvSpPr>
          <p:nvPr>
            <p:ph type="title"/>
          </p:nvPr>
        </p:nvSpPr>
        <p:spPr>
          <a:xfrm>
            <a:off x="404813" y="-179608"/>
            <a:ext cx="10947772" cy="716711"/>
          </a:xfrm>
        </p:spPr>
        <p:txBody>
          <a:bodyPr/>
          <a:lstStyle/>
          <a:p>
            <a:r>
              <a:rPr lang="en-US"/>
              <a:t>Capgemini insurance at a glance</a:t>
            </a:r>
          </a:p>
        </p:txBody>
      </p:sp>
      <p:graphicFrame>
        <p:nvGraphicFramePr>
          <p:cNvPr id="7" name="Diagram 6">
            <a:extLst>
              <a:ext uri="{FF2B5EF4-FFF2-40B4-BE49-F238E27FC236}">
                <a16:creationId xmlns:a16="http://schemas.microsoft.com/office/drawing/2014/main" id="{8046B6F5-337F-A5B1-A008-BED35B720B52}"/>
              </a:ext>
            </a:extLst>
          </p:cNvPr>
          <p:cNvGraphicFramePr/>
          <p:nvPr/>
        </p:nvGraphicFramePr>
        <p:xfrm>
          <a:off x="-269765" y="4091007"/>
          <a:ext cx="3790731" cy="2543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D712881C-224A-9456-9E78-1AD2D3CEDF90}"/>
              </a:ext>
            </a:extLst>
          </p:cNvPr>
          <p:cNvSpPr txBox="1"/>
          <p:nvPr/>
        </p:nvSpPr>
        <p:spPr>
          <a:xfrm>
            <a:off x="210374" y="3550249"/>
            <a:ext cx="29849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AD"/>
                </a:solidFill>
                <a:effectLst/>
                <a:uLnTx/>
                <a:uFillTx/>
                <a:latin typeface="Ubuntu"/>
                <a:ea typeface="+mn-ea"/>
                <a:cs typeface="+mn-cs"/>
              </a:rPr>
              <a:t>Global Footprint</a:t>
            </a:r>
          </a:p>
        </p:txBody>
      </p:sp>
      <p:sp>
        <p:nvSpPr>
          <p:cNvPr id="9" name="Rectangle: Rounded Corners 492">
            <a:extLst>
              <a:ext uri="{FF2B5EF4-FFF2-40B4-BE49-F238E27FC236}">
                <a16:creationId xmlns:a16="http://schemas.microsoft.com/office/drawing/2014/main" id="{9A934539-0327-7C1F-B390-93C66AF5BC91}"/>
              </a:ext>
            </a:extLst>
          </p:cNvPr>
          <p:cNvSpPr>
            <a:spLocks/>
          </p:cNvSpPr>
          <p:nvPr/>
        </p:nvSpPr>
        <p:spPr>
          <a:xfrm>
            <a:off x="3549039" y="3375044"/>
            <a:ext cx="8581368" cy="1545085"/>
          </a:xfrm>
          <a:prstGeom prst="rect">
            <a:avLst/>
          </a:prstGeom>
          <a:solidFill>
            <a:srgbClr val="E1E1E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10" name="Rectangle: Rounded Corners 9">
            <a:extLst>
              <a:ext uri="{FF2B5EF4-FFF2-40B4-BE49-F238E27FC236}">
                <a16:creationId xmlns:a16="http://schemas.microsoft.com/office/drawing/2014/main" id="{DF41FC46-C576-CA43-9B23-62E27F5CB874}"/>
              </a:ext>
            </a:extLst>
          </p:cNvPr>
          <p:cNvSpPr/>
          <p:nvPr/>
        </p:nvSpPr>
        <p:spPr>
          <a:xfrm>
            <a:off x="4454027" y="646502"/>
            <a:ext cx="4113998" cy="510745"/>
          </a:xfrm>
          <a:prstGeom prst="round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F878A"/>
                </a:solidFill>
                <a:effectLst/>
                <a:uLnTx/>
                <a:uFillTx/>
                <a:latin typeface="Ubuntu"/>
                <a:ea typeface="+mn-ea"/>
                <a:cs typeface="+mn-cs"/>
              </a:rPr>
              <a:t>KEY INSURANCE SERVICES</a:t>
            </a:r>
          </a:p>
        </p:txBody>
      </p:sp>
      <p:pic>
        <p:nvPicPr>
          <p:cNvPr id="11" name="Picture 20">
            <a:extLst>
              <a:ext uri="{FF2B5EF4-FFF2-40B4-BE49-F238E27FC236}">
                <a16:creationId xmlns:a16="http://schemas.microsoft.com/office/drawing/2014/main" id="{6A4E9A5E-9947-65E5-C4B8-04C63AD739D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93992" y="4008904"/>
            <a:ext cx="564687" cy="27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3D256EC9-D278-22EF-645A-E2B17F28569C}"/>
              </a:ext>
            </a:extLst>
          </p:cNvPr>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l="7623" t="-4775" r="23390" b="1416"/>
          <a:stretch/>
        </p:blipFill>
        <p:spPr bwMode="auto">
          <a:xfrm>
            <a:off x="10142645" y="3956428"/>
            <a:ext cx="829301" cy="33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6BAD5CD-F77D-FD16-1A57-EFE66E399D2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26649" y="4511915"/>
            <a:ext cx="810862" cy="246500"/>
          </a:xfrm>
          <a:prstGeom prst="rect">
            <a:avLst/>
          </a:prstGeom>
        </p:spPr>
      </p:pic>
      <p:pic>
        <p:nvPicPr>
          <p:cNvPr id="14" name="Picture 6" descr="Image result for workfusion logo">
            <a:extLst>
              <a:ext uri="{FF2B5EF4-FFF2-40B4-BE49-F238E27FC236}">
                <a16:creationId xmlns:a16="http://schemas.microsoft.com/office/drawing/2014/main" id="{4F76C165-3D59-2F6F-BDB9-A0171EE1BE2C}"/>
              </a:ext>
            </a:extLst>
          </p:cNvPr>
          <p:cNvPicPr>
            <a:picLocks noChangeAspect="1" noChangeArrowheads="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l="4233" t="25884" r="6163" b="23381"/>
          <a:stretch/>
        </p:blipFill>
        <p:spPr bwMode="auto">
          <a:xfrm>
            <a:off x="10924025" y="4531170"/>
            <a:ext cx="1111367" cy="2088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mulesoft logo">
            <a:extLst>
              <a:ext uri="{FF2B5EF4-FFF2-40B4-BE49-F238E27FC236}">
                <a16:creationId xmlns:a16="http://schemas.microsoft.com/office/drawing/2014/main" id="{0FC04BBD-A08E-C2D9-F13C-F664832894CD}"/>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92427" y="4528204"/>
            <a:ext cx="1130631" cy="2367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duck creek logo png">
            <a:extLst>
              <a:ext uri="{FF2B5EF4-FFF2-40B4-BE49-F238E27FC236}">
                <a16:creationId xmlns:a16="http://schemas.microsoft.com/office/drawing/2014/main" id="{32319F4B-79D2-D395-781F-B26A4874077E}"/>
              </a:ext>
            </a:extLst>
          </p:cNvPr>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71970" y="4025563"/>
            <a:ext cx="468390" cy="2999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snowflake company png logo">
            <a:extLst>
              <a:ext uri="{FF2B5EF4-FFF2-40B4-BE49-F238E27FC236}">
                <a16:creationId xmlns:a16="http://schemas.microsoft.com/office/drawing/2014/main" id="{BFD7B529-C271-1A2B-5205-191367561A53}"/>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515577" y="4551928"/>
            <a:ext cx="1031355" cy="1880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shift-technology logo">
            <a:extLst>
              <a:ext uri="{FF2B5EF4-FFF2-40B4-BE49-F238E27FC236}">
                <a16:creationId xmlns:a16="http://schemas.microsoft.com/office/drawing/2014/main" id="{BEDBAE3A-0AAE-FD9A-377F-A5ABFAA6B5C6}"/>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9755580" y="4480582"/>
            <a:ext cx="409380" cy="3111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9C24B27-B2B6-A228-6699-F4026E16387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954454" y="4541311"/>
            <a:ext cx="666361" cy="188082"/>
          </a:xfrm>
          <a:prstGeom prst="rect">
            <a:avLst/>
          </a:prstGeom>
        </p:spPr>
      </p:pic>
      <p:pic>
        <p:nvPicPr>
          <p:cNvPr id="20" name="Picture 19">
            <a:extLst>
              <a:ext uri="{FF2B5EF4-FFF2-40B4-BE49-F238E27FC236}">
                <a16:creationId xmlns:a16="http://schemas.microsoft.com/office/drawing/2014/main" id="{CBB170DB-1563-BC4C-8D74-C913713DCD8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928769" y="4027061"/>
            <a:ext cx="765743" cy="188082"/>
          </a:xfrm>
          <a:prstGeom prst="rect">
            <a:avLst/>
          </a:prstGeom>
        </p:spPr>
      </p:pic>
      <p:sp>
        <p:nvSpPr>
          <p:cNvPr id="21" name="TextBox 20">
            <a:extLst>
              <a:ext uri="{FF2B5EF4-FFF2-40B4-BE49-F238E27FC236}">
                <a16:creationId xmlns:a16="http://schemas.microsoft.com/office/drawing/2014/main" id="{231841F7-FDFA-EAB9-1D89-2A63B11B0ABF}"/>
              </a:ext>
            </a:extLst>
          </p:cNvPr>
          <p:cNvSpPr txBox="1"/>
          <p:nvPr/>
        </p:nvSpPr>
        <p:spPr>
          <a:xfrm>
            <a:off x="3309039" y="3497851"/>
            <a:ext cx="234625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AD"/>
                </a:solidFill>
                <a:effectLst/>
                <a:uLnTx/>
                <a:uFillTx/>
                <a:latin typeface="Ubuntu"/>
                <a:ea typeface="+mn-ea"/>
                <a:cs typeface="+mn-cs"/>
              </a:rPr>
              <a:t>Key Partnerships</a:t>
            </a:r>
          </a:p>
        </p:txBody>
      </p:sp>
      <p:pic>
        <p:nvPicPr>
          <p:cNvPr id="22" name="Picture 30" descr="Image result for Chubb insurance logo">
            <a:extLst>
              <a:ext uri="{FF2B5EF4-FFF2-40B4-BE49-F238E27FC236}">
                <a16:creationId xmlns:a16="http://schemas.microsoft.com/office/drawing/2014/main" id="{100D43FB-4F6D-E713-D11C-6D83973D79D7}"/>
              </a:ext>
            </a:extLst>
          </p:cNvPr>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18865" y="5499676"/>
            <a:ext cx="692740" cy="810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xa-logo_0.gif">
            <a:extLst>
              <a:ext uri="{FF2B5EF4-FFF2-40B4-BE49-F238E27FC236}">
                <a16:creationId xmlns:a16="http://schemas.microsoft.com/office/drawing/2014/main" id="{B3786AB9-5099-9996-6CC9-817F3A73B06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961638" y="5465738"/>
            <a:ext cx="300843" cy="205468"/>
          </a:xfrm>
          <a:prstGeom prst="rect">
            <a:avLst/>
          </a:prstGeom>
        </p:spPr>
      </p:pic>
      <p:sp>
        <p:nvSpPr>
          <p:cNvPr id="24" name="TextBox 23">
            <a:extLst>
              <a:ext uri="{FF2B5EF4-FFF2-40B4-BE49-F238E27FC236}">
                <a16:creationId xmlns:a16="http://schemas.microsoft.com/office/drawing/2014/main" id="{904CEA9F-A76E-C083-A5F7-AF002D1C2232}"/>
              </a:ext>
            </a:extLst>
          </p:cNvPr>
          <p:cNvSpPr txBox="1"/>
          <p:nvPr/>
        </p:nvSpPr>
        <p:spPr>
          <a:xfrm>
            <a:off x="2972593" y="5050770"/>
            <a:ext cx="234625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AD"/>
                </a:solidFill>
                <a:effectLst/>
                <a:uLnTx/>
                <a:uFillTx/>
                <a:latin typeface="Ubuntu"/>
                <a:ea typeface="+mn-ea"/>
                <a:cs typeface="+mn-cs"/>
              </a:rPr>
              <a:t>Select Clients</a:t>
            </a:r>
          </a:p>
        </p:txBody>
      </p:sp>
      <p:graphicFrame>
        <p:nvGraphicFramePr>
          <p:cNvPr id="25" name="Diagram 24">
            <a:extLst>
              <a:ext uri="{FF2B5EF4-FFF2-40B4-BE49-F238E27FC236}">
                <a16:creationId xmlns:a16="http://schemas.microsoft.com/office/drawing/2014/main" id="{18E184DC-FC29-D41D-934A-C5B3E9ACD21D}"/>
              </a:ext>
            </a:extLst>
          </p:cNvPr>
          <p:cNvGraphicFramePr/>
          <p:nvPr/>
        </p:nvGraphicFramePr>
        <p:xfrm>
          <a:off x="4862084" y="916250"/>
          <a:ext cx="7231139" cy="2344126"/>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26" name="Diagram 25">
            <a:extLst>
              <a:ext uri="{FF2B5EF4-FFF2-40B4-BE49-F238E27FC236}">
                <a16:creationId xmlns:a16="http://schemas.microsoft.com/office/drawing/2014/main" id="{2B97F239-2492-325F-36C1-7411D7A49A1F}"/>
              </a:ext>
            </a:extLst>
          </p:cNvPr>
          <p:cNvGraphicFramePr/>
          <p:nvPr/>
        </p:nvGraphicFramePr>
        <p:xfrm>
          <a:off x="4924317" y="1142740"/>
          <a:ext cx="3468368" cy="2082934"/>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27" name="Diagram 26">
            <a:extLst>
              <a:ext uri="{FF2B5EF4-FFF2-40B4-BE49-F238E27FC236}">
                <a16:creationId xmlns:a16="http://schemas.microsoft.com/office/drawing/2014/main" id="{979260A4-5E35-FB2D-BE36-51737E2DFCA1}"/>
              </a:ext>
            </a:extLst>
          </p:cNvPr>
          <p:cNvGraphicFramePr/>
          <p:nvPr/>
        </p:nvGraphicFramePr>
        <p:xfrm>
          <a:off x="8499446" y="1145267"/>
          <a:ext cx="3468368" cy="2082934"/>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28" name="Rectangle 27">
            <a:extLst>
              <a:ext uri="{FF2B5EF4-FFF2-40B4-BE49-F238E27FC236}">
                <a16:creationId xmlns:a16="http://schemas.microsoft.com/office/drawing/2014/main" id="{0B622739-37CC-EA0D-9B43-92883DBCE732}"/>
              </a:ext>
            </a:extLst>
          </p:cNvPr>
          <p:cNvSpPr/>
          <p:nvPr/>
        </p:nvSpPr>
        <p:spPr>
          <a:xfrm>
            <a:off x="98777" y="687560"/>
            <a:ext cx="1482289" cy="1051031"/>
          </a:xfrm>
          <a:prstGeom prst="rect">
            <a:avLst/>
          </a:prstGeom>
          <a:solidFill>
            <a:schemeClr val="bg2">
              <a:lumMod val="7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Ubuntu"/>
                <a:ea typeface="+mn-ea"/>
                <a:cs typeface="+mn-cs"/>
              </a:rPr>
              <a:t>Digital</a:t>
            </a:r>
          </a:p>
        </p:txBody>
      </p:sp>
      <p:sp>
        <p:nvSpPr>
          <p:cNvPr id="29" name="Rectangle 28">
            <a:extLst>
              <a:ext uri="{FF2B5EF4-FFF2-40B4-BE49-F238E27FC236}">
                <a16:creationId xmlns:a16="http://schemas.microsoft.com/office/drawing/2014/main" id="{7FBCBCAA-2DBE-87D1-806A-B36964807E5B}"/>
              </a:ext>
            </a:extLst>
          </p:cNvPr>
          <p:cNvSpPr/>
          <p:nvPr/>
        </p:nvSpPr>
        <p:spPr>
          <a:xfrm>
            <a:off x="1616783" y="687559"/>
            <a:ext cx="1482289" cy="1051031"/>
          </a:xfrm>
          <a:prstGeom prst="rect">
            <a:avLst/>
          </a:prstGeom>
          <a:solidFill>
            <a:schemeClr val="bg2">
              <a:lumMod val="7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Ubuntu"/>
                <a:ea typeface="+mn-ea"/>
                <a:cs typeface="+mn-cs"/>
              </a:rPr>
              <a:t>Insights &amp; Data</a:t>
            </a:r>
          </a:p>
        </p:txBody>
      </p:sp>
      <p:sp>
        <p:nvSpPr>
          <p:cNvPr id="30" name="Rectangle 29">
            <a:extLst>
              <a:ext uri="{FF2B5EF4-FFF2-40B4-BE49-F238E27FC236}">
                <a16:creationId xmlns:a16="http://schemas.microsoft.com/office/drawing/2014/main" id="{5CD1D08D-C4DC-0165-3B99-B3C6B8B017D2}"/>
              </a:ext>
            </a:extLst>
          </p:cNvPr>
          <p:cNvSpPr/>
          <p:nvPr/>
        </p:nvSpPr>
        <p:spPr>
          <a:xfrm>
            <a:off x="3155809" y="687559"/>
            <a:ext cx="1500104" cy="1051031"/>
          </a:xfrm>
          <a:prstGeom prst="rect">
            <a:avLst/>
          </a:prstGeom>
          <a:solidFill>
            <a:schemeClr val="bg2">
              <a:lumMod val="7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Ubuntu"/>
                <a:ea typeface="+mn-ea"/>
                <a:cs typeface="+mn-cs"/>
              </a:rPr>
              <a:t>Business Services</a:t>
            </a:r>
          </a:p>
        </p:txBody>
      </p:sp>
      <p:sp>
        <p:nvSpPr>
          <p:cNvPr id="31" name="TextBox 30">
            <a:extLst>
              <a:ext uri="{FF2B5EF4-FFF2-40B4-BE49-F238E27FC236}">
                <a16:creationId xmlns:a16="http://schemas.microsoft.com/office/drawing/2014/main" id="{5469E42E-9296-7A66-71DF-35013005E568}"/>
              </a:ext>
            </a:extLst>
          </p:cNvPr>
          <p:cNvSpPr txBox="1"/>
          <p:nvPr/>
        </p:nvSpPr>
        <p:spPr>
          <a:xfrm>
            <a:off x="98777" y="1797529"/>
            <a:ext cx="4557136" cy="348306"/>
          </a:xfrm>
          <a:prstGeom prst="rect">
            <a:avLst/>
          </a:prstGeom>
          <a:solidFill>
            <a:schemeClr val="bg2">
              <a:lumMod val="7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buntu"/>
                <a:ea typeface="+mn-ea"/>
                <a:cs typeface="+mn-cs"/>
              </a:rPr>
              <a:t>GLOBAL BUSINESS CAPABILITIES</a:t>
            </a:r>
          </a:p>
        </p:txBody>
      </p:sp>
      <p:sp>
        <p:nvSpPr>
          <p:cNvPr id="32" name="Rectangle 31">
            <a:extLst>
              <a:ext uri="{FF2B5EF4-FFF2-40B4-BE49-F238E27FC236}">
                <a16:creationId xmlns:a16="http://schemas.microsoft.com/office/drawing/2014/main" id="{521C936E-6AEE-A7D0-2275-8154B5EDB326}"/>
              </a:ext>
            </a:extLst>
          </p:cNvPr>
          <p:cNvSpPr/>
          <p:nvPr/>
        </p:nvSpPr>
        <p:spPr>
          <a:xfrm>
            <a:off x="88961" y="2193787"/>
            <a:ext cx="1482289" cy="1051031"/>
          </a:xfrm>
          <a:prstGeom prst="rect">
            <a:avLst/>
          </a:prstGeom>
          <a:solidFill>
            <a:schemeClr val="bg2">
              <a:lumMod val="7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Ubuntu"/>
                <a:ea typeface="+mn-ea"/>
                <a:cs typeface="+mn-cs"/>
              </a:rPr>
              <a:t>Invent</a:t>
            </a:r>
          </a:p>
        </p:txBody>
      </p:sp>
      <p:sp>
        <p:nvSpPr>
          <p:cNvPr id="33" name="Rectangle 32">
            <a:extLst>
              <a:ext uri="{FF2B5EF4-FFF2-40B4-BE49-F238E27FC236}">
                <a16:creationId xmlns:a16="http://schemas.microsoft.com/office/drawing/2014/main" id="{F563FB74-6ACD-06B4-81E7-19FB930A1338}"/>
              </a:ext>
            </a:extLst>
          </p:cNvPr>
          <p:cNvSpPr/>
          <p:nvPr/>
        </p:nvSpPr>
        <p:spPr>
          <a:xfrm>
            <a:off x="1616783" y="2193788"/>
            <a:ext cx="1509717" cy="1051031"/>
          </a:xfrm>
          <a:prstGeom prst="rect">
            <a:avLst/>
          </a:prstGeom>
          <a:solidFill>
            <a:schemeClr val="bg2">
              <a:lumMod val="7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Ubuntu"/>
                <a:ea typeface="+mn-ea"/>
                <a:cs typeface="+mn-cs"/>
              </a:rPr>
              <a:t>ER&amp;D</a:t>
            </a:r>
          </a:p>
        </p:txBody>
      </p:sp>
      <p:sp>
        <p:nvSpPr>
          <p:cNvPr id="34" name="Rectangle 33">
            <a:extLst>
              <a:ext uri="{FF2B5EF4-FFF2-40B4-BE49-F238E27FC236}">
                <a16:creationId xmlns:a16="http://schemas.microsoft.com/office/drawing/2014/main" id="{678FB8AD-FCEF-2A84-B47F-E1020EDD149F}"/>
              </a:ext>
            </a:extLst>
          </p:cNvPr>
          <p:cNvSpPr/>
          <p:nvPr/>
        </p:nvSpPr>
        <p:spPr>
          <a:xfrm>
            <a:off x="3173624" y="2193789"/>
            <a:ext cx="1482289" cy="1051031"/>
          </a:xfrm>
          <a:prstGeom prst="rect">
            <a:avLst/>
          </a:prstGeom>
          <a:solidFill>
            <a:schemeClr val="bg2">
              <a:lumMod val="7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Ubuntu"/>
                <a:ea typeface="+mn-ea"/>
                <a:cs typeface="+mn-cs"/>
              </a:rPr>
              <a:t>Cloud</a:t>
            </a:r>
          </a:p>
        </p:txBody>
      </p:sp>
      <p:pic>
        <p:nvPicPr>
          <p:cNvPr id="35" name="Picture 34" descr="A red and white sign&#10;&#10;Description automatically generated with low confidence">
            <a:extLst>
              <a:ext uri="{FF2B5EF4-FFF2-40B4-BE49-F238E27FC236}">
                <a16:creationId xmlns:a16="http://schemas.microsoft.com/office/drawing/2014/main" id="{596B606F-1F99-DB61-014C-F77250250630}"/>
              </a:ext>
            </a:extLst>
          </p:cNvPr>
          <p:cNvPicPr>
            <a:picLocks noChangeAspect="1"/>
          </p:cNvPicPr>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3555" y="4000279"/>
            <a:ext cx="829301" cy="214864"/>
          </a:xfrm>
          <a:prstGeom prst="rect">
            <a:avLst/>
          </a:prstGeom>
        </p:spPr>
      </p:pic>
      <p:pic>
        <p:nvPicPr>
          <p:cNvPr id="36" name="Picture 35" descr="Logo&#10;&#10;Description automatically generated">
            <a:extLst>
              <a:ext uri="{FF2B5EF4-FFF2-40B4-BE49-F238E27FC236}">
                <a16:creationId xmlns:a16="http://schemas.microsoft.com/office/drawing/2014/main" id="{FEE88076-B64B-97B2-4321-73B1C6AC2F74}"/>
              </a:ext>
            </a:extLst>
          </p:cNvPr>
          <p:cNvPicPr>
            <a:picLocks noChangeAspect="1"/>
          </p:cNvPicPr>
          <p:nvPr/>
        </p:nvPicPr>
        <p:blipFill rotWithShape="1">
          <a:blip r:embed="rId35">
            <a:extLst>
              <a:ext uri="{28A0092B-C50C-407E-A947-70E740481C1C}">
                <a14:useLocalDpi xmlns:a14="http://schemas.microsoft.com/office/drawing/2010/main" val="0"/>
              </a:ext>
            </a:extLst>
          </a:blip>
          <a:srcRect t="21016" b="25825"/>
          <a:stretch/>
        </p:blipFill>
        <p:spPr>
          <a:xfrm>
            <a:off x="4906521" y="4037050"/>
            <a:ext cx="901168" cy="250704"/>
          </a:xfrm>
          <a:prstGeom prst="rect">
            <a:avLst/>
          </a:prstGeom>
        </p:spPr>
      </p:pic>
      <p:pic>
        <p:nvPicPr>
          <p:cNvPr id="37" name="Picture 4" descr="Google Cloud Platform Tutorial: From Zero to Hero with GCP">
            <a:extLst>
              <a:ext uri="{FF2B5EF4-FFF2-40B4-BE49-F238E27FC236}">
                <a16:creationId xmlns:a16="http://schemas.microsoft.com/office/drawing/2014/main" id="{2B3C6F18-EBF4-89DB-F6A1-2877F1944FCA}"/>
              </a:ext>
            </a:extLst>
          </p:cNvPr>
          <p:cNvPicPr>
            <a:picLocks noChangeAspect="1" noChangeArrowheads="1"/>
          </p:cNvPicPr>
          <p:nvPr/>
        </p:nvPicPr>
        <p:blipFill rotWithShape="1">
          <a:blip r:embed="rId36" cstate="email">
            <a:extLst>
              <a:ext uri="{28A0092B-C50C-407E-A947-70E740481C1C}">
                <a14:useLocalDpi xmlns:a14="http://schemas.microsoft.com/office/drawing/2010/main"/>
              </a:ext>
            </a:extLst>
          </a:blip>
          <a:srcRect l="20581" t="7810" r="25388"/>
          <a:stretch/>
        </p:blipFill>
        <p:spPr bwMode="auto">
          <a:xfrm>
            <a:off x="6743457" y="3865204"/>
            <a:ext cx="550427" cy="528267"/>
          </a:xfrm>
          <a:prstGeom prst="rect">
            <a:avLst/>
          </a:prstGeom>
          <a:ln>
            <a:prstDash val="dash"/>
          </a:ln>
          <a:extLst>
            <a:ext uri="{909E8E84-426E-40DD-AFC4-6F175D3DCCD1}">
              <a14:hiddenFill xmlns:a14="http://schemas.microsoft.com/office/drawing/2010/main">
                <a:solidFill>
                  <a:srgbClr val="FFFFFF"/>
                </a:solidFill>
              </a14:hiddenFill>
            </a:ext>
          </a:extLst>
        </p:spPr>
      </p:pic>
      <p:pic>
        <p:nvPicPr>
          <p:cNvPr id="38" name="Picture 37" descr="A picture containing text, tableware, plate, dishware&#10;&#10;Description automatically generated">
            <a:extLst>
              <a:ext uri="{FF2B5EF4-FFF2-40B4-BE49-F238E27FC236}">
                <a16:creationId xmlns:a16="http://schemas.microsoft.com/office/drawing/2014/main" id="{B6BCC134-7DD3-69DF-F5EF-24D7801A4FA7}"/>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7434996" y="3989309"/>
            <a:ext cx="522517" cy="312469"/>
          </a:xfrm>
          <a:prstGeom prst="rect">
            <a:avLst/>
          </a:prstGeom>
        </p:spPr>
      </p:pic>
      <p:grpSp>
        <p:nvGrpSpPr>
          <p:cNvPr id="39" name="Group 38">
            <a:extLst>
              <a:ext uri="{FF2B5EF4-FFF2-40B4-BE49-F238E27FC236}">
                <a16:creationId xmlns:a16="http://schemas.microsoft.com/office/drawing/2014/main" id="{E623FEF5-3D0F-E9D1-BA6A-A1C18D0171A0}"/>
              </a:ext>
            </a:extLst>
          </p:cNvPr>
          <p:cNvGrpSpPr/>
          <p:nvPr/>
        </p:nvGrpSpPr>
        <p:grpSpPr>
          <a:xfrm>
            <a:off x="4335491" y="3945691"/>
            <a:ext cx="387567" cy="401601"/>
            <a:chOff x="8355726" y="3457602"/>
            <a:chExt cx="1014758" cy="968091"/>
          </a:xfrm>
        </p:grpSpPr>
        <p:pic>
          <p:nvPicPr>
            <p:cNvPr id="40" name="Picture 39">
              <a:extLst>
                <a:ext uri="{FF2B5EF4-FFF2-40B4-BE49-F238E27FC236}">
                  <a16:creationId xmlns:a16="http://schemas.microsoft.com/office/drawing/2014/main" id="{698C1445-9AD6-1E70-0D60-ECD5F2C84CF3}"/>
                </a:ext>
              </a:extLst>
            </p:cNvPr>
            <p:cNvPicPr>
              <a:picLocks noChangeAspect="1"/>
            </p:cNvPicPr>
            <p:nvPr/>
          </p:nvPicPr>
          <p:blipFill rotWithShape="1">
            <a:blip r:embed="rId38" cstate="email">
              <a:extLst>
                <a:ext uri="{28A0092B-C50C-407E-A947-70E740481C1C}">
                  <a14:useLocalDpi xmlns:a14="http://schemas.microsoft.com/office/drawing/2010/main"/>
                </a:ext>
              </a:extLst>
            </a:blip>
            <a:srcRect l="27507" t="43219" r="13043" b="41919"/>
            <a:stretch/>
          </p:blipFill>
          <p:spPr>
            <a:xfrm>
              <a:off x="8355726" y="4251715"/>
              <a:ext cx="1014758" cy="173978"/>
            </a:xfrm>
            <a:prstGeom prst="rect">
              <a:avLst/>
            </a:prstGeom>
          </p:spPr>
        </p:pic>
        <p:pic>
          <p:nvPicPr>
            <p:cNvPr id="41" name="Picture 40">
              <a:extLst>
                <a:ext uri="{FF2B5EF4-FFF2-40B4-BE49-F238E27FC236}">
                  <a16:creationId xmlns:a16="http://schemas.microsoft.com/office/drawing/2014/main" id="{7A31123D-C64A-9B6A-46D6-0277A4B7A7CA}"/>
                </a:ext>
              </a:extLst>
            </p:cNvPr>
            <p:cNvPicPr>
              <a:picLocks noChangeAspect="1"/>
            </p:cNvPicPr>
            <p:nvPr/>
          </p:nvPicPr>
          <p:blipFill rotWithShape="1">
            <a:blip r:embed="rId39" cstate="email">
              <a:extLst>
                <a:ext uri="{28A0092B-C50C-407E-A947-70E740481C1C}">
                  <a14:useLocalDpi xmlns:a14="http://schemas.microsoft.com/office/drawing/2010/main"/>
                </a:ext>
              </a:extLst>
            </a:blip>
            <a:srcRect l="31078" t="19298" r="31078" b="13376"/>
            <a:stretch/>
          </p:blipFill>
          <p:spPr>
            <a:xfrm>
              <a:off x="8465987" y="3457602"/>
              <a:ext cx="787656" cy="810256"/>
            </a:xfrm>
            <a:prstGeom prst="rect">
              <a:avLst/>
            </a:prstGeom>
          </p:spPr>
        </p:pic>
      </p:grpSp>
      <p:pic>
        <p:nvPicPr>
          <p:cNvPr id="42" name="Picture 41" descr="Logo&#10;&#10;Description automatically generated">
            <a:extLst>
              <a:ext uri="{FF2B5EF4-FFF2-40B4-BE49-F238E27FC236}">
                <a16:creationId xmlns:a16="http://schemas.microsoft.com/office/drawing/2014/main" id="{78BF825F-AA33-639C-A745-CF0CD9E392C5}"/>
              </a:ext>
            </a:extLst>
          </p:cNvPr>
          <p:cNvPicPr>
            <a:picLocks noChangeAspect="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0744" y="4484656"/>
            <a:ext cx="666361" cy="348228"/>
          </a:xfrm>
          <a:prstGeom prst="rect">
            <a:avLst/>
          </a:prstGeom>
        </p:spPr>
      </p:pic>
      <p:pic>
        <p:nvPicPr>
          <p:cNvPr id="43" name="Picture 42" descr="Logo, company name&#10;&#10;Description automatically generated">
            <a:extLst>
              <a:ext uri="{FF2B5EF4-FFF2-40B4-BE49-F238E27FC236}">
                <a16:creationId xmlns:a16="http://schemas.microsoft.com/office/drawing/2014/main" id="{C79C4DD2-C308-5CDF-B154-E4E2D8C05045}"/>
              </a:ext>
            </a:extLst>
          </p:cNvPr>
          <p:cNvPicPr>
            <a:picLocks noChangeAspect="1"/>
          </p:cNvPicPr>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1128" y="4449135"/>
            <a:ext cx="507882" cy="282963"/>
          </a:xfrm>
          <a:prstGeom prst="rect">
            <a:avLst/>
          </a:prstGeom>
        </p:spPr>
      </p:pic>
      <p:pic>
        <p:nvPicPr>
          <p:cNvPr id="44" name="Picture 43" descr="Logo, company name&#10;&#10;Description automatically generated">
            <a:extLst>
              <a:ext uri="{FF2B5EF4-FFF2-40B4-BE49-F238E27FC236}">
                <a16:creationId xmlns:a16="http://schemas.microsoft.com/office/drawing/2014/main" id="{96C3D39B-EEF3-3F50-8C40-BDB399AAE4D7}"/>
              </a:ext>
            </a:extLst>
          </p:cNvPr>
          <p:cNvPicPr>
            <a:picLocks noChangeAspect="1"/>
          </p:cNvPicPr>
          <p:nvPr/>
        </p:nvPicPr>
        <p:blipFill>
          <a:blip r:embed="rId4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08021" y="3941837"/>
            <a:ext cx="550887" cy="367258"/>
          </a:xfrm>
          <a:prstGeom prst="rect">
            <a:avLst/>
          </a:prstGeom>
        </p:spPr>
      </p:pic>
      <p:pic>
        <p:nvPicPr>
          <p:cNvPr id="45" name="Picture 44" descr="Logo, company name&#10;&#10;Description automatically generated">
            <a:extLst>
              <a:ext uri="{FF2B5EF4-FFF2-40B4-BE49-F238E27FC236}">
                <a16:creationId xmlns:a16="http://schemas.microsoft.com/office/drawing/2014/main" id="{1CF14AA4-56A9-0F8A-9E27-FFB2A987669C}"/>
              </a:ext>
            </a:extLst>
          </p:cNvPr>
          <p:cNvPicPr>
            <a:picLocks noChangeAspect="1"/>
          </p:cNvPicPr>
          <p:nvPr/>
        </p:nvPicPr>
        <p:blipFill rotWithShape="1">
          <a:blip r:embed="rId43">
            <a:clrChange>
              <a:clrFrom>
                <a:srgbClr val="F3F2F0"/>
              </a:clrFrom>
              <a:clrTo>
                <a:srgbClr val="F3F2F0">
                  <a:alpha val="0"/>
                </a:srgbClr>
              </a:clrTo>
            </a:clrChange>
            <a:extLst>
              <a:ext uri="{28A0092B-C50C-407E-A947-70E740481C1C}">
                <a14:useLocalDpi xmlns:a14="http://schemas.microsoft.com/office/drawing/2010/main" val="0"/>
              </a:ext>
            </a:extLst>
          </a:blip>
          <a:srcRect l="9697" t="34760" r="12709" b="33497"/>
          <a:stretch/>
        </p:blipFill>
        <p:spPr>
          <a:xfrm>
            <a:off x="11205196" y="3615278"/>
            <a:ext cx="625181" cy="134478"/>
          </a:xfrm>
          <a:prstGeom prst="rect">
            <a:avLst/>
          </a:prstGeom>
        </p:spPr>
      </p:pic>
      <p:pic>
        <p:nvPicPr>
          <p:cNvPr id="46" name="Picture 45" descr="A blue and white sign&#10;&#10;Description automatically generated with low confidence">
            <a:extLst>
              <a:ext uri="{FF2B5EF4-FFF2-40B4-BE49-F238E27FC236}">
                <a16:creationId xmlns:a16="http://schemas.microsoft.com/office/drawing/2014/main" id="{A151442B-0E7D-1A28-F2B8-1F51D1079A05}"/>
              </a:ext>
            </a:extLst>
          </p:cNvPr>
          <p:cNvPicPr>
            <a:picLocks noChangeAspect="1"/>
          </p:cNvPicPr>
          <p:nvPr/>
        </p:nvPicPr>
        <p:blipFill>
          <a:blip r:embed="rId4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1398" y="4005843"/>
            <a:ext cx="631030" cy="196216"/>
          </a:xfrm>
          <a:prstGeom prst="rect">
            <a:avLst/>
          </a:prstGeom>
        </p:spPr>
      </p:pic>
      <p:pic>
        <p:nvPicPr>
          <p:cNvPr id="47" name="Picture 46" descr="Logo, company name&#10;&#10;Description automatically generated">
            <a:extLst>
              <a:ext uri="{FF2B5EF4-FFF2-40B4-BE49-F238E27FC236}">
                <a16:creationId xmlns:a16="http://schemas.microsoft.com/office/drawing/2014/main" id="{3FE39F09-AC7C-2D14-3985-D7B986030A1F}"/>
              </a:ext>
            </a:extLst>
          </p:cNvPr>
          <p:cNvPicPr>
            <a:picLocks noChangeAspect="1"/>
          </p:cNvPicPr>
          <p:nvPr/>
        </p:nvPicPr>
        <p:blipFill rotWithShape="1">
          <a:blip r:embed="rId45">
            <a:clrChange>
              <a:clrFrom>
                <a:srgbClr val="FFFFFF"/>
              </a:clrFrom>
              <a:clrTo>
                <a:srgbClr val="FFFFFF">
                  <a:alpha val="0"/>
                </a:srgbClr>
              </a:clrTo>
            </a:clrChange>
            <a:extLst>
              <a:ext uri="{28A0092B-C50C-407E-A947-70E740481C1C}">
                <a14:useLocalDpi xmlns:a14="http://schemas.microsoft.com/office/drawing/2010/main" val="0"/>
              </a:ext>
            </a:extLst>
          </a:blip>
          <a:srcRect t="33475" b="31862"/>
          <a:stretch/>
        </p:blipFill>
        <p:spPr>
          <a:xfrm>
            <a:off x="10268503" y="3536603"/>
            <a:ext cx="769327" cy="266665"/>
          </a:xfrm>
          <a:prstGeom prst="rect">
            <a:avLst/>
          </a:prstGeom>
        </p:spPr>
      </p:pic>
      <p:pic>
        <p:nvPicPr>
          <p:cNvPr id="48" name="Picture 47">
            <a:extLst>
              <a:ext uri="{FF2B5EF4-FFF2-40B4-BE49-F238E27FC236}">
                <a16:creationId xmlns:a16="http://schemas.microsoft.com/office/drawing/2014/main" id="{C86AA751-273D-6627-10FD-648C95FACFFC}"/>
              </a:ext>
            </a:extLst>
          </p:cNvPr>
          <p:cNvPicPr>
            <a:picLocks noChangeAspect="1"/>
          </p:cNvPicPr>
          <p:nvPr/>
        </p:nvPicPr>
        <p:blipFill>
          <a:blip r:embed="rId46"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692918" y="4495556"/>
            <a:ext cx="977934" cy="261947"/>
          </a:xfrm>
          <a:prstGeom prst="rect">
            <a:avLst/>
          </a:prstGeom>
          <a:solidFill>
            <a:schemeClr val="tx1"/>
          </a:solidFill>
        </p:spPr>
      </p:pic>
      <p:pic>
        <p:nvPicPr>
          <p:cNvPr id="49" name="Picture 48" descr="Logo, company name&#10;&#10;Description automatically generated">
            <a:extLst>
              <a:ext uri="{FF2B5EF4-FFF2-40B4-BE49-F238E27FC236}">
                <a16:creationId xmlns:a16="http://schemas.microsoft.com/office/drawing/2014/main" id="{A43D325E-2FAD-4CEC-BB4B-5E1104A39B01}"/>
              </a:ext>
            </a:extLst>
          </p:cNvPr>
          <p:cNvPicPr>
            <a:picLocks noChangeAspect="1"/>
          </p:cNvPicPr>
          <p:nvPr/>
        </p:nvPicPr>
        <p:blipFill>
          <a:blip r:embed="rId4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0415" y="6226088"/>
            <a:ext cx="666361" cy="145767"/>
          </a:xfrm>
          <a:prstGeom prst="rect">
            <a:avLst/>
          </a:prstGeom>
        </p:spPr>
      </p:pic>
      <p:pic>
        <p:nvPicPr>
          <p:cNvPr id="50" name="Picture 49" descr="Logo, company name&#10;&#10;Description automatically generated">
            <a:extLst>
              <a:ext uri="{FF2B5EF4-FFF2-40B4-BE49-F238E27FC236}">
                <a16:creationId xmlns:a16="http://schemas.microsoft.com/office/drawing/2014/main" id="{4875626D-1613-312B-6405-3B88335D8E8A}"/>
              </a:ext>
            </a:extLst>
          </p:cNvPr>
          <p:cNvPicPr>
            <a:picLocks noChangeAspect="1"/>
          </p:cNvPicPr>
          <p:nvPr/>
        </p:nvPicPr>
        <p:blipFill rotWithShape="1">
          <a:blip r:embed="rId48">
            <a:clrChange>
              <a:clrFrom>
                <a:srgbClr val="FFFFFF"/>
              </a:clrFrom>
              <a:clrTo>
                <a:srgbClr val="FFFFFF">
                  <a:alpha val="0"/>
                </a:srgbClr>
              </a:clrTo>
            </a:clrChange>
            <a:extLst>
              <a:ext uri="{28A0092B-C50C-407E-A947-70E740481C1C}">
                <a14:useLocalDpi xmlns:a14="http://schemas.microsoft.com/office/drawing/2010/main" val="0"/>
              </a:ext>
            </a:extLst>
          </a:blip>
          <a:srcRect l="10393" t="30847" r="10668" b="24841"/>
          <a:stretch/>
        </p:blipFill>
        <p:spPr>
          <a:xfrm>
            <a:off x="7502540" y="5312113"/>
            <a:ext cx="626223" cy="351541"/>
          </a:xfrm>
          <a:prstGeom prst="rect">
            <a:avLst/>
          </a:prstGeom>
        </p:spPr>
      </p:pic>
      <p:pic>
        <p:nvPicPr>
          <p:cNvPr id="51" name="Picture 50" descr="Logo, company name&#10;&#10;Description automatically generated">
            <a:extLst>
              <a:ext uri="{FF2B5EF4-FFF2-40B4-BE49-F238E27FC236}">
                <a16:creationId xmlns:a16="http://schemas.microsoft.com/office/drawing/2014/main" id="{44497990-388F-0CCA-8EC8-661B74BF6077}"/>
              </a:ext>
            </a:extLst>
          </p:cNvPr>
          <p:cNvPicPr>
            <a:picLocks noChangeAspect="1"/>
          </p:cNvPicPr>
          <p:nvPr/>
        </p:nvPicPr>
        <p:blipFill>
          <a:blip r:embed="rId4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3490" y="5478628"/>
            <a:ext cx="762189" cy="179436"/>
          </a:xfrm>
          <a:prstGeom prst="rect">
            <a:avLst/>
          </a:prstGeom>
        </p:spPr>
      </p:pic>
      <p:pic>
        <p:nvPicPr>
          <p:cNvPr id="52" name="Picture 51" descr="Logo, company name&#10;&#10;Description automatically generated">
            <a:extLst>
              <a:ext uri="{FF2B5EF4-FFF2-40B4-BE49-F238E27FC236}">
                <a16:creationId xmlns:a16="http://schemas.microsoft.com/office/drawing/2014/main" id="{B1256342-538F-0A37-D642-1643A968D397}"/>
              </a:ext>
            </a:extLst>
          </p:cNvPr>
          <p:cNvPicPr>
            <a:picLocks noChangeAspect="1"/>
          </p:cNvPicPr>
          <p:nvPr/>
        </p:nvPicPr>
        <p:blipFill rotWithShape="1">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l="5939" t="30929" b="26565"/>
          <a:stretch/>
        </p:blipFill>
        <p:spPr>
          <a:xfrm>
            <a:off x="6788790" y="5424087"/>
            <a:ext cx="791639" cy="179436"/>
          </a:xfrm>
          <a:prstGeom prst="rect">
            <a:avLst/>
          </a:prstGeom>
        </p:spPr>
      </p:pic>
      <p:pic>
        <p:nvPicPr>
          <p:cNvPr id="53" name="Picture 52" descr="Text, logo&#10;&#10;Description automatically generated">
            <a:extLst>
              <a:ext uri="{FF2B5EF4-FFF2-40B4-BE49-F238E27FC236}">
                <a16:creationId xmlns:a16="http://schemas.microsoft.com/office/drawing/2014/main" id="{64330BFF-91F0-7FC9-1CEB-B3C2A99FCE35}"/>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3745660" y="5795994"/>
            <a:ext cx="589831" cy="191040"/>
          </a:xfrm>
          <a:prstGeom prst="rect">
            <a:avLst/>
          </a:prstGeom>
        </p:spPr>
      </p:pic>
      <p:pic>
        <p:nvPicPr>
          <p:cNvPr id="54" name="Picture 53" descr="Logo, company name&#10;&#10;Description automatically generated">
            <a:extLst>
              <a:ext uri="{FF2B5EF4-FFF2-40B4-BE49-F238E27FC236}">
                <a16:creationId xmlns:a16="http://schemas.microsoft.com/office/drawing/2014/main" id="{A1D67B0F-684F-0734-B350-42C548C432A9}"/>
              </a:ext>
            </a:extLst>
          </p:cNvPr>
          <p:cNvPicPr>
            <a:picLocks noChangeAspect="1"/>
          </p:cNvPicPr>
          <p:nvPr/>
        </p:nvPicPr>
        <p:blipFill>
          <a:blip r:embed="rId5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1054" y="5696147"/>
            <a:ext cx="645320" cy="407502"/>
          </a:xfrm>
          <a:prstGeom prst="rect">
            <a:avLst/>
          </a:prstGeom>
        </p:spPr>
      </p:pic>
      <p:pic>
        <p:nvPicPr>
          <p:cNvPr id="55" name="Picture 54" descr="Logo, company name&#10;&#10;Description automatically generated">
            <a:extLst>
              <a:ext uri="{FF2B5EF4-FFF2-40B4-BE49-F238E27FC236}">
                <a16:creationId xmlns:a16="http://schemas.microsoft.com/office/drawing/2014/main" id="{866E97FA-4720-B66C-9574-F9B44BA5C114}"/>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4537014" y="5792647"/>
            <a:ext cx="362018" cy="311002"/>
          </a:xfrm>
          <a:prstGeom prst="rect">
            <a:avLst/>
          </a:prstGeom>
        </p:spPr>
      </p:pic>
      <p:pic>
        <p:nvPicPr>
          <p:cNvPr id="56" name="Picture 55" descr="Text&#10;&#10;Description automatically generated">
            <a:extLst>
              <a:ext uri="{FF2B5EF4-FFF2-40B4-BE49-F238E27FC236}">
                <a16:creationId xmlns:a16="http://schemas.microsoft.com/office/drawing/2014/main" id="{7683B56B-5457-2DD3-2AE1-6117FD7F53D5}"/>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8185789" y="5264684"/>
            <a:ext cx="967291" cy="339115"/>
          </a:xfrm>
          <a:prstGeom prst="rect">
            <a:avLst/>
          </a:prstGeom>
        </p:spPr>
      </p:pic>
      <p:pic>
        <p:nvPicPr>
          <p:cNvPr id="57" name="Picture 56" descr="A picture containing text, clipart, gear&#10;&#10;Description automatically generated">
            <a:extLst>
              <a:ext uri="{FF2B5EF4-FFF2-40B4-BE49-F238E27FC236}">
                <a16:creationId xmlns:a16="http://schemas.microsoft.com/office/drawing/2014/main" id="{86749048-0DE1-62CB-7CC9-35F42ED6276B}"/>
              </a:ext>
            </a:extLst>
          </p:cNvPr>
          <p:cNvPicPr>
            <a:picLocks noChangeAspect="1"/>
          </p:cNvPicPr>
          <p:nvPr/>
        </p:nvPicPr>
        <p:blipFill>
          <a:blip r:embed="rId5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18306" y="5333616"/>
            <a:ext cx="570917" cy="166060"/>
          </a:xfrm>
          <a:prstGeom prst="rect">
            <a:avLst/>
          </a:prstGeom>
        </p:spPr>
      </p:pic>
      <p:pic>
        <p:nvPicPr>
          <p:cNvPr id="58" name="Picture 57" descr="Logo&#10;&#10;Description automatically generated">
            <a:extLst>
              <a:ext uri="{FF2B5EF4-FFF2-40B4-BE49-F238E27FC236}">
                <a16:creationId xmlns:a16="http://schemas.microsoft.com/office/drawing/2014/main" id="{D51E7DF8-291F-D5C3-6486-F43FA4C19697}"/>
              </a:ext>
            </a:extLst>
          </p:cNvPr>
          <p:cNvPicPr>
            <a:picLocks noChangeAspect="1"/>
          </p:cNvPicPr>
          <p:nvPr/>
        </p:nvPicPr>
        <p:blipFill>
          <a:blip r:embed="rId5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10739" y="5268713"/>
            <a:ext cx="485631" cy="252965"/>
          </a:xfrm>
          <a:prstGeom prst="rect">
            <a:avLst/>
          </a:prstGeom>
        </p:spPr>
      </p:pic>
      <p:pic>
        <p:nvPicPr>
          <p:cNvPr id="59" name="Picture 58" descr="Logo, company name&#10;&#10;Description automatically generated">
            <a:extLst>
              <a:ext uri="{FF2B5EF4-FFF2-40B4-BE49-F238E27FC236}">
                <a16:creationId xmlns:a16="http://schemas.microsoft.com/office/drawing/2014/main" id="{4CE93902-F361-E93F-AF6B-820BC3249FFE}"/>
              </a:ext>
            </a:extLst>
          </p:cNvPr>
          <p:cNvPicPr>
            <a:picLocks noChangeAspect="1"/>
          </p:cNvPicPr>
          <p:nvPr/>
        </p:nvPicPr>
        <p:blipFill rotWithShape="1">
          <a:blip r:embed="rId57">
            <a:clrChange>
              <a:clrFrom>
                <a:srgbClr val="FFFFFF"/>
              </a:clrFrom>
              <a:clrTo>
                <a:srgbClr val="FFFFFF">
                  <a:alpha val="0"/>
                </a:srgbClr>
              </a:clrTo>
            </a:clrChange>
            <a:extLst>
              <a:ext uri="{28A0092B-C50C-407E-A947-70E740481C1C}">
                <a14:useLocalDpi xmlns:a14="http://schemas.microsoft.com/office/drawing/2010/main" val="0"/>
              </a:ext>
            </a:extLst>
          </a:blip>
          <a:srcRect l="12599" t="12724" r="12610" b="10761"/>
          <a:stretch/>
        </p:blipFill>
        <p:spPr>
          <a:xfrm>
            <a:off x="6658501" y="5696147"/>
            <a:ext cx="399053" cy="408251"/>
          </a:xfrm>
          <a:prstGeom prst="rect">
            <a:avLst/>
          </a:prstGeom>
        </p:spPr>
      </p:pic>
      <p:pic>
        <p:nvPicPr>
          <p:cNvPr id="60" name="Picture 59" descr="Logo&#10;&#10;Description automatically generated with medium confidence">
            <a:extLst>
              <a:ext uri="{FF2B5EF4-FFF2-40B4-BE49-F238E27FC236}">
                <a16:creationId xmlns:a16="http://schemas.microsoft.com/office/drawing/2014/main" id="{346A67C1-EB52-66C0-E88B-690732B39B14}"/>
              </a:ext>
            </a:extLst>
          </p:cNvPr>
          <p:cNvPicPr>
            <a:picLocks noChangeAspect="1"/>
          </p:cNvPicPr>
          <p:nvPr/>
        </p:nvPicPr>
        <p:blipFill rotWithShape="1">
          <a:blip r:embed="rId58">
            <a:clrChange>
              <a:clrFrom>
                <a:srgbClr val="FFFFFF"/>
              </a:clrFrom>
              <a:clrTo>
                <a:srgbClr val="FFFFFF">
                  <a:alpha val="0"/>
                </a:srgbClr>
              </a:clrTo>
            </a:clrChange>
            <a:extLst>
              <a:ext uri="{28A0092B-C50C-407E-A947-70E740481C1C}">
                <a14:useLocalDpi xmlns:a14="http://schemas.microsoft.com/office/drawing/2010/main" val="0"/>
              </a:ext>
            </a:extLst>
          </a:blip>
          <a:srcRect l="13226" t="32385" r="12700" b="35636"/>
          <a:stretch/>
        </p:blipFill>
        <p:spPr>
          <a:xfrm>
            <a:off x="9830507" y="5314123"/>
            <a:ext cx="1058296" cy="240235"/>
          </a:xfrm>
          <a:prstGeom prst="rect">
            <a:avLst/>
          </a:prstGeom>
        </p:spPr>
      </p:pic>
      <p:pic>
        <p:nvPicPr>
          <p:cNvPr id="61" name="Picture 2" descr="Download Logo Aig PNG Free Photo HQ PNG Image | FreePNGImg">
            <a:extLst>
              <a:ext uri="{FF2B5EF4-FFF2-40B4-BE49-F238E27FC236}">
                <a16:creationId xmlns:a16="http://schemas.microsoft.com/office/drawing/2014/main" id="{E58C6CCD-6652-F663-1CA0-E124A5FB2964}"/>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5176947" y="5806723"/>
            <a:ext cx="524633" cy="29727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Logo&#10;&#10;Description automatically generated">
            <a:extLst>
              <a:ext uri="{FF2B5EF4-FFF2-40B4-BE49-F238E27FC236}">
                <a16:creationId xmlns:a16="http://schemas.microsoft.com/office/drawing/2014/main" id="{210CF10E-F7B0-DC77-5795-62E9EAA4CF2C}"/>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7184609" y="5750747"/>
            <a:ext cx="610653" cy="197401"/>
          </a:xfrm>
          <a:prstGeom prst="rect">
            <a:avLst/>
          </a:prstGeom>
        </p:spPr>
      </p:pic>
      <p:pic>
        <p:nvPicPr>
          <p:cNvPr id="63" name="Picture 62" descr="Logo, company name&#10;&#10;Description automatically generated">
            <a:extLst>
              <a:ext uri="{FF2B5EF4-FFF2-40B4-BE49-F238E27FC236}">
                <a16:creationId xmlns:a16="http://schemas.microsoft.com/office/drawing/2014/main" id="{3EAAE264-A096-EAE8-CF35-844750910805}"/>
              </a:ext>
            </a:extLst>
          </p:cNvPr>
          <p:cNvPicPr>
            <a:picLocks noChangeAspect="1"/>
          </p:cNvPicPr>
          <p:nvPr/>
        </p:nvPicPr>
        <p:blipFill>
          <a:blip r:embed="rId6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5301" y="5224664"/>
            <a:ext cx="512226" cy="432453"/>
          </a:xfrm>
          <a:prstGeom prst="rect">
            <a:avLst/>
          </a:prstGeom>
        </p:spPr>
      </p:pic>
      <p:pic>
        <p:nvPicPr>
          <p:cNvPr id="64" name="Picture 63" descr="A picture containing text, clipart, vector graphics&#10;&#10;Description automatically generated">
            <a:extLst>
              <a:ext uri="{FF2B5EF4-FFF2-40B4-BE49-F238E27FC236}">
                <a16:creationId xmlns:a16="http://schemas.microsoft.com/office/drawing/2014/main" id="{6DF244BC-A6A5-8C08-3CDB-BD5498A1C229}"/>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3705447" y="6168770"/>
            <a:ext cx="630044" cy="235142"/>
          </a:xfrm>
          <a:prstGeom prst="rect">
            <a:avLst/>
          </a:prstGeom>
        </p:spPr>
      </p:pic>
      <p:pic>
        <p:nvPicPr>
          <p:cNvPr id="65" name="Picture 64" descr="A picture containing graphical user interface&#10;&#10;Description automatically generated">
            <a:extLst>
              <a:ext uri="{FF2B5EF4-FFF2-40B4-BE49-F238E27FC236}">
                <a16:creationId xmlns:a16="http://schemas.microsoft.com/office/drawing/2014/main" id="{F1874F9C-C75B-CE1B-E674-6252BB0D4294}"/>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7537838" y="6106387"/>
            <a:ext cx="452578" cy="452578"/>
          </a:xfrm>
          <a:prstGeom prst="rect">
            <a:avLst/>
          </a:prstGeom>
        </p:spPr>
      </p:pic>
      <p:pic>
        <p:nvPicPr>
          <p:cNvPr id="66" name="Picture 65" descr="A picture containing text, clipart&#10;&#10;Description automatically generated">
            <a:extLst>
              <a:ext uri="{FF2B5EF4-FFF2-40B4-BE49-F238E27FC236}">
                <a16:creationId xmlns:a16="http://schemas.microsoft.com/office/drawing/2014/main" id="{D882C3AA-36CE-1B11-C07E-F28AFA79F318}"/>
              </a:ext>
            </a:extLst>
          </p:cNvPr>
          <p:cNvPicPr>
            <a:picLocks noChangeAspect="1"/>
          </p:cNvPicPr>
          <p:nvPr/>
        </p:nvPicPr>
        <p:blipFill rotWithShape="1">
          <a:blip r:embed="rId64">
            <a:clrChange>
              <a:clrFrom>
                <a:srgbClr val="FFFFFF"/>
              </a:clrFrom>
              <a:clrTo>
                <a:srgbClr val="FFFFFF">
                  <a:alpha val="0"/>
                </a:srgbClr>
              </a:clrTo>
            </a:clrChange>
            <a:extLst>
              <a:ext uri="{28A0092B-C50C-407E-A947-70E740481C1C}">
                <a14:useLocalDpi xmlns:a14="http://schemas.microsoft.com/office/drawing/2010/main" val="0"/>
              </a:ext>
            </a:extLst>
          </a:blip>
          <a:srcRect l="17660" t="-2976" r="17813" b="29617"/>
          <a:stretch/>
        </p:blipFill>
        <p:spPr>
          <a:xfrm>
            <a:off x="4358662" y="6203508"/>
            <a:ext cx="652063" cy="212310"/>
          </a:xfrm>
          <a:prstGeom prst="rect">
            <a:avLst/>
          </a:prstGeom>
        </p:spPr>
      </p:pic>
      <p:pic>
        <p:nvPicPr>
          <p:cNvPr id="67" name="Picture 66" descr="A picture containing text, clipart&#10;&#10;Description automatically generated">
            <a:extLst>
              <a:ext uri="{FF2B5EF4-FFF2-40B4-BE49-F238E27FC236}">
                <a16:creationId xmlns:a16="http://schemas.microsoft.com/office/drawing/2014/main" id="{B6E6F6EB-A1C6-35B5-D550-02E747A921F5}"/>
              </a:ext>
            </a:extLst>
          </p:cNvPr>
          <p:cNvPicPr>
            <a:picLocks noChangeAspect="1"/>
          </p:cNvPicPr>
          <p:nvPr/>
        </p:nvPicPr>
        <p:blipFill>
          <a:blip r:embed="rId6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45940" y="6172738"/>
            <a:ext cx="601261" cy="264930"/>
          </a:xfrm>
          <a:prstGeom prst="rect">
            <a:avLst/>
          </a:prstGeom>
        </p:spPr>
      </p:pic>
      <p:pic>
        <p:nvPicPr>
          <p:cNvPr id="68" name="Picture 67" descr="Logo&#10;&#10;Description automatically generated">
            <a:extLst>
              <a:ext uri="{FF2B5EF4-FFF2-40B4-BE49-F238E27FC236}">
                <a16:creationId xmlns:a16="http://schemas.microsoft.com/office/drawing/2014/main" id="{4933AD8B-1D05-0BF6-C7F3-BBA9C2333BD3}"/>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6695104" y="6207209"/>
            <a:ext cx="794831" cy="230376"/>
          </a:xfrm>
          <a:prstGeom prst="rect">
            <a:avLst/>
          </a:prstGeom>
        </p:spPr>
      </p:pic>
      <p:pic>
        <p:nvPicPr>
          <p:cNvPr id="69" name="Picture 68">
            <a:extLst>
              <a:ext uri="{FF2B5EF4-FFF2-40B4-BE49-F238E27FC236}">
                <a16:creationId xmlns:a16="http://schemas.microsoft.com/office/drawing/2014/main" id="{A3C2CFF0-0981-C156-E0E9-0700DB67FFBE}"/>
              </a:ext>
            </a:extLst>
          </p:cNvPr>
          <p:cNvPicPr>
            <a:picLocks noChangeAspect="1"/>
          </p:cNvPicPr>
          <p:nvPr/>
        </p:nvPicPr>
        <p:blipFill>
          <a:blip r:embed="rId67">
            <a:extLst>
              <a:ext uri="{28A0092B-C50C-407E-A947-70E740481C1C}">
                <a14:useLocalDpi xmlns:a14="http://schemas.microsoft.com/office/drawing/2010/main" val="0"/>
              </a:ext>
            </a:extLst>
          </a:blip>
          <a:srcRect/>
          <a:stretch/>
        </p:blipFill>
        <p:spPr>
          <a:xfrm>
            <a:off x="8810249" y="6081830"/>
            <a:ext cx="743271" cy="203160"/>
          </a:xfrm>
          <a:prstGeom prst="rect">
            <a:avLst/>
          </a:prstGeom>
        </p:spPr>
      </p:pic>
      <p:pic>
        <p:nvPicPr>
          <p:cNvPr id="70" name="Picture 69" descr="Logo&#10;&#10;Description automatically generated">
            <a:extLst>
              <a:ext uri="{FF2B5EF4-FFF2-40B4-BE49-F238E27FC236}">
                <a16:creationId xmlns:a16="http://schemas.microsoft.com/office/drawing/2014/main" id="{9EFF3664-A942-DFCC-151E-B78F756291F7}"/>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7991585" y="5666435"/>
            <a:ext cx="320599" cy="320599"/>
          </a:xfrm>
          <a:prstGeom prst="rect">
            <a:avLst/>
          </a:prstGeom>
        </p:spPr>
      </p:pic>
      <p:pic>
        <p:nvPicPr>
          <p:cNvPr id="71" name="Picture 70" descr="Logo&#10;&#10;Description automatically generated">
            <a:extLst>
              <a:ext uri="{FF2B5EF4-FFF2-40B4-BE49-F238E27FC236}">
                <a16:creationId xmlns:a16="http://schemas.microsoft.com/office/drawing/2014/main" id="{F0C0533D-4039-CC34-748F-386309E6DCB5}"/>
              </a:ext>
            </a:extLst>
          </p:cNvPr>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9303858" y="5747337"/>
            <a:ext cx="762164" cy="186882"/>
          </a:xfrm>
          <a:prstGeom prst="rect">
            <a:avLst/>
          </a:prstGeom>
        </p:spPr>
      </p:pic>
      <p:pic>
        <p:nvPicPr>
          <p:cNvPr id="72" name="Picture 71" descr="Logo&#10;&#10;Description automatically generated">
            <a:extLst>
              <a:ext uri="{FF2B5EF4-FFF2-40B4-BE49-F238E27FC236}">
                <a16:creationId xmlns:a16="http://schemas.microsoft.com/office/drawing/2014/main" id="{79D3BF45-BEF8-04CB-9FB2-2E7E810D9CA5}"/>
              </a:ext>
            </a:extLst>
          </p:cNvPr>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8433596" y="5761376"/>
            <a:ext cx="748850" cy="220162"/>
          </a:xfrm>
          <a:prstGeom prst="rect">
            <a:avLst/>
          </a:prstGeom>
        </p:spPr>
      </p:pic>
      <p:pic>
        <p:nvPicPr>
          <p:cNvPr id="73" name="Picture 72" descr="A blue and white logo&#10;&#10;Description automatically generated with low confidence">
            <a:extLst>
              <a:ext uri="{FF2B5EF4-FFF2-40B4-BE49-F238E27FC236}">
                <a16:creationId xmlns:a16="http://schemas.microsoft.com/office/drawing/2014/main" id="{3DABA0BE-7E1D-899B-D578-217EEF1D4964}"/>
              </a:ext>
            </a:extLst>
          </p:cNvPr>
          <p:cNvPicPr>
            <a:picLocks noChangeAspect="1"/>
          </p:cNvPicPr>
          <p:nvPr/>
        </p:nvPicPr>
        <p:blipFill>
          <a:blip r:embed="rId7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71918" y="5653085"/>
            <a:ext cx="976366" cy="235012"/>
          </a:xfrm>
          <a:prstGeom prst="rect">
            <a:avLst/>
          </a:prstGeom>
        </p:spPr>
      </p:pic>
      <p:pic>
        <p:nvPicPr>
          <p:cNvPr id="74" name="Picture 73" descr="A picture containing text, clipart&#10;&#10;Description automatically generated">
            <a:extLst>
              <a:ext uri="{FF2B5EF4-FFF2-40B4-BE49-F238E27FC236}">
                <a16:creationId xmlns:a16="http://schemas.microsoft.com/office/drawing/2014/main" id="{F1765BB3-F1EA-A99F-676C-8B2095C201A8}"/>
              </a:ext>
            </a:extLst>
          </p:cNvPr>
          <p:cNvPicPr>
            <a:picLocks noChangeAspect="1"/>
          </p:cNvPicPr>
          <p:nvPr/>
        </p:nvPicPr>
        <p:blipFill>
          <a:blip r:embed="rId7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49497" y="6115202"/>
            <a:ext cx="947941" cy="180035"/>
          </a:xfrm>
          <a:prstGeom prst="rect">
            <a:avLst/>
          </a:prstGeom>
        </p:spPr>
      </p:pic>
      <p:pic>
        <p:nvPicPr>
          <p:cNvPr id="75" name="Picture 74" descr="Logo, company name&#10;&#10;Description automatically generated">
            <a:extLst>
              <a:ext uri="{FF2B5EF4-FFF2-40B4-BE49-F238E27FC236}">
                <a16:creationId xmlns:a16="http://schemas.microsoft.com/office/drawing/2014/main" id="{1145FD35-065A-B97B-D689-9163629B6B75}"/>
              </a:ext>
            </a:extLst>
          </p:cNvPr>
          <p:cNvPicPr>
            <a:picLocks noChangeAspect="1"/>
          </p:cNvPicPr>
          <p:nvPr/>
        </p:nvPicPr>
        <p:blipFill rotWithShape="1">
          <a:blip r:embed="rId73">
            <a:clrChange>
              <a:clrFrom>
                <a:srgbClr val="FFFFFF"/>
              </a:clrFrom>
              <a:clrTo>
                <a:srgbClr val="FFFFFF">
                  <a:alpha val="0"/>
                </a:srgbClr>
              </a:clrTo>
            </a:clrChange>
            <a:extLst>
              <a:ext uri="{28A0092B-C50C-407E-A947-70E740481C1C}">
                <a14:useLocalDpi xmlns:a14="http://schemas.microsoft.com/office/drawing/2010/main" val="0"/>
              </a:ext>
            </a:extLst>
          </a:blip>
          <a:srcRect t="29973" b="25563"/>
          <a:stretch/>
        </p:blipFill>
        <p:spPr>
          <a:xfrm>
            <a:off x="10692282" y="6064334"/>
            <a:ext cx="843867" cy="249689"/>
          </a:xfrm>
          <a:prstGeom prst="rect">
            <a:avLst/>
          </a:prstGeom>
        </p:spPr>
      </p:pic>
      <p:pic>
        <p:nvPicPr>
          <p:cNvPr id="76" name="Picture 75" descr="Logo&#10;&#10;Description automatically generated">
            <a:extLst>
              <a:ext uri="{FF2B5EF4-FFF2-40B4-BE49-F238E27FC236}">
                <a16:creationId xmlns:a16="http://schemas.microsoft.com/office/drawing/2014/main" id="{6E753D1C-3C67-3497-7A53-BB7ADC52203B}"/>
              </a:ext>
            </a:extLst>
          </p:cNvPr>
          <p:cNvPicPr>
            <a:picLocks noChangeAspect="1"/>
          </p:cNvPicPr>
          <p:nvPr/>
        </p:nvPicPr>
        <p:blipFill rotWithShape="1">
          <a:blip r:embed="rId74">
            <a:clrChange>
              <a:clrFrom>
                <a:srgbClr val="FFFFFF"/>
              </a:clrFrom>
              <a:clrTo>
                <a:srgbClr val="FFFFFF">
                  <a:alpha val="0"/>
                </a:srgbClr>
              </a:clrTo>
            </a:clrChange>
            <a:extLst>
              <a:ext uri="{28A0092B-C50C-407E-A947-70E740481C1C}">
                <a14:useLocalDpi xmlns:a14="http://schemas.microsoft.com/office/drawing/2010/main" val="0"/>
              </a:ext>
            </a:extLst>
          </a:blip>
          <a:srcRect t="29325" b="30131"/>
          <a:stretch/>
        </p:blipFill>
        <p:spPr>
          <a:xfrm>
            <a:off x="11259747" y="5675913"/>
            <a:ext cx="797952" cy="201633"/>
          </a:xfrm>
          <a:prstGeom prst="rect">
            <a:avLst/>
          </a:prstGeom>
        </p:spPr>
      </p:pic>
      <p:pic>
        <p:nvPicPr>
          <p:cNvPr id="77" name="Picture 76" descr="Logo, company name&#10;&#10;Description automatically generated">
            <a:extLst>
              <a:ext uri="{FF2B5EF4-FFF2-40B4-BE49-F238E27FC236}">
                <a16:creationId xmlns:a16="http://schemas.microsoft.com/office/drawing/2014/main" id="{0DE646C7-E12B-BAF7-9C43-03DC2F3D90A2}"/>
              </a:ext>
            </a:extLst>
          </p:cNvPr>
          <p:cNvPicPr>
            <a:picLocks noChangeAspect="1"/>
          </p:cNvPicPr>
          <p:nvPr/>
        </p:nvPicPr>
        <p:blipFill>
          <a:blip r:embed="rId7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88034" y="5966513"/>
            <a:ext cx="484685" cy="347510"/>
          </a:xfrm>
          <a:prstGeom prst="rect">
            <a:avLst/>
          </a:prstGeom>
        </p:spPr>
      </p:pic>
      <p:pic>
        <p:nvPicPr>
          <p:cNvPr id="78" name="Picture 77" descr="Logo, company name&#10;&#10;Description automatically generated">
            <a:extLst>
              <a:ext uri="{FF2B5EF4-FFF2-40B4-BE49-F238E27FC236}">
                <a16:creationId xmlns:a16="http://schemas.microsoft.com/office/drawing/2014/main" id="{0905E70A-8167-4AD9-2B36-0BEB6BAF4C48}"/>
              </a:ext>
            </a:extLst>
          </p:cNvPr>
          <p:cNvPicPr>
            <a:picLocks noChangeAspect="1"/>
          </p:cNvPicPr>
          <p:nvPr/>
        </p:nvPicPr>
        <p:blipFill rotWithShape="1">
          <a:blip r:embed="rId76">
            <a:clrChange>
              <a:clrFrom>
                <a:srgbClr val="FFFFFF"/>
              </a:clrFrom>
              <a:clrTo>
                <a:srgbClr val="FFFFFF">
                  <a:alpha val="0"/>
                </a:srgbClr>
              </a:clrTo>
            </a:clrChange>
            <a:extLst>
              <a:ext uri="{28A0092B-C50C-407E-A947-70E740481C1C}">
                <a14:useLocalDpi xmlns:a14="http://schemas.microsoft.com/office/drawing/2010/main" val="0"/>
              </a:ext>
            </a:extLst>
          </a:blip>
          <a:srcRect t="15280" b="16332"/>
          <a:stretch/>
        </p:blipFill>
        <p:spPr>
          <a:xfrm>
            <a:off x="4208154" y="6436606"/>
            <a:ext cx="740790" cy="283702"/>
          </a:xfrm>
          <a:prstGeom prst="rect">
            <a:avLst/>
          </a:prstGeom>
        </p:spPr>
      </p:pic>
      <p:pic>
        <p:nvPicPr>
          <p:cNvPr id="79" name="Picture 78" descr="Logo, company name&#10;&#10;Description automatically generated">
            <a:extLst>
              <a:ext uri="{FF2B5EF4-FFF2-40B4-BE49-F238E27FC236}">
                <a16:creationId xmlns:a16="http://schemas.microsoft.com/office/drawing/2014/main" id="{6B50E9BF-B9A0-7B69-15AA-F219C3CBD71D}"/>
              </a:ext>
            </a:extLst>
          </p:cNvPr>
          <p:cNvPicPr>
            <a:picLocks noChangeAspect="1"/>
          </p:cNvPicPr>
          <p:nvPr/>
        </p:nvPicPr>
        <p:blipFill>
          <a:blip r:embed="rId7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1647" y="6462403"/>
            <a:ext cx="984726" cy="258547"/>
          </a:xfrm>
          <a:prstGeom prst="rect">
            <a:avLst/>
          </a:prstGeom>
        </p:spPr>
      </p:pic>
      <p:pic>
        <p:nvPicPr>
          <p:cNvPr id="80" name="Picture 79" descr="Logo&#10;&#10;Description automatically generated">
            <a:extLst>
              <a:ext uri="{FF2B5EF4-FFF2-40B4-BE49-F238E27FC236}">
                <a16:creationId xmlns:a16="http://schemas.microsoft.com/office/drawing/2014/main" id="{8D6152D1-9E23-F43D-B0E8-45B135B830CB}"/>
              </a:ext>
            </a:extLst>
          </p:cNvPr>
          <p:cNvPicPr>
            <a:picLocks noChangeAspect="1"/>
          </p:cNvPicPr>
          <p:nvPr/>
        </p:nvPicPr>
        <p:blipFill>
          <a:blip r:embed="rId7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66913" y="6397992"/>
            <a:ext cx="1237208" cy="236809"/>
          </a:xfrm>
          <a:prstGeom prst="rect">
            <a:avLst/>
          </a:prstGeom>
        </p:spPr>
      </p:pic>
      <p:pic>
        <p:nvPicPr>
          <p:cNvPr id="81" name="Picture 80" descr="A red and white sign&#10;&#10;Description automatically generated with low confidence">
            <a:extLst>
              <a:ext uri="{FF2B5EF4-FFF2-40B4-BE49-F238E27FC236}">
                <a16:creationId xmlns:a16="http://schemas.microsoft.com/office/drawing/2014/main" id="{6096DC84-7D06-4FB9-99E1-72CE659A2EC3}"/>
              </a:ext>
            </a:extLst>
          </p:cNvPr>
          <p:cNvPicPr>
            <a:picLocks noChangeAspect="1"/>
          </p:cNvPicPr>
          <p:nvPr/>
        </p:nvPicPr>
        <p:blipFill>
          <a:blip r:embed="rId7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03232" y="6371855"/>
            <a:ext cx="885991" cy="236809"/>
          </a:xfrm>
          <a:prstGeom prst="rect">
            <a:avLst/>
          </a:prstGeom>
        </p:spPr>
      </p:pic>
      <p:pic>
        <p:nvPicPr>
          <p:cNvPr id="82" name="Picture 81" descr="A picture containing icon&#10;&#10;Description automatically generated">
            <a:extLst>
              <a:ext uri="{FF2B5EF4-FFF2-40B4-BE49-F238E27FC236}">
                <a16:creationId xmlns:a16="http://schemas.microsoft.com/office/drawing/2014/main" id="{64D6EFA9-2DB9-62C3-9133-6CAEFF6ED03F}"/>
              </a:ext>
            </a:extLst>
          </p:cNvPr>
          <p:cNvPicPr>
            <a:picLocks noChangeAspect="1"/>
          </p:cNvPicPr>
          <p:nvPr/>
        </p:nvPicPr>
        <p:blipFill rotWithShape="1">
          <a:blip r:embed="rId80">
            <a:clrChange>
              <a:clrFrom>
                <a:srgbClr val="FFFFFF"/>
              </a:clrFrom>
              <a:clrTo>
                <a:srgbClr val="FFFFFF">
                  <a:alpha val="0"/>
                </a:srgbClr>
              </a:clrTo>
            </a:clrChange>
            <a:extLst>
              <a:ext uri="{28A0092B-C50C-407E-A947-70E740481C1C}">
                <a14:useLocalDpi xmlns:a14="http://schemas.microsoft.com/office/drawing/2010/main" val="0"/>
              </a:ext>
            </a:extLst>
          </a:blip>
          <a:srcRect l="11442" t="31908" r="12901" b="29311"/>
          <a:stretch/>
        </p:blipFill>
        <p:spPr>
          <a:xfrm>
            <a:off x="9245301" y="3515093"/>
            <a:ext cx="805543" cy="309683"/>
          </a:xfrm>
          <a:prstGeom prst="rect">
            <a:avLst/>
          </a:prstGeom>
        </p:spPr>
      </p:pic>
      <p:pic>
        <p:nvPicPr>
          <p:cNvPr id="83" name="Picture 82">
            <a:extLst>
              <a:ext uri="{FF2B5EF4-FFF2-40B4-BE49-F238E27FC236}">
                <a16:creationId xmlns:a16="http://schemas.microsoft.com/office/drawing/2014/main" id="{6124E691-DB9F-B231-24FB-50B7071E273B}"/>
              </a:ext>
            </a:extLst>
          </p:cNvPr>
          <p:cNvPicPr>
            <a:picLocks noChangeAspect="1"/>
          </p:cNvPicPr>
          <p:nvPr/>
        </p:nvPicPr>
        <p:blipFill rotWithShape="1">
          <a:blip r:embed="rId81">
            <a:clrChange>
              <a:clrFrom>
                <a:srgbClr val="FFFFFF"/>
              </a:clrFrom>
              <a:clrTo>
                <a:srgbClr val="FFFFFF">
                  <a:alpha val="0"/>
                </a:srgbClr>
              </a:clrTo>
            </a:clrChange>
          </a:blip>
          <a:srcRect l="7597" t="33456" r="7215" b="35590"/>
          <a:stretch/>
        </p:blipFill>
        <p:spPr>
          <a:xfrm>
            <a:off x="8292660" y="3557731"/>
            <a:ext cx="805543" cy="182418"/>
          </a:xfrm>
          <a:prstGeom prst="rect">
            <a:avLst/>
          </a:prstGeom>
        </p:spPr>
      </p:pic>
      <p:pic>
        <p:nvPicPr>
          <p:cNvPr id="84" name="Picture 83">
            <a:extLst>
              <a:ext uri="{FF2B5EF4-FFF2-40B4-BE49-F238E27FC236}">
                <a16:creationId xmlns:a16="http://schemas.microsoft.com/office/drawing/2014/main" id="{A7DB1D2F-4A42-8BD0-7283-5BA44C41393A}"/>
              </a:ext>
            </a:extLst>
          </p:cNvPr>
          <p:cNvPicPr>
            <a:picLocks noChangeAspect="1"/>
          </p:cNvPicPr>
          <p:nvPr/>
        </p:nvPicPr>
        <p:blipFill>
          <a:blip r:embed="rId82"/>
          <a:stretch>
            <a:fillRect/>
          </a:stretch>
        </p:blipFill>
        <p:spPr>
          <a:xfrm>
            <a:off x="6956024" y="3486996"/>
            <a:ext cx="1191029" cy="336974"/>
          </a:xfrm>
          <a:prstGeom prst="rect">
            <a:avLst/>
          </a:prstGeom>
        </p:spPr>
      </p:pic>
      <p:pic>
        <p:nvPicPr>
          <p:cNvPr id="85" name="Picture 84">
            <a:extLst>
              <a:ext uri="{FF2B5EF4-FFF2-40B4-BE49-F238E27FC236}">
                <a16:creationId xmlns:a16="http://schemas.microsoft.com/office/drawing/2014/main" id="{E4DC4EC4-20AC-7C89-63FA-9197280284DF}"/>
              </a:ext>
            </a:extLst>
          </p:cNvPr>
          <p:cNvPicPr>
            <a:picLocks noChangeAspect="1"/>
          </p:cNvPicPr>
          <p:nvPr/>
        </p:nvPicPr>
        <p:blipFill>
          <a:blip r:embed="rId83"/>
          <a:stretch>
            <a:fillRect/>
          </a:stretch>
        </p:blipFill>
        <p:spPr>
          <a:xfrm>
            <a:off x="5119234" y="6221073"/>
            <a:ext cx="642107" cy="279450"/>
          </a:xfrm>
          <a:prstGeom prst="rect">
            <a:avLst/>
          </a:prstGeom>
        </p:spPr>
      </p:pic>
      <p:pic>
        <p:nvPicPr>
          <p:cNvPr id="86" name="Graphic 85">
            <a:extLst>
              <a:ext uri="{FF2B5EF4-FFF2-40B4-BE49-F238E27FC236}">
                <a16:creationId xmlns:a16="http://schemas.microsoft.com/office/drawing/2014/main" id="{83566516-9DF6-8AA0-D4D2-C0A9AD61BA2C}"/>
              </a:ext>
            </a:extLst>
          </p:cNvPr>
          <p:cNvPicPr>
            <a:picLocks noChangeAspect="1"/>
          </p:cNvPicPr>
          <p:nvPr/>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5926077" y="3546128"/>
            <a:ext cx="759159" cy="270251"/>
          </a:xfrm>
          <a:prstGeom prst="rect">
            <a:avLst/>
          </a:prstGeom>
        </p:spPr>
      </p:pic>
    </p:spTree>
    <p:extLst>
      <p:ext uri="{BB962C8B-B14F-4D97-AF65-F5344CB8AC3E}">
        <p14:creationId xmlns:p14="http://schemas.microsoft.com/office/powerpoint/2010/main" val="1990152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CC8AB5-B154-856F-0FD2-1437F4FD884F}"/>
              </a:ext>
            </a:extLst>
          </p:cNvPr>
          <p:cNvSpPr>
            <a:spLocks noGrp="1"/>
          </p:cNvSpPr>
          <p:nvPr>
            <p:ph type="title"/>
          </p:nvPr>
        </p:nvSpPr>
        <p:spPr>
          <a:xfrm>
            <a:off x="3570" y="140685"/>
            <a:ext cx="8748991" cy="716711"/>
          </a:xfrm>
        </p:spPr>
        <p:txBody>
          <a:bodyPr vert="horz" lIns="0" tIns="0" rIns="0" bIns="0" rtlCol="0" anchor="t" anchorCtr="0">
            <a:noAutofit/>
          </a:bodyPr>
          <a:lstStyle/>
          <a:p>
            <a:r>
              <a:rPr lang="en-US"/>
              <a:t>Insurance Business Service Capabilities &amp; Services delivered</a:t>
            </a:r>
          </a:p>
        </p:txBody>
      </p:sp>
      <p:sp>
        <p:nvSpPr>
          <p:cNvPr id="5" name="Rectangle 4">
            <a:extLst>
              <a:ext uri="{FF2B5EF4-FFF2-40B4-BE49-F238E27FC236}">
                <a16:creationId xmlns:a16="http://schemas.microsoft.com/office/drawing/2014/main" id="{CC42C1AA-9AFE-018A-E2FF-32F7D6EFBB97}"/>
              </a:ext>
            </a:extLst>
          </p:cNvPr>
          <p:cNvSpPr/>
          <p:nvPr/>
        </p:nvSpPr>
        <p:spPr>
          <a:xfrm>
            <a:off x="703280" y="1638482"/>
            <a:ext cx="11104405" cy="2486257"/>
          </a:xfrm>
          <a:prstGeom prst="rect">
            <a:avLst/>
          </a:prstGeom>
          <a:solidFill>
            <a:schemeClr val="accent2">
              <a:lumMod val="40000"/>
              <a:lumOff val="60000"/>
            </a:schemeClr>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0047" tIns="35024" rIns="70047" bIns="35024"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Verdana"/>
              <a:ea typeface="+mn-ea"/>
              <a:cs typeface="Arial" pitchFamily="34" charset="0"/>
            </a:endParaRPr>
          </a:p>
        </p:txBody>
      </p:sp>
      <p:sp>
        <p:nvSpPr>
          <p:cNvPr id="6" name="Round Same Side Corner Rectangle 150">
            <a:extLst>
              <a:ext uri="{FF2B5EF4-FFF2-40B4-BE49-F238E27FC236}">
                <a16:creationId xmlns:a16="http://schemas.microsoft.com/office/drawing/2014/main" id="{5216E32F-B308-2261-0208-A5F03D3FB8D0}"/>
              </a:ext>
            </a:extLst>
          </p:cNvPr>
          <p:cNvSpPr/>
          <p:nvPr/>
        </p:nvSpPr>
        <p:spPr>
          <a:xfrm>
            <a:off x="1312676" y="1082041"/>
            <a:ext cx="1435022" cy="494100"/>
          </a:xfrm>
          <a:prstGeom prst="round2SameRect">
            <a:avLst/>
          </a:prstGeom>
          <a:solidFill>
            <a:schemeClr val="accent1"/>
          </a:solidFill>
          <a:ln>
            <a:noFill/>
          </a:ln>
          <a:effectLst>
            <a:outerShdw dist="63500" dir="16200000"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FFFFFF"/>
                </a:solidFill>
                <a:effectLst/>
                <a:uLnTx/>
                <a:uFillTx/>
                <a:latin typeface="Verdana"/>
                <a:ea typeface="+mn-ea"/>
                <a:cs typeface="Arial" charset="0"/>
              </a:rPr>
              <a:t>New Business/ </a:t>
            </a:r>
            <a:r>
              <a:rPr kumimoji="0" lang="en-GB" sz="1000" b="1" i="0" u="none" strike="noStrike" kern="1200" cap="none" spc="0" normalizeH="0" baseline="0" noProof="0" err="1">
                <a:ln>
                  <a:noFill/>
                </a:ln>
                <a:solidFill>
                  <a:srgbClr val="FFFFFF"/>
                </a:solidFill>
                <a:effectLst/>
                <a:uLnTx/>
                <a:uFillTx/>
                <a:latin typeface="Verdana"/>
                <a:ea typeface="+mn-ea"/>
                <a:cs typeface="Arial" charset="0"/>
              </a:rPr>
              <a:t>Enrollments</a:t>
            </a:r>
            <a:endParaRPr kumimoji="0" lang="en-GB" sz="1000" b="1" i="0" u="none" strike="noStrike" kern="1200" cap="none" spc="0" normalizeH="0" baseline="0" noProof="0">
              <a:ln>
                <a:noFill/>
              </a:ln>
              <a:solidFill>
                <a:srgbClr val="FFFFFF"/>
              </a:solidFill>
              <a:effectLst/>
              <a:uLnTx/>
              <a:uFillTx/>
              <a:latin typeface="Verdana"/>
              <a:ea typeface="+mn-ea"/>
              <a:cs typeface="Arial" charset="0"/>
            </a:endParaRPr>
          </a:p>
        </p:txBody>
      </p:sp>
      <p:sp>
        <p:nvSpPr>
          <p:cNvPr id="7" name="Round Same Side Corner Rectangle 151">
            <a:extLst>
              <a:ext uri="{FF2B5EF4-FFF2-40B4-BE49-F238E27FC236}">
                <a16:creationId xmlns:a16="http://schemas.microsoft.com/office/drawing/2014/main" id="{9B2055EB-23C4-8AE7-09D3-F2A3EAE55E0C}"/>
              </a:ext>
            </a:extLst>
          </p:cNvPr>
          <p:cNvSpPr/>
          <p:nvPr/>
        </p:nvSpPr>
        <p:spPr>
          <a:xfrm>
            <a:off x="2800653" y="1082041"/>
            <a:ext cx="1435022" cy="494100"/>
          </a:xfrm>
          <a:prstGeom prst="round2SameRect">
            <a:avLst/>
          </a:prstGeom>
          <a:solidFill>
            <a:schemeClr val="accent1"/>
          </a:solidFill>
          <a:ln>
            <a:noFill/>
          </a:ln>
          <a:effectLst>
            <a:outerShdw dist="63500" dir="16200000"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Verdana"/>
                <a:ea typeface="+mn-ea"/>
                <a:cs typeface="Arial" charset="0"/>
              </a:rPr>
              <a:t>Premium Billing</a:t>
            </a:r>
          </a:p>
        </p:txBody>
      </p:sp>
      <p:sp>
        <p:nvSpPr>
          <p:cNvPr id="8" name="Round Same Side Corner Rectangle 152">
            <a:extLst>
              <a:ext uri="{FF2B5EF4-FFF2-40B4-BE49-F238E27FC236}">
                <a16:creationId xmlns:a16="http://schemas.microsoft.com/office/drawing/2014/main" id="{0BA6BB2E-D2FA-F16A-D64B-45D48B64C85D}"/>
              </a:ext>
            </a:extLst>
          </p:cNvPr>
          <p:cNvSpPr/>
          <p:nvPr/>
        </p:nvSpPr>
        <p:spPr>
          <a:xfrm>
            <a:off x="4288630" y="1082041"/>
            <a:ext cx="1435022" cy="494100"/>
          </a:xfrm>
          <a:prstGeom prst="round2SameRect">
            <a:avLst/>
          </a:prstGeom>
          <a:solidFill>
            <a:schemeClr val="accent1"/>
          </a:solidFill>
          <a:ln>
            <a:noFill/>
          </a:ln>
          <a:effectLst>
            <a:outerShdw dist="63500" dir="16200000"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Verdana"/>
                <a:ea typeface="+mn-ea"/>
                <a:cs typeface="Arial" charset="0"/>
              </a:rPr>
              <a:t>Policy </a:t>
            </a:r>
            <a:br>
              <a:rPr kumimoji="0" lang="en-US" sz="1000" b="1" i="0" u="none" strike="noStrike" kern="1200" cap="none" spc="0" normalizeH="0" baseline="0" noProof="0">
                <a:ln>
                  <a:noFill/>
                </a:ln>
                <a:solidFill>
                  <a:srgbClr val="FFFFFF"/>
                </a:solidFill>
                <a:effectLst/>
                <a:uLnTx/>
                <a:uFillTx/>
                <a:latin typeface="Verdana"/>
                <a:ea typeface="+mn-ea"/>
                <a:cs typeface="Arial" charset="0"/>
              </a:rPr>
            </a:br>
            <a:r>
              <a:rPr kumimoji="0" lang="en-US" sz="1000" b="1" i="0" u="none" strike="noStrike" kern="1200" cap="none" spc="0" normalizeH="0" baseline="0" noProof="0">
                <a:ln>
                  <a:noFill/>
                </a:ln>
                <a:solidFill>
                  <a:srgbClr val="FFFFFF"/>
                </a:solidFill>
                <a:effectLst/>
                <a:uLnTx/>
                <a:uFillTx/>
                <a:latin typeface="Verdana"/>
                <a:ea typeface="+mn-ea"/>
                <a:cs typeface="Arial" charset="0"/>
              </a:rPr>
              <a:t>Administration</a:t>
            </a:r>
          </a:p>
        </p:txBody>
      </p:sp>
      <p:sp>
        <p:nvSpPr>
          <p:cNvPr id="9" name="Round Same Side Corner Rectangle 153">
            <a:extLst>
              <a:ext uri="{FF2B5EF4-FFF2-40B4-BE49-F238E27FC236}">
                <a16:creationId xmlns:a16="http://schemas.microsoft.com/office/drawing/2014/main" id="{A29C5BEE-9EDC-EDBB-C690-55B3CDAC87A3}"/>
              </a:ext>
            </a:extLst>
          </p:cNvPr>
          <p:cNvSpPr/>
          <p:nvPr/>
        </p:nvSpPr>
        <p:spPr>
          <a:xfrm>
            <a:off x="5776607" y="1082041"/>
            <a:ext cx="1435022" cy="494100"/>
          </a:xfrm>
          <a:prstGeom prst="round2SameRect">
            <a:avLst/>
          </a:prstGeom>
          <a:solidFill>
            <a:schemeClr val="accent1"/>
          </a:solidFill>
          <a:ln>
            <a:noFill/>
          </a:ln>
          <a:effectLst>
            <a:outerShdw dist="63500" dir="16200000"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Verdana"/>
                <a:ea typeface="+mn-ea"/>
                <a:cs typeface="Arial" charset="0"/>
              </a:rPr>
              <a:t>Claims </a:t>
            </a:r>
            <a:br>
              <a:rPr kumimoji="0" lang="en-US" sz="1000" b="1" i="0" u="none" strike="noStrike" kern="1200" cap="none" spc="0" normalizeH="0" baseline="0" noProof="0">
                <a:ln>
                  <a:noFill/>
                </a:ln>
                <a:solidFill>
                  <a:srgbClr val="FFFFFF"/>
                </a:solidFill>
                <a:effectLst/>
                <a:uLnTx/>
                <a:uFillTx/>
                <a:latin typeface="Verdana"/>
                <a:ea typeface="+mn-ea"/>
                <a:cs typeface="Arial" charset="0"/>
              </a:rPr>
            </a:br>
            <a:r>
              <a:rPr kumimoji="0" lang="en-US" sz="1000" b="1" i="0" u="none" strike="noStrike" kern="1200" cap="none" spc="0" normalizeH="0" baseline="0" noProof="0">
                <a:ln>
                  <a:noFill/>
                </a:ln>
                <a:solidFill>
                  <a:srgbClr val="FFFFFF"/>
                </a:solidFill>
                <a:effectLst/>
                <a:uLnTx/>
                <a:uFillTx/>
                <a:latin typeface="Verdana"/>
                <a:ea typeface="+mn-ea"/>
                <a:cs typeface="Arial" charset="0"/>
              </a:rPr>
              <a:t>Administration</a:t>
            </a:r>
          </a:p>
        </p:txBody>
      </p:sp>
      <p:sp>
        <p:nvSpPr>
          <p:cNvPr id="10" name="Round Same Side Corner Rectangle 154">
            <a:extLst>
              <a:ext uri="{FF2B5EF4-FFF2-40B4-BE49-F238E27FC236}">
                <a16:creationId xmlns:a16="http://schemas.microsoft.com/office/drawing/2014/main" id="{6910F7C9-CAD8-FD6D-6D95-64C97044500D}"/>
              </a:ext>
            </a:extLst>
          </p:cNvPr>
          <p:cNvSpPr/>
          <p:nvPr/>
        </p:nvSpPr>
        <p:spPr>
          <a:xfrm>
            <a:off x="7264584" y="1082041"/>
            <a:ext cx="1435022" cy="494100"/>
          </a:xfrm>
          <a:prstGeom prst="round2SameRect">
            <a:avLst/>
          </a:prstGeom>
          <a:solidFill>
            <a:schemeClr val="accent1"/>
          </a:solidFill>
          <a:ln>
            <a:noFill/>
          </a:ln>
          <a:effectLst>
            <a:outerShdw dist="63500" dir="16200000"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Verdana"/>
                <a:ea typeface="+mn-ea"/>
                <a:cs typeface="Arial" charset="0"/>
              </a:rPr>
              <a:t>Agency </a:t>
            </a:r>
            <a:br>
              <a:rPr kumimoji="0" lang="en-US" sz="1000" b="1" i="0" u="none" strike="noStrike" kern="1200" cap="none" spc="0" normalizeH="0" baseline="0" noProof="0">
                <a:ln>
                  <a:noFill/>
                </a:ln>
                <a:solidFill>
                  <a:srgbClr val="FFFFFF"/>
                </a:solidFill>
                <a:effectLst/>
                <a:uLnTx/>
                <a:uFillTx/>
                <a:latin typeface="Verdana"/>
                <a:ea typeface="+mn-ea"/>
                <a:cs typeface="Arial" charset="0"/>
              </a:rPr>
            </a:br>
            <a:r>
              <a:rPr kumimoji="0" lang="en-US" sz="1000" b="1" i="0" u="none" strike="noStrike" kern="1200" cap="none" spc="0" normalizeH="0" baseline="0" noProof="0">
                <a:ln>
                  <a:noFill/>
                </a:ln>
                <a:solidFill>
                  <a:srgbClr val="FFFFFF"/>
                </a:solidFill>
                <a:effectLst/>
                <a:uLnTx/>
                <a:uFillTx/>
                <a:latin typeface="Verdana"/>
                <a:ea typeface="+mn-ea"/>
                <a:cs typeface="Arial" charset="0"/>
              </a:rPr>
              <a:t>Administration</a:t>
            </a:r>
          </a:p>
        </p:txBody>
      </p:sp>
      <p:sp>
        <p:nvSpPr>
          <p:cNvPr id="11" name="Round Same Side Corner Rectangle 155">
            <a:extLst>
              <a:ext uri="{FF2B5EF4-FFF2-40B4-BE49-F238E27FC236}">
                <a16:creationId xmlns:a16="http://schemas.microsoft.com/office/drawing/2014/main" id="{CB1F8F62-09BA-1D9F-112D-F3DFD5AFA25E}"/>
              </a:ext>
            </a:extLst>
          </p:cNvPr>
          <p:cNvSpPr/>
          <p:nvPr/>
        </p:nvSpPr>
        <p:spPr>
          <a:xfrm>
            <a:off x="8752561" y="1082041"/>
            <a:ext cx="1435022" cy="494100"/>
          </a:xfrm>
          <a:prstGeom prst="round2SameRect">
            <a:avLst/>
          </a:prstGeom>
          <a:solidFill>
            <a:schemeClr val="accent1"/>
          </a:solidFill>
          <a:ln>
            <a:noFill/>
          </a:ln>
          <a:effectLst>
            <a:outerShdw dist="63500" dir="16200000"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Verdana"/>
                <a:ea typeface="+mn-ea"/>
                <a:cs typeface="Arial" charset="0"/>
              </a:rPr>
              <a:t>Accounting &amp; Treasury</a:t>
            </a:r>
          </a:p>
        </p:txBody>
      </p:sp>
      <p:sp>
        <p:nvSpPr>
          <p:cNvPr id="12" name="Round Same Side Corner Rectangle 157">
            <a:extLst>
              <a:ext uri="{FF2B5EF4-FFF2-40B4-BE49-F238E27FC236}">
                <a16:creationId xmlns:a16="http://schemas.microsoft.com/office/drawing/2014/main" id="{AB8A4ABA-1C48-97AA-37B8-90A1944EA812}"/>
              </a:ext>
            </a:extLst>
          </p:cNvPr>
          <p:cNvSpPr/>
          <p:nvPr/>
        </p:nvSpPr>
        <p:spPr>
          <a:xfrm>
            <a:off x="10283550" y="1082041"/>
            <a:ext cx="1435022" cy="494100"/>
          </a:xfrm>
          <a:prstGeom prst="round2SameRect">
            <a:avLst/>
          </a:prstGeom>
          <a:solidFill>
            <a:schemeClr val="accent2"/>
          </a:solidFill>
          <a:ln>
            <a:noFill/>
          </a:ln>
          <a:effectLst>
            <a:outerShdw dist="63500" dir="16200000"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Verdana"/>
                <a:ea typeface="+mn-ea"/>
                <a:cs typeface="Arial" charset="0"/>
              </a:rPr>
              <a:t>Pension Fund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Verdana"/>
                <a:ea typeface="+mn-ea"/>
                <a:cs typeface="Arial" charset="0"/>
              </a:rPr>
              <a:t>Services</a:t>
            </a:r>
          </a:p>
        </p:txBody>
      </p:sp>
      <p:sp>
        <p:nvSpPr>
          <p:cNvPr id="13" name="Round Same Side Corner Rectangle 158">
            <a:extLst>
              <a:ext uri="{FF2B5EF4-FFF2-40B4-BE49-F238E27FC236}">
                <a16:creationId xmlns:a16="http://schemas.microsoft.com/office/drawing/2014/main" id="{1C7BA7BD-FA9F-701C-3FA4-309207D3B3B0}"/>
              </a:ext>
            </a:extLst>
          </p:cNvPr>
          <p:cNvSpPr/>
          <p:nvPr/>
        </p:nvSpPr>
        <p:spPr>
          <a:xfrm>
            <a:off x="361779" y="1618330"/>
            <a:ext cx="1022833" cy="2506409"/>
          </a:xfrm>
          <a:prstGeom prst="round2SameRect">
            <a:avLst>
              <a:gd name="adj1" fmla="val 50000"/>
              <a:gd name="adj2" fmla="val 0"/>
            </a:avLst>
          </a:prstGeom>
          <a:solidFill>
            <a:schemeClr val="accent2">
              <a:lumMod val="40000"/>
              <a:lumOff val="60000"/>
            </a:schemeClr>
          </a:solidFill>
          <a:ln>
            <a:noFill/>
          </a:ln>
          <a:effectLst>
            <a:outerShdw dist="63500" dir="10800000" algn="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none" rtlCol="0" anchor="t"/>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70AD"/>
                </a:solidFill>
                <a:effectLst/>
                <a:uLnTx/>
                <a:uFillTx/>
                <a:latin typeface="Verdana"/>
                <a:ea typeface="+mn-ea"/>
                <a:cs typeface="+mn-cs"/>
              </a:rPr>
              <a:t>Core </a:t>
            </a:r>
            <a:br>
              <a:rPr kumimoji="0" lang="en-US" sz="1100" b="1" i="0" u="none" strike="noStrike" kern="1200" cap="none" spc="0" normalizeH="0" baseline="0" noProof="0">
                <a:ln>
                  <a:noFill/>
                </a:ln>
                <a:solidFill>
                  <a:srgbClr val="0070AD"/>
                </a:solidFill>
                <a:effectLst/>
                <a:uLnTx/>
                <a:uFillTx/>
                <a:latin typeface="Verdana"/>
                <a:ea typeface="+mn-ea"/>
                <a:cs typeface="+mn-cs"/>
              </a:rPr>
            </a:br>
            <a:r>
              <a:rPr kumimoji="0" lang="en-US" sz="1100" b="1" i="0" u="none" strike="noStrike" kern="1200" cap="none" spc="0" normalizeH="0" baseline="0" noProof="0">
                <a:ln>
                  <a:noFill/>
                </a:ln>
                <a:solidFill>
                  <a:srgbClr val="0070AD"/>
                </a:solidFill>
                <a:effectLst/>
                <a:uLnTx/>
                <a:uFillTx/>
                <a:latin typeface="Verdana"/>
                <a:ea typeface="+mn-ea"/>
                <a:cs typeface="+mn-cs"/>
              </a:rPr>
              <a:t>Insurance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70AD"/>
                </a:solidFill>
                <a:effectLst/>
                <a:uLnTx/>
                <a:uFillTx/>
                <a:latin typeface="Verdana"/>
                <a:ea typeface="+mn-ea"/>
                <a:cs typeface="+mn-cs"/>
              </a:rPr>
              <a:t>(Life, Health)</a:t>
            </a:r>
          </a:p>
        </p:txBody>
      </p:sp>
      <p:sp>
        <p:nvSpPr>
          <p:cNvPr id="14" name="Freeform 176">
            <a:extLst>
              <a:ext uri="{FF2B5EF4-FFF2-40B4-BE49-F238E27FC236}">
                <a16:creationId xmlns:a16="http://schemas.microsoft.com/office/drawing/2014/main" id="{9B50D5FE-0056-C2D3-0209-24FF907B7DAB}"/>
              </a:ext>
            </a:extLst>
          </p:cNvPr>
          <p:cNvSpPr>
            <a:spLocks/>
          </p:cNvSpPr>
          <p:nvPr/>
        </p:nvSpPr>
        <p:spPr>
          <a:xfrm>
            <a:off x="1483550" y="1736602"/>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Application processing</a:t>
            </a:r>
          </a:p>
        </p:txBody>
      </p:sp>
      <p:sp>
        <p:nvSpPr>
          <p:cNvPr id="15" name="Freeform 177">
            <a:extLst>
              <a:ext uri="{FF2B5EF4-FFF2-40B4-BE49-F238E27FC236}">
                <a16:creationId xmlns:a16="http://schemas.microsoft.com/office/drawing/2014/main" id="{AC8F612F-5BC0-FF9F-0A99-8B37E7D250F6}"/>
              </a:ext>
            </a:extLst>
          </p:cNvPr>
          <p:cNvSpPr>
            <a:spLocks/>
          </p:cNvSpPr>
          <p:nvPr/>
        </p:nvSpPr>
        <p:spPr>
          <a:xfrm>
            <a:off x="1483550" y="2304333"/>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Underwriting Support</a:t>
            </a:r>
          </a:p>
        </p:txBody>
      </p:sp>
      <p:sp>
        <p:nvSpPr>
          <p:cNvPr id="16" name="Freeform 178">
            <a:extLst>
              <a:ext uri="{FF2B5EF4-FFF2-40B4-BE49-F238E27FC236}">
                <a16:creationId xmlns:a16="http://schemas.microsoft.com/office/drawing/2014/main" id="{517CBCD4-0773-5590-6E6D-E9DBF0333C0C}"/>
              </a:ext>
            </a:extLst>
          </p:cNvPr>
          <p:cNvSpPr>
            <a:spLocks/>
          </p:cNvSpPr>
          <p:nvPr/>
        </p:nvSpPr>
        <p:spPr>
          <a:xfrm>
            <a:off x="1483550" y="2882003"/>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Risk assessments</a:t>
            </a:r>
          </a:p>
        </p:txBody>
      </p:sp>
      <p:sp>
        <p:nvSpPr>
          <p:cNvPr id="17" name="Freeform 179">
            <a:extLst>
              <a:ext uri="{FF2B5EF4-FFF2-40B4-BE49-F238E27FC236}">
                <a16:creationId xmlns:a16="http://schemas.microsoft.com/office/drawing/2014/main" id="{2AEAD864-6C22-0EE2-7030-10A245753F60}"/>
              </a:ext>
            </a:extLst>
          </p:cNvPr>
          <p:cNvSpPr>
            <a:spLocks/>
          </p:cNvSpPr>
          <p:nvPr/>
        </p:nvSpPr>
        <p:spPr>
          <a:xfrm>
            <a:off x="1483550" y="3479545"/>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Policy Issuance</a:t>
            </a:r>
          </a:p>
        </p:txBody>
      </p:sp>
      <p:sp>
        <p:nvSpPr>
          <p:cNvPr id="18" name="Freeform 180">
            <a:extLst>
              <a:ext uri="{FF2B5EF4-FFF2-40B4-BE49-F238E27FC236}">
                <a16:creationId xmlns:a16="http://schemas.microsoft.com/office/drawing/2014/main" id="{8E31F12B-C528-063A-C002-D1EABAEB5E1F}"/>
              </a:ext>
            </a:extLst>
          </p:cNvPr>
          <p:cNvSpPr>
            <a:spLocks/>
          </p:cNvSpPr>
          <p:nvPr/>
        </p:nvSpPr>
        <p:spPr>
          <a:xfrm>
            <a:off x="4459504" y="1736602"/>
            <a:ext cx="1093274" cy="457200"/>
          </a:xfrm>
          <a:custGeom>
            <a:avLst/>
            <a:gdLst>
              <a:gd name="connsiteX0" fmla="*/ 0 w 789208"/>
              <a:gd name="connsiteY0" fmla="*/ 45301 h 453007"/>
              <a:gd name="connsiteX1" fmla="*/ 45301 w 789208"/>
              <a:gd name="connsiteY1" fmla="*/ 0 h 453007"/>
              <a:gd name="connsiteX2" fmla="*/ 743907 w 789208"/>
              <a:gd name="connsiteY2" fmla="*/ 0 h 453007"/>
              <a:gd name="connsiteX3" fmla="*/ 789208 w 789208"/>
              <a:gd name="connsiteY3" fmla="*/ 45301 h 453007"/>
              <a:gd name="connsiteX4" fmla="*/ 789208 w 789208"/>
              <a:gd name="connsiteY4" fmla="*/ 407706 h 453007"/>
              <a:gd name="connsiteX5" fmla="*/ 743907 w 789208"/>
              <a:gd name="connsiteY5" fmla="*/ 453007 h 453007"/>
              <a:gd name="connsiteX6" fmla="*/ 45301 w 789208"/>
              <a:gd name="connsiteY6" fmla="*/ 453007 h 453007"/>
              <a:gd name="connsiteX7" fmla="*/ 0 w 789208"/>
              <a:gd name="connsiteY7" fmla="*/ 407706 h 453007"/>
              <a:gd name="connsiteX8" fmla="*/ 0 w 789208"/>
              <a:gd name="connsiteY8" fmla="*/ 45301 h 45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453007">
                <a:moveTo>
                  <a:pt x="0" y="45301"/>
                </a:moveTo>
                <a:cubicBezTo>
                  <a:pt x="0" y="20282"/>
                  <a:pt x="20282" y="0"/>
                  <a:pt x="45301" y="0"/>
                </a:cubicBezTo>
                <a:lnTo>
                  <a:pt x="743907" y="0"/>
                </a:lnTo>
                <a:cubicBezTo>
                  <a:pt x="768926" y="0"/>
                  <a:pt x="789208" y="20282"/>
                  <a:pt x="789208" y="45301"/>
                </a:cubicBezTo>
                <a:lnTo>
                  <a:pt x="789208" y="407706"/>
                </a:lnTo>
                <a:cubicBezTo>
                  <a:pt x="789208" y="432725"/>
                  <a:pt x="768926" y="453007"/>
                  <a:pt x="743907" y="453007"/>
                </a:cubicBezTo>
                <a:lnTo>
                  <a:pt x="45301" y="453007"/>
                </a:lnTo>
                <a:cubicBezTo>
                  <a:pt x="20282" y="453007"/>
                  <a:pt x="0" y="432725"/>
                  <a:pt x="0" y="407706"/>
                </a:cubicBezTo>
                <a:lnTo>
                  <a:pt x="0" y="45301"/>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Demographic</a:t>
            </a:r>
            <a:br>
              <a:rPr kumimoji="0" lang="en-US" sz="1000" b="0" i="0" u="none" strike="noStrike" kern="1200" cap="none" spc="0" normalizeH="0" baseline="0" noProof="0">
                <a:ln>
                  <a:noFill/>
                </a:ln>
                <a:solidFill>
                  <a:prstClr val="black"/>
                </a:solidFill>
                <a:effectLst/>
                <a:uLnTx/>
                <a:uFillTx/>
                <a:latin typeface="Verdana"/>
                <a:ea typeface="+mn-ea"/>
                <a:cs typeface="+mn-cs"/>
              </a:rPr>
            </a:br>
            <a:r>
              <a:rPr kumimoji="0" lang="en-US" sz="1000" b="0" i="0" u="none" strike="noStrike" kern="1200" cap="none" spc="0" normalizeH="0" baseline="0" noProof="0">
                <a:ln>
                  <a:noFill/>
                </a:ln>
                <a:solidFill>
                  <a:prstClr val="black"/>
                </a:solidFill>
                <a:effectLst/>
                <a:uLnTx/>
                <a:uFillTx/>
                <a:latin typeface="Verdana"/>
                <a:ea typeface="+mn-ea"/>
                <a:cs typeface="+mn-cs"/>
              </a:rPr>
              <a:t>changes</a:t>
            </a:r>
          </a:p>
        </p:txBody>
      </p:sp>
      <p:sp>
        <p:nvSpPr>
          <p:cNvPr id="19" name="Freeform 181">
            <a:extLst>
              <a:ext uri="{FF2B5EF4-FFF2-40B4-BE49-F238E27FC236}">
                <a16:creationId xmlns:a16="http://schemas.microsoft.com/office/drawing/2014/main" id="{ACEC065F-BEF7-A937-9D12-1CC7451997D9}"/>
              </a:ext>
            </a:extLst>
          </p:cNvPr>
          <p:cNvSpPr>
            <a:spLocks/>
          </p:cNvSpPr>
          <p:nvPr/>
        </p:nvSpPr>
        <p:spPr>
          <a:xfrm>
            <a:off x="4459504" y="2304333"/>
            <a:ext cx="1093274" cy="457200"/>
          </a:xfrm>
          <a:custGeom>
            <a:avLst/>
            <a:gdLst>
              <a:gd name="connsiteX0" fmla="*/ 0 w 789208"/>
              <a:gd name="connsiteY0" fmla="*/ 45301 h 453007"/>
              <a:gd name="connsiteX1" fmla="*/ 45301 w 789208"/>
              <a:gd name="connsiteY1" fmla="*/ 0 h 453007"/>
              <a:gd name="connsiteX2" fmla="*/ 743907 w 789208"/>
              <a:gd name="connsiteY2" fmla="*/ 0 h 453007"/>
              <a:gd name="connsiteX3" fmla="*/ 789208 w 789208"/>
              <a:gd name="connsiteY3" fmla="*/ 45301 h 453007"/>
              <a:gd name="connsiteX4" fmla="*/ 789208 w 789208"/>
              <a:gd name="connsiteY4" fmla="*/ 407706 h 453007"/>
              <a:gd name="connsiteX5" fmla="*/ 743907 w 789208"/>
              <a:gd name="connsiteY5" fmla="*/ 453007 h 453007"/>
              <a:gd name="connsiteX6" fmla="*/ 45301 w 789208"/>
              <a:gd name="connsiteY6" fmla="*/ 453007 h 453007"/>
              <a:gd name="connsiteX7" fmla="*/ 0 w 789208"/>
              <a:gd name="connsiteY7" fmla="*/ 407706 h 453007"/>
              <a:gd name="connsiteX8" fmla="*/ 0 w 789208"/>
              <a:gd name="connsiteY8" fmla="*/ 45301 h 45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453007">
                <a:moveTo>
                  <a:pt x="0" y="45301"/>
                </a:moveTo>
                <a:cubicBezTo>
                  <a:pt x="0" y="20282"/>
                  <a:pt x="20282" y="0"/>
                  <a:pt x="45301" y="0"/>
                </a:cubicBezTo>
                <a:lnTo>
                  <a:pt x="743907" y="0"/>
                </a:lnTo>
                <a:cubicBezTo>
                  <a:pt x="768926" y="0"/>
                  <a:pt x="789208" y="20282"/>
                  <a:pt x="789208" y="45301"/>
                </a:cubicBezTo>
                <a:lnTo>
                  <a:pt x="789208" y="407706"/>
                </a:lnTo>
                <a:cubicBezTo>
                  <a:pt x="789208" y="432725"/>
                  <a:pt x="768926" y="453007"/>
                  <a:pt x="743907" y="453007"/>
                </a:cubicBezTo>
                <a:lnTo>
                  <a:pt x="45301" y="453007"/>
                </a:lnTo>
                <a:cubicBezTo>
                  <a:pt x="20282" y="453007"/>
                  <a:pt x="0" y="432725"/>
                  <a:pt x="0" y="407706"/>
                </a:cubicBezTo>
                <a:lnTo>
                  <a:pt x="0" y="45301"/>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Policy</a:t>
            </a:r>
            <a:br>
              <a:rPr kumimoji="0" lang="en-US" sz="1000" b="0" i="0" u="none" strike="noStrike" kern="1200" cap="none" spc="0" normalizeH="0" baseline="0" noProof="0">
                <a:ln>
                  <a:noFill/>
                </a:ln>
                <a:solidFill>
                  <a:prstClr val="black"/>
                </a:solidFill>
                <a:effectLst/>
                <a:uLnTx/>
                <a:uFillTx/>
                <a:latin typeface="Verdana"/>
                <a:ea typeface="+mn-ea"/>
                <a:cs typeface="+mn-cs"/>
              </a:rPr>
            </a:br>
            <a:r>
              <a:rPr kumimoji="0" lang="en-US" sz="1000" b="0" i="0" u="none" strike="noStrike" kern="1200" cap="none" spc="0" normalizeH="0" baseline="0" noProof="0">
                <a:ln>
                  <a:noFill/>
                </a:ln>
                <a:solidFill>
                  <a:prstClr val="black"/>
                </a:solidFill>
                <a:effectLst/>
                <a:uLnTx/>
                <a:uFillTx/>
                <a:latin typeface="Verdana"/>
                <a:ea typeface="+mn-ea"/>
                <a:cs typeface="+mn-cs"/>
              </a:rPr>
              <a:t>Changes</a:t>
            </a:r>
          </a:p>
        </p:txBody>
      </p:sp>
      <p:sp>
        <p:nvSpPr>
          <p:cNvPr id="20" name="Freeform 182">
            <a:extLst>
              <a:ext uri="{FF2B5EF4-FFF2-40B4-BE49-F238E27FC236}">
                <a16:creationId xmlns:a16="http://schemas.microsoft.com/office/drawing/2014/main" id="{D612F565-C77C-E3E0-0DDD-0188D23A08E2}"/>
              </a:ext>
            </a:extLst>
          </p:cNvPr>
          <p:cNvSpPr>
            <a:spLocks/>
          </p:cNvSpPr>
          <p:nvPr/>
        </p:nvSpPr>
        <p:spPr>
          <a:xfrm>
            <a:off x="4459504" y="2882003"/>
            <a:ext cx="1093274" cy="457200"/>
          </a:xfrm>
          <a:custGeom>
            <a:avLst/>
            <a:gdLst>
              <a:gd name="connsiteX0" fmla="*/ 0 w 789208"/>
              <a:gd name="connsiteY0" fmla="*/ 45301 h 453007"/>
              <a:gd name="connsiteX1" fmla="*/ 45301 w 789208"/>
              <a:gd name="connsiteY1" fmla="*/ 0 h 453007"/>
              <a:gd name="connsiteX2" fmla="*/ 743907 w 789208"/>
              <a:gd name="connsiteY2" fmla="*/ 0 h 453007"/>
              <a:gd name="connsiteX3" fmla="*/ 789208 w 789208"/>
              <a:gd name="connsiteY3" fmla="*/ 45301 h 453007"/>
              <a:gd name="connsiteX4" fmla="*/ 789208 w 789208"/>
              <a:gd name="connsiteY4" fmla="*/ 407706 h 453007"/>
              <a:gd name="connsiteX5" fmla="*/ 743907 w 789208"/>
              <a:gd name="connsiteY5" fmla="*/ 453007 h 453007"/>
              <a:gd name="connsiteX6" fmla="*/ 45301 w 789208"/>
              <a:gd name="connsiteY6" fmla="*/ 453007 h 453007"/>
              <a:gd name="connsiteX7" fmla="*/ 0 w 789208"/>
              <a:gd name="connsiteY7" fmla="*/ 407706 h 453007"/>
              <a:gd name="connsiteX8" fmla="*/ 0 w 789208"/>
              <a:gd name="connsiteY8" fmla="*/ 45301 h 45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453007">
                <a:moveTo>
                  <a:pt x="0" y="45301"/>
                </a:moveTo>
                <a:cubicBezTo>
                  <a:pt x="0" y="20282"/>
                  <a:pt x="20282" y="0"/>
                  <a:pt x="45301" y="0"/>
                </a:cubicBezTo>
                <a:lnTo>
                  <a:pt x="743907" y="0"/>
                </a:lnTo>
                <a:cubicBezTo>
                  <a:pt x="768926" y="0"/>
                  <a:pt x="789208" y="20282"/>
                  <a:pt x="789208" y="45301"/>
                </a:cubicBezTo>
                <a:lnTo>
                  <a:pt x="789208" y="407706"/>
                </a:lnTo>
                <a:cubicBezTo>
                  <a:pt x="789208" y="432725"/>
                  <a:pt x="768926" y="453007"/>
                  <a:pt x="743907" y="453007"/>
                </a:cubicBezTo>
                <a:lnTo>
                  <a:pt x="45301" y="453007"/>
                </a:lnTo>
                <a:cubicBezTo>
                  <a:pt x="20282" y="453007"/>
                  <a:pt x="0" y="432725"/>
                  <a:pt x="0" y="407706"/>
                </a:cubicBezTo>
                <a:lnTo>
                  <a:pt x="0" y="45301"/>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Remittances/</a:t>
            </a:r>
            <a:br>
              <a:rPr kumimoji="0" lang="en-US" sz="1000" b="0" i="0" u="none" strike="noStrike" kern="1200" cap="none" spc="0" normalizeH="0" baseline="0" noProof="0">
                <a:ln>
                  <a:noFill/>
                </a:ln>
                <a:solidFill>
                  <a:prstClr val="black"/>
                </a:solidFill>
                <a:effectLst/>
                <a:uLnTx/>
                <a:uFillTx/>
                <a:latin typeface="Verdana"/>
                <a:ea typeface="+mn-ea"/>
                <a:cs typeface="+mn-cs"/>
              </a:rPr>
            </a:br>
            <a:r>
              <a:rPr kumimoji="0" lang="en-US" sz="1000" b="0" i="0" u="none" strike="noStrike" kern="1200" cap="none" spc="0" normalizeH="0" baseline="0" noProof="0">
                <a:ln>
                  <a:noFill/>
                </a:ln>
                <a:solidFill>
                  <a:prstClr val="black"/>
                </a:solidFill>
                <a:effectLst/>
                <a:uLnTx/>
                <a:uFillTx/>
                <a:latin typeface="Verdana"/>
                <a:ea typeface="+mn-ea"/>
                <a:cs typeface="+mn-cs"/>
              </a:rPr>
              <a:t>Withdrawals/</a:t>
            </a:r>
            <a:br>
              <a:rPr kumimoji="0" lang="en-US" sz="1000" b="0" i="0" u="none" strike="noStrike" kern="1200" cap="none" spc="0" normalizeH="0" baseline="0" noProof="0">
                <a:ln>
                  <a:noFill/>
                </a:ln>
                <a:solidFill>
                  <a:prstClr val="black"/>
                </a:solidFill>
                <a:effectLst/>
                <a:uLnTx/>
                <a:uFillTx/>
                <a:latin typeface="Verdana"/>
                <a:ea typeface="+mn-ea"/>
                <a:cs typeface="+mn-cs"/>
              </a:rPr>
            </a:br>
            <a:r>
              <a:rPr kumimoji="0" lang="en-US" sz="1000" b="0" i="0" u="none" strike="noStrike" kern="1200" cap="none" spc="0" normalizeH="0" baseline="0" noProof="0">
                <a:ln>
                  <a:noFill/>
                </a:ln>
                <a:solidFill>
                  <a:prstClr val="black"/>
                </a:solidFill>
                <a:effectLst/>
                <a:uLnTx/>
                <a:uFillTx/>
                <a:latin typeface="Verdana"/>
                <a:ea typeface="+mn-ea"/>
                <a:cs typeface="+mn-cs"/>
              </a:rPr>
              <a:t>Loans</a:t>
            </a:r>
          </a:p>
        </p:txBody>
      </p:sp>
      <p:sp>
        <p:nvSpPr>
          <p:cNvPr id="21" name="Freeform 183">
            <a:extLst>
              <a:ext uri="{FF2B5EF4-FFF2-40B4-BE49-F238E27FC236}">
                <a16:creationId xmlns:a16="http://schemas.microsoft.com/office/drawing/2014/main" id="{80E9C941-2BDE-1984-4444-430CA26B5C19}"/>
              </a:ext>
            </a:extLst>
          </p:cNvPr>
          <p:cNvSpPr>
            <a:spLocks/>
          </p:cNvSpPr>
          <p:nvPr/>
        </p:nvSpPr>
        <p:spPr>
          <a:xfrm>
            <a:off x="4459504" y="3479545"/>
            <a:ext cx="1093274" cy="457200"/>
          </a:xfrm>
          <a:custGeom>
            <a:avLst/>
            <a:gdLst>
              <a:gd name="connsiteX0" fmla="*/ 0 w 789208"/>
              <a:gd name="connsiteY0" fmla="*/ 45301 h 453007"/>
              <a:gd name="connsiteX1" fmla="*/ 45301 w 789208"/>
              <a:gd name="connsiteY1" fmla="*/ 0 h 453007"/>
              <a:gd name="connsiteX2" fmla="*/ 743907 w 789208"/>
              <a:gd name="connsiteY2" fmla="*/ 0 h 453007"/>
              <a:gd name="connsiteX3" fmla="*/ 789208 w 789208"/>
              <a:gd name="connsiteY3" fmla="*/ 45301 h 453007"/>
              <a:gd name="connsiteX4" fmla="*/ 789208 w 789208"/>
              <a:gd name="connsiteY4" fmla="*/ 407706 h 453007"/>
              <a:gd name="connsiteX5" fmla="*/ 743907 w 789208"/>
              <a:gd name="connsiteY5" fmla="*/ 453007 h 453007"/>
              <a:gd name="connsiteX6" fmla="*/ 45301 w 789208"/>
              <a:gd name="connsiteY6" fmla="*/ 453007 h 453007"/>
              <a:gd name="connsiteX7" fmla="*/ 0 w 789208"/>
              <a:gd name="connsiteY7" fmla="*/ 407706 h 453007"/>
              <a:gd name="connsiteX8" fmla="*/ 0 w 789208"/>
              <a:gd name="connsiteY8" fmla="*/ 45301 h 45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453007">
                <a:moveTo>
                  <a:pt x="0" y="45301"/>
                </a:moveTo>
                <a:cubicBezTo>
                  <a:pt x="0" y="20282"/>
                  <a:pt x="20282" y="0"/>
                  <a:pt x="45301" y="0"/>
                </a:cubicBezTo>
                <a:lnTo>
                  <a:pt x="743907" y="0"/>
                </a:lnTo>
                <a:cubicBezTo>
                  <a:pt x="768926" y="0"/>
                  <a:pt x="789208" y="20282"/>
                  <a:pt x="789208" y="45301"/>
                </a:cubicBezTo>
                <a:lnTo>
                  <a:pt x="789208" y="407706"/>
                </a:lnTo>
                <a:cubicBezTo>
                  <a:pt x="789208" y="432725"/>
                  <a:pt x="768926" y="453007"/>
                  <a:pt x="743907" y="453007"/>
                </a:cubicBezTo>
                <a:lnTo>
                  <a:pt x="45301" y="453007"/>
                </a:lnTo>
                <a:cubicBezTo>
                  <a:pt x="20282" y="453007"/>
                  <a:pt x="0" y="432725"/>
                  <a:pt x="0" y="407706"/>
                </a:cubicBezTo>
                <a:lnTo>
                  <a:pt x="0" y="45301"/>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Lapse/Renewal processing</a:t>
            </a:r>
          </a:p>
        </p:txBody>
      </p:sp>
      <p:sp>
        <p:nvSpPr>
          <p:cNvPr id="22" name="Freeform 184">
            <a:extLst>
              <a:ext uri="{FF2B5EF4-FFF2-40B4-BE49-F238E27FC236}">
                <a16:creationId xmlns:a16="http://schemas.microsoft.com/office/drawing/2014/main" id="{7D57CCCC-CCE7-8F2E-0282-EE2B678EFC52}"/>
              </a:ext>
            </a:extLst>
          </p:cNvPr>
          <p:cNvSpPr>
            <a:spLocks/>
          </p:cNvSpPr>
          <p:nvPr/>
        </p:nvSpPr>
        <p:spPr>
          <a:xfrm>
            <a:off x="7435458" y="1736602"/>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Agent contracting</a:t>
            </a:r>
          </a:p>
        </p:txBody>
      </p:sp>
      <p:sp>
        <p:nvSpPr>
          <p:cNvPr id="23" name="Freeform 185">
            <a:extLst>
              <a:ext uri="{FF2B5EF4-FFF2-40B4-BE49-F238E27FC236}">
                <a16:creationId xmlns:a16="http://schemas.microsoft.com/office/drawing/2014/main" id="{E7515EAC-66F3-6F65-3EC8-620659B41152}"/>
              </a:ext>
            </a:extLst>
          </p:cNvPr>
          <p:cNvSpPr>
            <a:spLocks/>
          </p:cNvSpPr>
          <p:nvPr/>
        </p:nvSpPr>
        <p:spPr>
          <a:xfrm>
            <a:off x="7435458" y="2304333"/>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Agent licensing</a:t>
            </a:r>
          </a:p>
        </p:txBody>
      </p:sp>
      <p:sp>
        <p:nvSpPr>
          <p:cNvPr id="24" name="Freeform 186">
            <a:extLst>
              <a:ext uri="{FF2B5EF4-FFF2-40B4-BE49-F238E27FC236}">
                <a16:creationId xmlns:a16="http://schemas.microsoft.com/office/drawing/2014/main" id="{74E83122-0D49-2C23-F2BD-492DAFC49ACA}"/>
              </a:ext>
            </a:extLst>
          </p:cNvPr>
          <p:cNvSpPr>
            <a:spLocks/>
          </p:cNvSpPr>
          <p:nvPr/>
        </p:nvSpPr>
        <p:spPr>
          <a:xfrm>
            <a:off x="7435458" y="2882003"/>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Commission processing</a:t>
            </a:r>
          </a:p>
        </p:txBody>
      </p:sp>
      <p:sp>
        <p:nvSpPr>
          <p:cNvPr id="25" name="Freeform 188">
            <a:extLst>
              <a:ext uri="{FF2B5EF4-FFF2-40B4-BE49-F238E27FC236}">
                <a16:creationId xmlns:a16="http://schemas.microsoft.com/office/drawing/2014/main" id="{82B06D4A-BBC0-D76C-7FD7-DC4D892931C3}"/>
              </a:ext>
            </a:extLst>
          </p:cNvPr>
          <p:cNvSpPr>
            <a:spLocks/>
          </p:cNvSpPr>
          <p:nvPr/>
        </p:nvSpPr>
        <p:spPr>
          <a:xfrm>
            <a:off x="8923435" y="1736602"/>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Account Reconciliation</a:t>
            </a:r>
          </a:p>
        </p:txBody>
      </p:sp>
      <p:sp>
        <p:nvSpPr>
          <p:cNvPr id="26" name="Freeform 189">
            <a:extLst>
              <a:ext uri="{FF2B5EF4-FFF2-40B4-BE49-F238E27FC236}">
                <a16:creationId xmlns:a16="http://schemas.microsoft.com/office/drawing/2014/main" id="{7FE68B1B-4CB8-35E1-71A5-A1EAFF38538A}"/>
              </a:ext>
            </a:extLst>
          </p:cNvPr>
          <p:cNvSpPr>
            <a:spLocks/>
          </p:cNvSpPr>
          <p:nvPr/>
        </p:nvSpPr>
        <p:spPr>
          <a:xfrm>
            <a:off x="8923435" y="2304333"/>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Bank Reconciliation</a:t>
            </a:r>
          </a:p>
        </p:txBody>
      </p:sp>
      <p:sp>
        <p:nvSpPr>
          <p:cNvPr id="27" name="Freeform 190">
            <a:extLst>
              <a:ext uri="{FF2B5EF4-FFF2-40B4-BE49-F238E27FC236}">
                <a16:creationId xmlns:a16="http://schemas.microsoft.com/office/drawing/2014/main" id="{A37D08DB-74D6-4567-4D54-145FDCA8C448}"/>
              </a:ext>
            </a:extLst>
          </p:cNvPr>
          <p:cNvSpPr>
            <a:spLocks/>
          </p:cNvSpPr>
          <p:nvPr/>
        </p:nvSpPr>
        <p:spPr>
          <a:xfrm>
            <a:off x="8923435" y="2882003"/>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General Ledger Management</a:t>
            </a:r>
          </a:p>
        </p:txBody>
      </p:sp>
      <p:sp>
        <p:nvSpPr>
          <p:cNvPr id="28" name="Freeform 191">
            <a:extLst>
              <a:ext uri="{FF2B5EF4-FFF2-40B4-BE49-F238E27FC236}">
                <a16:creationId xmlns:a16="http://schemas.microsoft.com/office/drawing/2014/main" id="{C13DA581-19D8-2238-67F2-77A0809CE66C}"/>
              </a:ext>
            </a:extLst>
          </p:cNvPr>
          <p:cNvSpPr>
            <a:spLocks/>
          </p:cNvSpPr>
          <p:nvPr/>
        </p:nvSpPr>
        <p:spPr>
          <a:xfrm>
            <a:off x="8923435" y="3479545"/>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Financial Reporting </a:t>
            </a:r>
          </a:p>
        </p:txBody>
      </p:sp>
      <p:sp>
        <p:nvSpPr>
          <p:cNvPr id="29" name="Freeform 196">
            <a:extLst>
              <a:ext uri="{FF2B5EF4-FFF2-40B4-BE49-F238E27FC236}">
                <a16:creationId xmlns:a16="http://schemas.microsoft.com/office/drawing/2014/main" id="{0DE057F5-93A8-C8E1-2339-E94D5C975B5F}"/>
              </a:ext>
            </a:extLst>
          </p:cNvPr>
          <p:cNvSpPr>
            <a:spLocks/>
          </p:cNvSpPr>
          <p:nvPr/>
        </p:nvSpPr>
        <p:spPr>
          <a:xfrm>
            <a:off x="10461051" y="1736602"/>
            <a:ext cx="1093274" cy="365760"/>
          </a:xfrm>
          <a:custGeom>
            <a:avLst/>
            <a:gdLst>
              <a:gd name="connsiteX0" fmla="*/ 0 w 789208"/>
              <a:gd name="connsiteY0" fmla="*/ 76930 h 769304"/>
              <a:gd name="connsiteX1" fmla="*/ 76930 w 789208"/>
              <a:gd name="connsiteY1" fmla="*/ 0 h 769304"/>
              <a:gd name="connsiteX2" fmla="*/ 712278 w 789208"/>
              <a:gd name="connsiteY2" fmla="*/ 0 h 769304"/>
              <a:gd name="connsiteX3" fmla="*/ 789208 w 789208"/>
              <a:gd name="connsiteY3" fmla="*/ 76930 h 769304"/>
              <a:gd name="connsiteX4" fmla="*/ 789208 w 789208"/>
              <a:gd name="connsiteY4" fmla="*/ 692374 h 769304"/>
              <a:gd name="connsiteX5" fmla="*/ 712278 w 789208"/>
              <a:gd name="connsiteY5" fmla="*/ 769304 h 769304"/>
              <a:gd name="connsiteX6" fmla="*/ 76930 w 789208"/>
              <a:gd name="connsiteY6" fmla="*/ 769304 h 769304"/>
              <a:gd name="connsiteX7" fmla="*/ 0 w 789208"/>
              <a:gd name="connsiteY7" fmla="*/ 692374 h 769304"/>
              <a:gd name="connsiteX8" fmla="*/ 0 w 789208"/>
              <a:gd name="connsiteY8" fmla="*/ 76930 h 7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769304">
                <a:moveTo>
                  <a:pt x="0" y="76930"/>
                </a:moveTo>
                <a:cubicBezTo>
                  <a:pt x="0" y="34443"/>
                  <a:pt x="34443" y="0"/>
                  <a:pt x="76930" y="0"/>
                </a:cubicBezTo>
                <a:lnTo>
                  <a:pt x="712278" y="0"/>
                </a:lnTo>
                <a:cubicBezTo>
                  <a:pt x="754765" y="0"/>
                  <a:pt x="789208" y="34443"/>
                  <a:pt x="789208" y="76930"/>
                </a:cubicBezTo>
                <a:lnTo>
                  <a:pt x="789208" y="692374"/>
                </a:lnTo>
                <a:cubicBezTo>
                  <a:pt x="789208" y="734861"/>
                  <a:pt x="754765" y="769304"/>
                  <a:pt x="712278" y="769304"/>
                </a:cubicBezTo>
                <a:lnTo>
                  <a:pt x="76930" y="769304"/>
                </a:lnTo>
                <a:cubicBezTo>
                  <a:pt x="34443" y="769304"/>
                  <a:pt x="0" y="734861"/>
                  <a:pt x="0" y="692374"/>
                </a:cubicBezTo>
                <a:lnTo>
                  <a:pt x="0" y="76930"/>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prstClr val="black"/>
                </a:solidFill>
                <a:effectLst/>
                <a:uLnTx/>
                <a:uFillTx/>
                <a:latin typeface="Verdana"/>
                <a:ea typeface="+mn-ea"/>
                <a:cs typeface="+mn-cs"/>
              </a:rPr>
              <a:t>Manage pension schemes</a:t>
            </a:r>
          </a:p>
        </p:txBody>
      </p:sp>
      <p:sp>
        <p:nvSpPr>
          <p:cNvPr id="30" name="Freeform 197">
            <a:extLst>
              <a:ext uri="{FF2B5EF4-FFF2-40B4-BE49-F238E27FC236}">
                <a16:creationId xmlns:a16="http://schemas.microsoft.com/office/drawing/2014/main" id="{1A23F74B-3630-9BAC-D738-21321223B831}"/>
              </a:ext>
            </a:extLst>
          </p:cNvPr>
          <p:cNvSpPr>
            <a:spLocks/>
          </p:cNvSpPr>
          <p:nvPr/>
        </p:nvSpPr>
        <p:spPr>
          <a:xfrm>
            <a:off x="10461051" y="2206160"/>
            <a:ext cx="1093274" cy="365760"/>
          </a:xfrm>
          <a:custGeom>
            <a:avLst/>
            <a:gdLst>
              <a:gd name="connsiteX0" fmla="*/ 0 w 789208"/>
              <a:gd name="connsiteY0" fmla="*/ 76930 h 769304"/>
              <a:gd name="connsiteX1" fmla="*/ 76930 w 789208"/>
              <a:gd name="connsiteY1" fmla="*/ 0 h 769304"/>
              <a:gd name="connsiteX2" fmla="*/ 712278 w 789208"/>
              <a:gd name="connsiteY2" fmla="*/ 0 h 769304"/>
              <a:gd name="connsiteX3" fmla="*/ 789208 w 789208"/>
              <a:gd name="connsiteY3" fmla="*/ 76930 h 769304"/>
              <a:gd name="connsiteX4" fmla="*/ 789208 w 789208"/>
              <a:gd name="connsiteY4" fmla="*/ 692374 h 769304"/>
              <a:gd name="connsiteX5" fmla="*/ 712278 w 789208"/>
              <a:gd name="connsiteY5" fmla="*/ 769304 h 769304"/>
              <a:gd name="connsiteX6" fmla="*/ 76930 w 789208"/>
              <a:gd name="connsiteY6" fmla="*/ 769304 h 769304"/>
              <a:gd name="connsiteX7" fmla="*/ 0 w 789208"/>
              <a:gd name="connsiteY7" fmla="*/ 692374 h 769304"/>
              <a:gd name="connsiteX8" fmla="*/ 0 w 789208"/>
              <a:gd name="connsiteY8" fmla="*/ 76930 h 7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769304">
                <a:moveTo>
                  <a:pt x="0" y="76930"/>
                </a:moveTo>
                <a:cubicBezTo>
                  <a:pt x="0" y="34443"/>
                  <a:pt x="34443" y="0"/>
                  <a:pt x="76930" y="0"/>
                </a:cubicBezTo>
                <a:lnTo>
                  <a:pt x="712278" y="0"/>
                </a:lnTo>
                <a:cubicBezTo>
                  <a:pt x="754765" y="0"/>
                  <a:pt x="789208" y="34443"/>
                  <a:pt x="789208" y="76930"/>
                </a:cubicBezTo>
                <a:lnTo>
                  <a:pt x="789208" y="692374"/>
                </a:lnTo>
                <a:cubicBezTo>
                  <a:pt x="789208" y="734861"/>
                  <a:pt x="754765" y="769304"/>
                  <a:pt x="712278" y="769304"/>
                </a:cubicBezTo>
                <a:lnTo>
                  <a:pt x="76930" y="769304"/>
                </a:lnTo>
                <a:cubicBezTo>
                  <a:pt x="34443" y="769304"/>
                  <a:pt x="0" y="734861"/>
                  <a:pt x="0" y="692374"/>
                </a:cubicBezTo>
                <a:lnTo>
                  <a:pt x="0" y="76930"/>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prstClr val="black"/>
                </a:solidFill>
                <a:effectLst/>
                <a:uLnTx/>
                <a:uFillTx/>
                <a:latin typeface="Verdana"/>
                <a:ea typeface="+mn-ea"/>
                <a:cs typeface="+mn-cs"/>
              </a:rPr>
              <a:t>Employer admin and enforcement</a:t>
            </a:r>
          </a:p>
        </p:txBody>
      </p:sp>
      <p:sp>
        <p:nvSpPr>
          <p:cNvPr id="31" name="Freeform 198">
            <a:extLst>
              <a:ext uri="{FF2B5EF4-FFF2-40B4-BE49-F238E27FC236}">
                <a16:creationId xmlns:a16="http://schemas.microsoft.com/office/drawing/2014/main" id="{ADE8C455-BBC5-EF95-0B01-CC66A3A67E8D}"/>
              </a:ext>
            </a:extLst>
          </p:cNvPr>
          <p:cNvSpPr>
            <a:spLocks/>
          </p:cNvSpPr>
          <p:nvPr/>
        </p:nvSpPr>
        <p:spPr>
          <a:xfrm>
            <a:off x="10461051" y="2675718"/>
            <a:ext cx="1093274" cy="365760"/>
          </a:xfrm>
          <a:custGeom>
            <a:avLst/>
            <a:gdLst>
              <a:gd name="connsiteX0" fmla="*/ 0 w 789208"/>
              <a:gd name="connsiteY0" fmla="*/ 76930 h 769304"/>
              <a:gd name="connsiteX1" fmla="*/ 76930 w 789208"/>
              <a:gd name="connsiteY1" fmla="*/ 0 h 769304"/>
              <a:gd name="connsiteX2" fmla="*/ 712278 w 789208"/>
              <a:gd name="connsiteY2" fmla="*/ 0 h 769304"/>
              <a:gd name="connsiteX3" fmla="*/ 789208 w 789208"/>
              <a:gd name="connsiteY3" fmla="*/ 76930 h 769304"/>
              <a:gd name="connsiteX4" fmla="*/ 789208 w 789208"/>
              <a:gd name="connsiteY4" fmla="*/ 692374 h 769304"/>
              <a:gd name="connsiteX5" fmla="*/ 712278 w 789208"/>
              <a:gd name="connsiteY5" fmla="*/ 769304 h 769304"/>
              <a:gd name="connsiteX6" fmla="*/ 76930 w 789208"/>
              <a:gd name="connsiteY6" fmla="*/ 769304 h 769304"/>
              <a:gd name="connsiteX7" fmla="*/ 0 w 789208"/>
              <a:gd name="connsiteY7" fmla="*/ 692374 h 769304"/>
              <a:gd name="connsiteX8" fmla="*/ 0 w 789208"/>
              <a:gd name="connsiteY8" fmla="*/ 76930 h 7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769304">
                <a:moveTo>
                  <a:pt x="0" y="76930"/>
                </a:moveTo>
                <a:cubicBezTo>
                  <a:pt x="0" y="34443"/>
                  <a:pt x="34443" y="0"/>
                  <a:pt x="76930" y="0"/>
                </a:cubicBezTo>
                <a:lnTo>
                  <a:pt x="712278" y="0"/>
                </a:lnTo>
                <a:cubicBezTo>
                  <a:pt x="754765" y="0"/>
                  <a:pt x="789208" y="34443"/>
                  <a:pt x="789208" y="76930"/>
                </a:cubicBezTo>
                <a:lnTo>
                  <a:pt x="789208" y="692374"/>
                </a:lnTo>
                <a:cubicBezTo>
                  <a:pt x="789208" y="734861"/>
                  <a:pt x="754765" y="769304"/>
                  <a:pt x="712278" y="769304"/>
                </a:cubicBezTo>
                <a:lnTo>
                  <a:pt x="76930" y="769304"/>
                </a:lnTo>
                <a:cubicBezTo>
                  <a:pt x="34443" y="769304"/>
                  <a:pt x="0" y="734861"/>
                  <a:pt x="0" y="692374"/>
                </a:cubicBezTo>
                <a:lnTo>
                  <a:pt x="0" y="76930"/>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prstClr val="black"/>
                </a:solidFill>
                <a:effectLst/>
                <a:uLnTx/>
                <a:uFillTx/>
                <a:latin typeface="Verdana"/>
                <a:ea typeface="+mn-ea"/>
                <a:cs typeface="+mn-cs"/>
              </a:rPr>
              <a:t>Employment &amp; Participant admin</a:t>
            </a:r>
          </a:p>
        </p:txBody>
      </p:sp>
      <p:sp>
        <p:nvSpPr>
          <p:cNvPr id="32" name="Freeform 199">
            <a:extLst>
              <a:ext uri="{FF2B5EF4-FFF2-40B4-BE49-F238E27FC236}">
                <a16:creationId xmlns:a16="http://schemas.microsoft.com/office/drawing/2014/main" id="{280D00ED-391C-3583-7059-558C2E5A7986}"/>
              </a:ext>
            </a:extLst>
          </p:cNvPr>
          <p:cNvSpPr>
            <a:spLocks/>
          </p:cNvSpPr>
          <p:nvPr/>
        </p:nvSpPr>
        <p:spPr>
          <a:xfrm>
            <a:off x="2971527" y="2882003"/>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Payroll Billing and Recon</a:t>
            </a:r>
          </a:p>
        </p:txBody>
      </p:sp>
      <p:sp>
        <p:nvSpPr>
          <p:cNvPr id="33" name="Freeform 200">
            <a:extLst>
              <a:ext uri="{FF2B5EF4-FFF2-40B4-BE49-F238E27FC236}">
                <a16:creationId xmlns:a16="http://schemas.microsoft.com/office/drawing/2014/main" id="{4C32CA49-13DA-E72E-A95A-505A768C5951}"/>
              </a:ext>
            </a:extLst>
          </p:cNvPr>
          <p:cNvSpPr>
            <a:spLocks/>
          </p:cNvSpPr>
          <p:nvPr/>
        </p:nvSpPr>
        <p:spPr>
          <a:xfrm>
            <a:off x="2971527" y="3479545"/>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Suspense Management</a:t>
            </a:r>
          </a:p>
        </p:txBody>
      </p:sp>
      <p:sp>
        <p:nvSpPr>
          <p:cNvPr id="34" name="Freeform 201">
            <a:extLst>
              <a:ext uri="{FF2B5EF4-FFF2-40B4-BE49-F238E27FC236}">
                <a16:creationId xmlns:a16="http://schemas.microsoft.com/office/drawing/2014/main" id="{233C2F3A-A05C-D24B-0EE0-09E958C80E82}"/>
              </a:ext>
            </a:extLst>
          </p:cNvPr>
          <p:cNvSpPr>
            <a:spLocks/>
          </p:cNvSpPr>
          <p:nvPr/>
        </p:nvSpPr>
        <p:spPr>
          <a:xfrm>
            <a:off x="2971527" y="1736602"/>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Direct Billing</a:t>
            </a:r>
          </a:p>
        </p:txBody>
      </p:sp>
      <p:sp>
        <p:nvSpPr>
          <p:cNvPr id="35" name="Freeform 202">
            <a:extLst>
              <a:ext uri="{FF2B5EF4-FFF2-40B4-BE49-F238E27FC236}">
                <a16:creationId xmlns:a16="http://schemas.microsoft.com/office/drawing/2014/main" id="{30A1BC60-3E59-46D7-6BD3-48305E2A42D4}"/>
              </a:ext>
            </a:extLst>
          </p:cNvPr>
          <p:cNvSpPr>
            <a:spLocks/>
          </p:cNvSpPr>
          <p:nvPr/>
        </p:nvSpPr>
        <p:spPr>
          <a:xfrm>
            <a:off x="2971527" y="2304333"/>
            <a:ext cx="1093274" cy="457200"/>
          </a:xfrm>
          <a:custGeom>
            <a:avLst/>
            <a:gdLst>
              <a:gd name="connsiteX0" fmla="*/ 0 w 789208"/>
              <a:gd name="connsiteY0" fmla="*/ 57045 h 570453"/>
              <a:gd name="connsiteX1" fmla="*/ 57045 w 789208"/>
              <a:gd name="connsiteY1" fmla="*/ 0 h 570453"/>
              <a:gd name="connsiteX2" fmla="*/ 732163 w 789208"/>
              <a:gd name="connsiteY2" fmla="*/ 0 h 570453"/>
              <a:gd name="connsiteX3" fmla="*/ 789208 w 789208"/>
              <a:gd name="connsiteY3" fmla="*/ 57045 h 570453"/>
              <a:gd name="connsiteX4" fmla="*/ 789208 w 789208"/>
              <a:gd name="connsiteY4" fmla="*/ 513408 h 570453"/>
              <a:gd name="connsiteX5" fmla="*/ 732163 w 789208"/>
              <a:gd name="connsiteY5" fmla="*/ 570453 h 570453"/>
              <a:gd name="connsiteX6" fmla="*/ 57045 w 789208"/>
              <a:gd name="connsiteY6" fmla="*/ 570453 h 570453"/>
              <a:gd name="connsiteX7" fmla="*/ 0 w 789208"/>
              <a:gd name="connsiteY7" fmla="*/ 513408 h 570453"/>
              <a:gd name="connsiteX8" fmla="*/ 0 w 789208"/>
              <a:gd name="connsiteY8" fmla="*/ 57045 h 57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570453">
                <a:moveTo>
                  <a:pt x="0" y="57045"/>
                </a:moveTo>
                <a:cubicBezTo>
                  <a:pt x="0" y="25540"/>
                  <a:pt x="25540" y="0"/>
                  <a:pt x="57045" y="0"/>
                </a:cubicBezTo>
                <a:lnTo>
                  <a:pt x="732163" y="0"/>
                </a:lnTo>
                <a:cubicBezTo>
                  <a:pt x="763668" y="0"/>
                  <a:pt x="789208" y="25540"/>
                  <a:pt x="789208" y="57045"/>
                </a:cubicBezTo>
                <a:lnTo>
                  <a:pt x="789208" y="513408"/>
                </a:lnTo>
                <a:cubicBezTo>
                  <a:pt x="789208" y="544913"/>
                  <a:pt x="763668" y="570453"/>
                  <a:pt x="732163" y="570453"/>
                </a:cubicBezTo>
                <a:lnTo>
                  <a:pt x="57045" y="570453"/>
                </a:lnTo>
                <a:cubicBezTo>
                  <a:pt x="25540" y="570453"/>
                  <a:pt x="0" y="544913"/>
                  <a:pt x="0" y="513408"/>
                </a:cubicBezTo>
                <a:lnTo>
                  <a:pt x="0" y="5704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Group Billing</a:t>
            </a:r>
          </a:p>
        </p:txBody>
      </p:sp>
      <p:sp>
        <p:nvSpPr>
          <p:cNvPr id="36" name="Freeform 203">
            <a:extLst>
              <a:ext uri="{FF2B5EF4-FFF2-40B4-BE49-F238E27FC236}">
                <a16:creationId xmlns:a16="http://schemas.microsoft.com/office/drawing/2014/main" id="{9FEBED63-2258-D818-7D70-E5CC0A16B65F}"/>
              </a:ext>
            </a:extLst>
          </p:cNvPr>
          <p:cNvSpPr>
            <a:spLocks/>
          </p:cNvSpPr>
          <p:nvPr/>
        </p:nvSpPr>
        <p:spPr>
          <a:xfrm>
            <a:off x="5947481" y="2304333"/>
            <a:ext cx="1093274" cy="457200"/>
          </a:xfrm>
          <a:custGeom>
            <a:avLst/>
            <a:gdLst>
              <a:gd name="connsiteX0" fmla="*/ 0 w 789208"/>
              <a:gd name="connsiteY0" fmla="*/ 32065 h 320647"/>
              <a:gd name="connsiteX1" fmla="*/ 32065 w 789208"/>
              <a:gd name="connsiteY1" fmla="*/ 0 h 320647"/>
              <a:gd name="connsiteX2" fmla="*/ 757143 w 789208"/>
              <a:gd name="connsiteY2" fmla="*/ 0 h 320647"/>
              <a:gd name="connsiteX3" fmla="*/ 789208 w 789208"/>
              <a:gd name="connsiteY3" fmla="*/ 32065 h 320647"/>
              <a:gd name="connsiteX4" fmla="*/ 789208 w 789208"/>
              <a:gd name="connsiteY4" fmla="*/ 288582 h 320647"/>
              <a:gd name="connsiteX5" fmla="*/ 757143 w 789208"/>
              <a:gd name="connsiteY5" fmla="*/ 320647 h 320647"/>
              <a:gd name="connsiteX6" fmla="*/ 32065 w 789208"/>
              <a:gd name="connsiteY6" fmla="*/ 320647 h 320647"/>
              <a:gd name="connsiteX7" fmla="*/ 0 w 789208"/>
              <a:gd name="connsiteY7" fmla="*/ 288582 h 320647"/>
              <a:gd name="connsiteX8" fmla="*/ 0 w 789208"/>
              <a:gd name="connsiteY8" fmla="*/ 32065 h 3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320647">
                <a:moveTo>
                  <a:pt x="0" y="32065"/>
                </a:moveTo>
                <a:cubicBezTo>
                  <a:pt x="0" y="14356"/>
                  <a:pt x="14356" y="0"/>
                  <a:pt x="32065" y="0"/>
                </a:cubicBezTo>
                <a:lnTo>
                  <a:pt x="757143" y="0"/>
                </a:lnTo>
                <a:cubicBezTo>
                  <a:pt x="774852" y="0"/>
                  <a:pt x="789208" y="14356"/>
                  <a:pt x="789208" y="32065"/>
                </a:cubicBezTo>
                <a:lnTo>
                  <a:pt x="789208" y="288582"/>
                </a:lnTo>
                <a:cubicBezTo>
                  <a:pt x="789208" y="306291"/>
                  <a:pt x="774852" y="320647"/>
                  <a:pt x="757143" y="320647"/>
                </a:cubicBezTo>
                <a:lnTo>
                  <a:pt x="32065" y="320647"/>
                </a:lnTo>
                <a:cubicBezTo>
                  <a:pt x="14356" y="320647"/>
                  <a:pt x="0" y="306291"/>
                  <a:pt x="0" y="288582"/>
                </a:cubicBezTo>
                <a:lnTo>
                  <a:pt x="0" y="3206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Adjudication</a:t>
            </a:r>
          </a:p>
        </p:txBody>
      </p:sp>
      <p:sp>
        <p:nvSpPr>
          <p:cNvPr id="37" name="Freeform 204">
            <a:extLst>
              <a:ext uri="{FF2B5EF4-FFF2-40B4-BE49-F238E27FC236}">
                <a16:creationId xmlns:a16="http://schemas.microsoft.com/office/drawing/2014/main" id="{49E99185-B1E9-E112-B90B-65B16775C8E1}"/>
              </a:ext>
            </a:extLst>
          </p:cNvPr>
          <p:cNvSpPr>
            <a:spLocks/>
          </p:cNvSpPr>
          <p:nvPr/>
        </p:nvSpPr>
        <p:spPr>
          <a:xfrm>
            <a:off x="5947481" y="2882003"/>
            <a:ext cx="1093274" cy="457200"/>
          </a:xfrm>
          <a:custGeom>
            <a:avLst/>
            <a:gdLst>
              <a:gd name="connsiteX0" fmla="*/ 0 w 789208"/>
              <a:gd name="connsiteY0" fmla="*/ 32065 h 320647"/>
              <a:gd name="connsiteX1" fmla="*/ 32065 w 789208"/>
              <a:gd name="connsiteY1" fmla="*/ 0 h 320647"/>
              <a:gd name="connsiteX2" fmla="*/ 757143 w 789208"/>
              <a:gd name="connsiteY2" fmla="*/ 0 h 320647"/>
              <a:gd name="connsiteX3" fmla="*/ 789208 w 789208"/>
              <a:gd name="connsiteY3" fmla="*/ 32065 h 320647"/>
              <a:gd name="connsiteX4" fmla="*/ 789208 w 789208"/>
              <a:gd name="connsiteY4" fmla="*/ 288582 h 320647"/>
              <a:gd name="connsiteX5" fmla="*/ 757143 w 789208"/>
              <a:gd name="connsiteY5" fmla="*/ 320647 h 320647"/>
              <a:gd name="connsiteX6" fmla="*/ 32065 w 789208"/>
              <a:gd name="connsiteY6" fmla="*/ 320647 h 320647"/>
              <a:gd name="connsiteX7" fmla="*/ 0 w 789208"/>
              <a:gd name="connsiteY7" fmla="*/ 288582 h 320647"/>
              <a:gd name="connsiteX8" fmla="*/ 0 w 789208"/>
              <a:gd name="connsiteY8" fmla="*/ 32065 h 3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320647">
                <a:moveTo>
                  <a:pt x="0" y="32065"/>
                </a:moveTo>
                <a:cubicBezTo>
                  <a:pt x="0" y="14356"/>
                  <a:pt x="14356" y="0"/>
                  <a:pt x="32065" y="0"/>
                </a:cubicBezTo>
                <a:lnTo>
                  <a:pt x="757143" y="0"/>
                </a:lnTo>
                <a:cubicBezTo>
                  <a:pt x="774852" y="0"/>
                  <a:pt x="789208" y="14356"/>
                  <a:pt x="789208" y="32065"/>
                </a:cubicBezTo>
                <a:lnTo>
                  <a:pt x="789208" y="288582"/>
                </a:lnTo>
                <a:cubicBezTo>
                  <a:pt x="789208" y="306291"/>
                  <a:pt x="774852" y="320647"/>
                  <a:pt x="757143" y="320647"/>
                </a:cubicBezTo>
                <a:lnTo>
                  <a:pt x="32065" y="320647"/>
                </a:lnTo>
                <a:cubicBezTo>
                  <a:pt x="14356" y="320647"/>
                  <a:pt x="0" y="306291"/>
                  <a:pt x="0" y="288582"/>
                </a:cubicBezTo>
                <a:lnTo>
                  <a:pt x="0" y="3206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Support</a:t>
            </a:r>
          </a:p>
        </p:txBody>
      </p:sp>
      <p:sp>
        <p:nvSpPr>
          <p:cNvPr id="38" name="Freeform 206">
            <a:extLst>
              <a:ext uri="{FF2B5EF4-FFF2-40B4-BE49-F238E27FC236}">
                <a16:creationId xmlns:a16="http://schemas.microsoft.com/office/drawing/2014/main" id="{F808B7E1-E175-C334-8484-94A571FF68A5}"/>
              </a:ext>
            </a:extLst>
          </p:cNvPr>
          <p:cNvSpPr>
            <a:spLocks/>
          </p:cNvSpPr>
          <p:nvPr/>
        </p:nvSpPr>
        <p:spPr>
          <a:xfrm>
            <a:off x="5947481" y="1736602"/>
            <a:ext cx="1093274" cy="457200"/>
          </a:xfrm>
          <a:custGeom>
            <a:avLst/>
            <a:gdLst>
              <a:gd name="connsiteX0" fmla="*/ 0 w 789208"/>
              <a:gd name="connsiteY0" fmla="*/ 32065 h 320647"/>
              <a:gd name="connsiteX1" fmla="*/ 32065 w 789208"/>
              <a:gd name="connsiteY1" fmla="*/ 0 h 320647"/>
              <a:gd name="connsiteX2" fmla="*/ 757143 w 789208"/>
              <a:gd name="connsiteY2" fmla="*/ 0 h 320647"/>
              <a:gd name="connsiteX3" fmla="*/ 789208 w 789208"/>
              <a:gd name="connsiteY3" fmla="*/ 32065 h 320647"/>
              <a:gd name="connsiteX4" fmla="*/ 789208 w 789208"/>
              <a:gd name="connsiteY4" fmla="*/ 288582 h 320647"/>
              <a:gd name="connsiteX5" fmla="*/ 757143 w 789208"/>
              <a:gd name="connsiteY5" fmla="*/ 320647 h 320647"/>
              <a:gd name="connsiteX6" fmla="*/ 32065 w 789208"/>
              <a:gd name="connsiteY6" fmla="*/ 320647 h 320647"/>
              <a:gd name="connsiteX7" fmla="*/ 0 w 789208"/>
              <a:gd name="connsiteY7" fmla="*/ 288582 h 320647"/>
              <a:gd name="connsiteX8" fmla="*/ 0 w 789208"/>
              <a:gd name="connsiteY8" fmla="*/ 32065 h 3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320647">
                <a:moveTo>
                  <a:pt x="0" y="32065"/>
                </a:moveTo>
                <a:cubicBezTo>
                  <a:pt x="0" y="14356"/>
                  <a:pt x="14356" y="0"/>
                  <a:pt x="32065" y="0"/>
                </a:cubicBezTo>
                <a:lnTo>
                  <a:pt x="757143" y="0"/>
                </a:lnTo>
                <a:cubicBezTo>
                  <a:pt x="774852" y="0"/>
                  <a:pt x="789208" y="14356"/>
                  <a:pt x="789208" y="32065"/>
                </a:cubicBezTo>
                <a:lnTo>
                  <a:pt x="789208" y="288582"/>
                </a:lnTo>
                <a:cubicBezTo>
                  <a:pt x="789208" y="306291"/>
                  <a:pt x="774852" y="320647"/>
                  <a:pt x="757143" y="320647"/>
                </a:cubicBezTo>
                <a:lnTo>
                  <a:pt x="32065" y="320647"/>
                </a:lnTo>
                <a:cubicBezTo>
                  <a:pt x="14356" y="320647"/>
                  <a:pt x="0" y="306291"/>
                  <a:pt x="0" y="288582"/>
                </a:cubicBezTo>
                <a:lnTo>
                  <a:pt x="0" y="32065"/>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Eligibility</a:t>
            </a:r>
          </a:p>
        </p:txBody>
      </p:sp>
      <p:grpSp>
        <p:nvGrpSpPr>
          <p:cNvPr id="39" name="Group 38">
            <a:extLst>
              <a:ext uri="{FF2B5EF4-FFF2-40B4-BE49-F238E27FC236}">
                <a16:creationId xmlns:a16="http://schemas.microsoft.com/office/drawing/2014/main" id="{5742DBA3-042C-6731-F038-8452C8927CAA}"/>
              </a:ext>
            </a:extLst>
          </p:cNvPr>
          <p:cNvGrpSpPr/>
          <p:nvPr/>
        </p:nvGrpSpPr>
        <p:grpSpPr>
          <a:xfrm>
            <a:off x="2749063" y="1638482"/>
            <a:ext cx="7487125" cy="2486258"/>
            <a:chOff x="2451839" y="1844120"/>
            <a:chExt cx="6797967" cy="3672879"/>
          </a:xfrm>
        </p:grpSpPr>
        <p:cxnSp>
          <p:nvCxnSpPr>
            <p:cNvPr id="40" name="Straight Connector 39">
              <a:extLst>
                <a:ext uri="{FF2B5EF4-FFF2-40B4-BE49-F238E27FC236}">
                  <a16:creationId xmlns:a16="http://schemas.microsoft.com/office/drawing/2014/main" id="{AFC592DB-58BD-A576-6D1A-71D8958DCF69}"/>
                </a:ext>
              </a:extLst>
            </p:cNvPr>
            <p:cNvCxnSpPr/>
            <p:nvPr/>
          </p:nvCxnSpPr>
          <p:spPr bwMode="auto">
            <a:xfrm>
              <a:off x="2451839" y="1844120"/>
              <a:ext cx="922" cy="3672879"/>
            </a:xfrm>
            <a:prstGeom prst="line">
              <a:avLst/>
            </a:prstGeom>
            <a:solidFill>
              <a:schemeClr val="tx2"/>
            </a:solidFill>
            <a:ln w="6350" cap="flat" cmpd="sng" algn="ctr">
              <a:solidFill>
                <a:schemeClr val="bg2">
                  <a:lumMod val="50000"/>
                </a:schemeClr>
              </a:solidFill>
              <a:prstDash val="dash"/>
              <a:round/>
              <a:headEnd type="none" w="med" len="med"/>
              <a:tailEnd type="none" w="med" len="med"/>
            </a:ln>
            <a:effectLst/>
          </p:spPr>
        </p:cxnSp>
        <p:cxnSp>
          <p:nvCxnSpPr>
            <p:cNvPr id="41" name="Straight Connector 40">
              <a:extLst>
                <a:ext uri="{FF2B5EF4-FFF2-40B4-BE49-F238E27FC236}">
                  <a16:creationId xmlns:a16="http://schemas.microsoft.com/office/drawing/2014/main" id="{2AF6A97C-3CD8-5E19-016E-190DB7FD2765}"/>
                </a:ext>
              </a:extLst>
            </p:cNvPr>
            <p:cNvCxnSpPr/>
            <p:nvPr/>
          </p:nvCxnSpPr>
          <p:spPr bwMode="auto">
            <a:xfrm>
              <a:off x="3811248" y="1844120"/>
              <a:ext cx="922" cy="3672879"/>
            </a:xfrm>
            <a:prstGeom prst="line">
              <a:avLst/>
            </a:prstGeom>
            <a:solidFill>
              <a:schemeClr val="tx2"/>
            </a:solidFill>
            <a:ln w="6350" cap="flat" cmpd="sng" algn="ctr">
              <a:solidFill>
                <a:schemeClr val="bg2">
                  <a:lumMod val="50000"/>
                </a:schemeClr>
              </a:solidFill>
              <a:prstDash val="dash"/>
              <a:round/>
              <a:headEnd type="none" w="med" len="med"/>
              <a:tailEnd type="none" w="med" len="med"/>
            </a:ln>
            <a:effectLst/>
          </p:spPr>
        </p:cxnSp>
        <p:cxnSp>
          <p:nvCxnSpPr>
            <p:cNvPr id="42" name="Straight Connector 41">
              <a:extLst>
                <a:ext uri="{FF2B5EF4-FFF2-40B4-BE49-F238E27FC236}">
                  <a16:creationId xmlns:a16="http://schemas.microsoft.com/office/drawing/2014/main" id="{572FA265-A14D-A2FE-A07D-964D829E65BC}"/>
                </a:ext>
              </a:extLst>
            </p:cNvPr>
            <p:cNvCxnSpPr/>
            <p:nvPr/>
          </p:nvCxnSpPr>
          <p:spPr bwMode="auto">
            <a:xfrm>
              <a:off x="9248884" y="1844120"/>
              <a:ext cx="922" cy="3672879"/>
            </a:xfrm>
            <a:prstGeom prst="line">
              <a:avLst/>
            </a:prstGeom>
            <a:solidFill>
              <a:schemeClr val="tx2"/>
            </a:solidFill>
            <a:ln w="6350" cap="flat" cmpd="sng" algn="ctr">
              <a:solidFill>
                <a:schemeClr val="bg2">
                  <a:lumMod val="50000"/>
                </a:schemeClr>
              </a:solidFill>
              <a:prstDash val="dash"/>
              <a:round/>
              <a:headEnd type="none" w="med" len="med"/>
              <a:tailEnd type="none" w="med" len="med"/>
            </a:ln>
            <a:effectLst/>
          </p:spPr>
        </p:cxnSp>
        <p:cxnSp>
          <p:nvCxnSpPr>
            <p:cNvPr id="43" name="Straight Connector 42">
              <a:extLst>
                <a:ext uri="{FF2B5EF4-FFF2-40B4-BE49-F238E27FC236}">
                  <a16:creationId xmlns:a16="http://schemas.microsoft.com/office/drawing/2014/main" id="{4AFA8999-6DA5-3613-048F-D9931801B548}"/>
                </a:ext>
              </a:extLst>
            </p:cNvPr>
            <p:cNvCxnSpPr/>
            <p:nvPr/>
          </p:nvCxnSpPr>
          <p:spPr bwMode="auto">
            <a:xfrm>
              <a:off x="7889475" y="1844120"/>
              <a:ext cx="922" cy="3672879"/>
            </a:xfrm>
            <a:prstGeom prst="line">
              <a:avLst/>
            </a:prstGeom>
            <a:solidFill>
              <a:schemeClr val="tx2"/>
            </a:solidFill>
            <a:ln w="6350" cap="flat" cmpd="sng" algn="ctr">
              <a:solidFill>
                <a:schemeClr val="bg2">
                  <a:lumMod val="50000"/>
                </a:schemeClr>
              </a:solidFill>
              <a:prstDash val="dash"/>
              <a:round/>
              <a:headEnd type="none" w="med" len="med"/>
              <a:tailEnd type="none" w="med" len="med"/>
            </a:ln>
            <a:effectLst/>
          </p:spPr>
        </p:cxnSp>
        <p:cxnSp>
          <p:nvCxnSpPr>
            <p:cNvPr id="44" name="Straight Connector 43">
              <a:extLst>
                <a:ext uri="{FF2B5EF4-FFF2-40B4-BE49-F238E27FC236}">
                  <a16:creationId xmlns:a16="http://schemas.microsoft.com/office/drawing/2014/main" id="{2B1B357A-8212-F5B9-E58A-E9F2FA8F7500}"/>
                </a:ext>
              </a:extLst>
            </p:cNvPr>
            <p:cNvCxnSpPr/>
            <p:nvPr/>
          </p:nvCxnSpPr>
          <p:spPr bwMode="auto">
            <a:xfrm>
              <a:off x="6530066" y="1844120"/>
              <a:ext cx="922" cy="3672879"/>
            </a:xfrm>
            <a:prstGeom prst="line">
              <a:avLst/>
            </a:prstGeom>
            <a:solidFill>
              <a:schemeClr val="tx2"/>
            </a:solidFill>
            <a:ln w="6350" cap="flat" cmpd="sng" algn="ctr">
              <a:solidFill>
                <a:schemeClr val="bg2">
                  <a:lumMod val="50000"/>
                </a:schemeClr>
              </a:solidFill>
              <a:prstDash val="dash"/>
              <a:round/>
              <a:headEnd type="none" w="med" len="med"/>
              <a:tailEnd type="none" w="med" len="med"/>
            </a:ln>
            <a:effectLst/>
          </p:spPr>
        </p:cxnSp>
        <p:cxnSp>
          <p:nvCxnSpPr>
            <p:cNvPr id="45" name="Straight Connector 44">
              <a:extLst>
                <a:ext uri="{FF2B5EF4-FFF2-40B4-BE49-F238E27FC236}">
                  <a16:creationId xmlns:a16="http://schemas.microsoft.com/office/drawing/2014/main" id="{2147C2AA-5B7E-5373-1767-47DF70F8C283}"/>
                </a:ext>
              </a:extLst>
            </p:cNvPr>
            <p:cNvCxnSpPr/>
            <p:nvPr/>
          </p:nvCxnSpPr>
          <p:spPr bwMode="auto">
            <a:xfrm>
              <a:off x="5170657" y="1844120"/>
              <a:ext cx="922" cy="3672879"/>
            </a:xfrm>
            <a:prstGeom prst="line">
              <a:avLst/>
            </a:prstGeom>
            <a:solidFill>
              <a:schemeClr val="tx2"/>
            </a:solidFill>
            <a:ln w="6350" cap="flat" cmpd="sng" algn="ctr">
              <a:solidFill>
                <a:schemeClr val="bg2">
                  <a:lumMod val="50000"/>
                </a:schemeClr>
              </a:solidFill>
              <a:prstDash val="dash"/>
              <a:round/>
              <a:headEnd type="none" w="med" len="med"/>
              <a:tailEnd type="none" w="med" len="med"/>
            </a:ln>
            <a:effectLst/>
          </p:spPr>
        </p:cxnSp>
      </p:grpSp>
      <p:grpSp>
        <p:nvGrpSpPr>
          <p:cNvPr id="46" name="Group 45">
            <a:extLst>
              <a:ext uri="{FF2B5EF4-FFF2-40B4-BE49-F238E27FC236}">
                <a16:creationId xmlns:a16="http://schemas.microsoft.com/office/drawing/2014/main" id="{F27F57AA-ED19-D3DE-86AE-70D31C544C9E}"/>
              </a:ext>
            </a:extLst>
          </p:cNvPr>
          <p:cNvGrpSpPr/>
          <p:nvPr/>
        </p:nvGrpSpPr>
        <p:grpSpPr>
          <a:xfrm>
            <a:off x="279309" y="4235267"/>
            <a:ext cx="11528376" cy="2225554"/>
            <a:chOff x="404813" y="3806602"/>
            <a:chExt cx="11379200" cy="2654224"/>
          </a:xfrm>
        </p:grpSpPr>
        <p:grpSp>
          <p:nvGrpSpPr>
            <p:cNvPr id="47" name="Group 46">
              <a:extLst>
                <a:ext uri="{FF2B5EF4-FFF2-40B4-BE49-F238E27FC236}">
                  <a16:creationId xmlns:a16="http://schemas.microsoft.com/office/drawing/2014/main" id="{3562F930-C92B-F0CA-6BA2-ABCD4F0BE6E1}"/>
                </a:ext>
              </a:extLst>
            </p:cNvPr>
            <p:cNvGrpSpPr/>
            <p:nvPr/>
          </p:nvGrpSpPr>
          <p:grpSpPr>
            <a:xfrm>
              <a:off x="404813" y="6033267"/>
              <a:ext cx="11379200" cy="427559"/>
              <a:chOff x="227349" y="6062142"/>
              <a:chExt cx="11687474" cy="427559"/>
            </a:xfrm>
          </p:grpSpPr>
          <p:sp>
            <p:nvSpPr>
              <p:cNvPr id="111" name="Rounded Rectangle 5">
                <a:extLst>
                  <a:ext uri="{FF2B5EF4-FFF2-40B4-BE49-F238E27FC236}">
                    <a16:creationId xmlns:a16="http://schemas.microsoft.com/office/drawing/2014/main" id="{37E2396E-BDBE-C6B6-C04B-7C33E3D80EC1}"/>
                  </a:ext>
                </a:extLst>
              </p:cNvPr>
              <p:cNvSpPr/>
              <p:nvPr/>
            </p:nvSpPr>
            <p:spPr bwMode="auto">
              <a:xfrm>
                <a:off x="227349" y="6062142"/>
                <a:ext cx="11687474" cy="427559"/>
              </a:xfrm>
              <a:prstGeom prst="roundRect">
                <a:avLst/>
              </a:prstGeom>
              <a:solidFill>
                <a:schemeClr val="accent2"/>
              </a:solidFill>
              <a:ln w="9525" cap="flat" cmpd="sng" algn="ctr">
                <a:noFill/>
                <a:prstDash val="sysDot"/>
                <a:miter lim="800000"/>
              </a:ln>
              <a:effectLst/>
            </p:spPr>
            <p:txBody>
              <a:bodyPr lIns="83969" tIns="421200" rIns="83969" bIns="43200" anchor="ctr"/>
              <a:lstStyle/>
              <a:p>
                <a:pPr marL="0" marR="0" lvl="0" indent="0" algn="ctr" defTabSz="914103" rtl="0" eaLnBrk="1" fontAlgn="auto" latinLnBrk="0" hangingPunct="1">
                  <a:lnSpc>
                    <a:spcPct val="100000"/>
                  </a:lnSpc>
                  <a:spcBef>
                    <a:spcPts val="0"/>
                  </a:spcBef>
                  <a:spcAft>
                    <a:spcPts val="0"/>
                  </a:spcAft>
                  <a:buClrTx/>
                  <a:buSzTx/>
                  <a:buFontTx/>
                  <a:buNone/>
                  <a:tabLst>
                    <a:tab pos="119063" algn="l"/>
                  </a:tabLst>
                  <a:defRPr/>
                </a:pPr>
                <a:endParaRPr kumimoji="0" lang="en-US" sz="1100" b="0" i="0" u="none" strike="noStrike" kern="0" cap="none" spc="0" normalizeH="0" baseline="0" noProof="0">
                  <a:ln>
                    <a:noFill/>
                  </a:ln>
                  <a:solidFill>
                    <a:prstClr val="white"/>
                  </a:solidFill>
                  <a:effectLst/>
                  <a:uLnTx/>
                  <a:uFillTx/>
                  <a:latin typeface="Ubuntu"/>
                  <a:ea typeface="+mn-ea"/>
                  <a:cs typeface="+mn-cs"/>
                </a:endParaRPr>
              </a:p>
            </p:txBody>
          </p:sp>
          <p:sp>
            <p:nvSpPr>
              <p:cNvPr id="112" name="ZoneTexte 183">
                <a:extLst>
                  <a:ext uri="{FF2B5EF4-FFF2-40B4-BE49-F238E27FC236}">
                    <a16:creationId xmlns:a16="http://schemas.microsoft.com/office/drawing/2014/main" id="{7E2776C3-D3EA-0DC8-5351-FCFE0EA59147}"/>
                  </a:ext>
                </a:extLst>
              </p:cNvPr>
              <p:cNvSpPr txBox="1"/>
              <p:nvPr/>
            </p:nvSpPr>
            <p:spPr bwMode="auto">
              <a:xfrm>
                <a:off x="471228" y="6192392"/>
                <a:ext cx="1964829" cy="169277"/>
              </a:xfrm>
              <a:prstGeom prst="rect">
                <a:avLst/>
              </a:prstGeom>
              <a:noFill/>
            </p:spPr>
            <p:txBody>
              <a:bodyPr wrap="square" lIns="0" tIns="0" rIns="0" bIns="0">
                <a:spAutoFit/>
              </a:bodyPr>
              <a:lstStyle/>
              <a:p>
                <a:pPr marL="0" marR="0" lvl="2" indent="0" algn="l" defTabSz="957756" rtl="0" eaLnBrk="1" fontAlgn="auto" latinLnBrk="0" hangingPunct="1">
                  <a:lnSpc>
                    <a:spcPct val="100000"/>
                  </a:lnSpc>
                  <a:spcBef>
                    <a:spcPts val="0"/>
                  </a:spcBef>
                  <a:spcAft>
                    <a:spcPts val="0"/>
                  </a:spcAft>
                  <a:buClr>
                    <a:srgbClr val="0098CC"/>
                  </a:buClr>
                  <a:buSzTx/>
                  <a:buFontTx/>
                  <a:buNone/>
                  <a:tabLst/>
                  <a:defRPr/>
                </a:pPr>
                <a:r>
                  <a:rPr kumimoji="0" lang="pl-PL" sz="1100" b="1" i="0" u="none" strike="noStrike" kern="0" cap="none" spc="0" normalizeH="0" baseline="0" noProof="0">
                    <a:ln>
                      <a:noFill/>
                    </a:ln>
                    <a:solidFill>
                      <a:prstClr val="white"/>
                    </a:solidFill>
                    <a:effectLst/>
                    <a:uLnTx/>
                    <a:uFillTx/>
                    <a:latin typeface="Ubuntu"/>
                    <a:ea typeface="ＭＳ Ｐゴシック" charset="0"/>
                    <a:cs typeface="+mn-cs"/>
                  </a:rPr>
                  <a:t>SECTOR OFFERING</a:t>
                </a:r>
                <a:endParaRPr kumimoji="0" lang="en-US" sz="1100" b="1" i="0" u="none" strike="noStrike" kern="0" cap="none" spc="0" normalizeH="0" baseline="0" noProof="0">
                  <a:ln>
                    <a:noFill/>
                  </a:ln>
                  <a:solidFill>
                    <a:prstClr val="white"/>
                  </a:solidFill>
                  <a:effectLst/>
                  <a:uLnTx/>
                  <a:uFillTx/>
                  <a:latin typeface="Ubuntu"/>
                  <a:ea typeface="ＭＳ Ｐゴシック" charset="0"/>
                  <a:cs typeface="+mn-cs"/>
                </a:endParaRPr>
              </a:p>
            </p:txBody>
          </p:sp>
          <p:sp>
            <p:nvSpPr>
              <p:cNvPr id="114" name="Rounded Rectangle 8">
                <a:extLst>
                  <a:ext uri="{FF2B5EF4-FFF2-40B4-BE49-F238E27FC236}">
                    <a16:creationId xmlns:a16="http://schemas.microsoft.com/office/drawing/2014/main" id="{9E27C061-959B-5ADE-E253-ABFB6A2B7721}"/>
                  </a:ext>
                </a:extLst>
              </p:cNvPr>
              <p:cNvSpPr/>
              <p:nvPr/>
            </p:nvSpPr>
            <p:spPr bwMode="auto">
              <a:xfrm>
                <a:off x="3660877" y="6127286"/>
                <a:ext cx="3630124" cy="297270"/>
              </a:xfrm>
              <a:prstGeom prst="roundRect">
                <a:avLst/>
              </a:prstGeom>
              <a:solidFill>
                <a:sysClr val="window" lastClr="FFFFFF"/>
              </a:solidFill>
              <a:ln w="6350" cap="flat" cmpd="sng" algn="ctr">
                <a:noFill/>
                <a:prstDash val="solid"/>
                <a:miter lim="800000"/>
              </a:ln>
              <a:effectLst>
                <a:innerShdw>
                  <a:prstClr val="black"/>
                </a:innerShdw>
              </a:effectLst>
            </p:spPr>
            <p:txBody>
              <a:bodyPr anchor="ctr"/>
              <a:lstStyle/>
              <a:p>
                <a:pPr marL="114300" marR="0" lvl="0" indent="-114300" algn="ctr" defTabSz="914400" rtl="0" eaLnBrk="1" fontAlgn="auto" latinLnBrk="0" hangingPunct="1">
                  <a:lnSpc>
                    <a:spcPct val="95000"/>
                  </a:lnSpc>
                  <a:spcBef>
                    <a:spcPts val="0"/>
                  </a:spcBef>
                  <a:spcAft>
                    <a:spcPts val="200"/>
                  </a:spcAft>
                  <a:buClr>
                    <a:srgbClr val="0098C7"/>
                  </a:buClr>
                  <a:buSzTx/>
                  <a:buFontTx/>
                  <a:buNone/>
                  <a:tabLst/>
                  <a:defRPr/>
                </a:pPr>
                <a:r>
                  <a:rPr kumimoji="0" lang="en-GB" sz="1100" b="1" i="0" u="none" strike="noStrike" kern="0" cap="none" spc="0" normalizeH="0" baseline="0" noProof="0">
                    <a:ln>
                      <a:noFill/>
                    </a:ln>
                    <a:solidFill>
                      <a:prstClr val="black"/>
                    </a:solidFill>
                    <a:effectLst/>
                    <a:uLnTx/>
                    <a:uFillTx/>
                    <a:latin typeface="Ubuntu"/>
                    <a:ea typeface="+mn-ea"/>
                    <a:cs typeface="+mn-cs"/>
                  </a:rPr>
                  <a:t>Governance, Risk &amp; Compliance</a:t>
                </a:r>
                <a:endParaRPr kumimoji="0" lang="pl-PL" sz="1100" b="1" i="0" u="none" strike="noStrike" kern="0" cap="none" spc="0" normalizeH="0" baseline="0" noProof="0">
                  <a:ln>
                    <a:noFill/>
                  </a:ln>
                  <a:solidFill>
                    <a:prstClr val="black"/>
                  </a:solidFill>
                  <a:effectLst/>
                  <a:uLnTx/>
                  <a:uFillTx/>
                  <a:latin typeface="Ubuntu"/>
                  <a:ea typeface="+mn-ea"/>
                  <a:cs typeface="+mn-cs"/>
                </a:endParaRPr>
              </a:p>
            </p:txBody>
          </p:sp>
        </p:grpSp>
        <p:grpSp>
          <p:nvGrpSpPr>
            <p:cNvPr id="48" name="Group 47">
              <a:extLst>
                <a:ext uri="{FF2B5EF4-FFF2-40B4-BE49-F238E27FC236}">
                  <a16:creationId xmlns:a16="http://schemas.microsoft.com/office/drawing/2014/main" id="{1C835E17-B6CF-B7CA-1EB8-FA3C7BE84BA5}"/>
                </a:ext>
              </a:extLst>
            </p:cNvPr>
            <p:cNvGrpSpPr/>
            <p:nvPr/>
          </p:nvGrpSpPr>
          <p:grpSpPr>
            <a:xfrm>
              <a:off x="404998" y="3880101"/>
              <a:ext cx="886426" cy="2014322"/>
              <a:chOff x="404998" y="3880101"/>
              <a:chExt cx="886426" cy="2014322"/>
            </a:xfrm>
          </p:grpSpPr>
          <p:sp>
            <p:nvSpPr>
              <p:cNvPr id="109" name="Freeform 11">
                <a:extLst>
                  <a:ext uri="{FF2B5EF4-FFF2-40B4-BE49-F238E27FC236}">
                    <a16:creationId xmlns:a16="http://schemas.microsoft.com/office/drawing/2014/main" id="{F369D234-CD4A-4F36-0479-ED6F0F0840D8}"/>
                  </a:ext>
                </a:extLst>
              </p:cNvPr>
              <p:cNvSpPr>
                <a:spLocks/>
              </p:cNvSpPr>
              <p:nvPr>
                <p:custDataLst>
                  <p:tags r:id="rId11"/>
                </p:custDataLst>
              </p:nvPr>
            </p:nvSpPr>
            <p:spPr bwMode="auto">
              <a:xfrm rot="16200000" flipH="1">
                <a:off x="919920" y="4778786"/>
                <a:ext cx="495149" cy="247859"/>
              </a:xfrm>
              <a:custGeom>
                <a:avLst/>
                <a:gdLst>
                  <a:gd name="connsiteX0" fmla="*/ 0 w 10000"/>
                  <a:gd name="connsiteY0" fmla="*/ 0 h 10000"/>
                  <a:gd name="connsiteX1" fmla="*/ 10000 w 10000"/>
                  <a:gd name="connsiteY1" fmla="*/ 0 h 10000"/>
                  <a:gd name="connsiteX2" fmla="*/ 10000 w 10000"/>
                  <a:gd name="connsiteY2" fmla="*/ 5705 h 10000"/>
                  <a:gd name="connsiteX3" fmla="*/ 9705 w 10000"/>
                  <a:gd name="connsiteY3" fmla="*/ 8750 h 10000"/>
                  <a:gd name="connsiteX4" fmla="*/ 814 w 10000"/>
                  <a:gd name="connsiteY4" fmla="*/ 8750 h 10000"/>
                  <a:gd name="connsiteX5" fmla="*/ 519 w 10000"/>
                  <a:gd name="connsiteY5" fmla="*/ 10000 h 10000"/>
                  <a:gd name="connsiteX6" fmla="*/ 228 w 10000"/>
                  <a:gd name="connsiteY6" fmla="*/ 8750 h 10000"/>
                  <a:gd name="connsiteX7" fmla="*/ 0 w 10000"/>
                  <a:gd name="connsiteY7" fmla="*/ 8750 h 10000"/>
                  <a:gd name="connsiteX8" fmla="*/ 92 w 10000"/>
                  <a:gd name="connsiteY8" fmla="*/ 650 h 10000"/>
                  <a:gd name="connsiteX0" fmla="*/ 0 w 10000"/>
                  <a:gd name="connsiteY0" fmla="*/ 0 h 10000"/>
                  <a:gd name="connsiteX1" fmla="*/ 10000 w 10000"/>
                  <a:gd name="connsiteY1" fmla="*/ 0 h 10000"/>
                  <a:gd name="connsiteX2" fmla="*/ 10000 w 10000"/>
                  <a:gd name="connsiteY2" fmla="*/ 5705 h 10000"/>
                  <a:gd name="connsiteX3" fmla="*/ 9705 w 10000"/>
                  <a:gd name="connsiteY3" fmla="*/ 8750 h 10000"/>
                  <a:gd name="connsiteX4" fmla="*/ 814 w 10000"/>
                  <a:gd name="connsiteY4" fmla="*/ 8750 h 10000"/>
                  <a:gd name="connsiteX5" fmla="*/ 519 w 10000"/>
                  <a:gd name="connsiteY5" fmla="*/ 10000 h 10000"/>
                  <a:gd name="connsiteX6" fmla="*/ 228 w 10000"/>
                  <a:gd name="connsiteY6" fmla="*/ 8750 h 10000"/>
                  <a:gd name="connsiteX7" fmla="*/ 0 w 10000"/>
                  <a:gd name="connsiteY7" fmla="*/ 8750 h 10000"/>
                  <a:gd name="connsiteX0" fmla="*/ 10000 w 10000"/>
                  <a:gd name="connsiteY0" fmla="*/ 0 h 10000"/>
                  <a:gd name="connsiteX1" fmla="*/ 10000 w 10000"/>
                  <a:gd name="connsiteY1" fmla="*/ 5705 h 10000"/>
                  <a:gd name="connsiteX2" fmla="*/ 9705 w 10000"/>
                  <a:gd name="connsiteY2" fmla="*/ 8750 h 10000"/>
                  <a:gd name="connsiteX3" fmla="*/ 814 w 10000"/>
                  <a:gd name="connsiteY3" fmla="*/ 8750 h 10000"/>
                  <a:gd name="connsiteX4" fmla="*/ 519 w 10000"/>
                  <a:gd name="connsiteY4" fmla="*/ 10000 h 10000"/>
                  <a:gd name="connsiteX5" fmla="*/ 228 w 10000"/>
                  <a:gd name="connsiteY5" fmla="*/ 8750 h 10000"/>
                  <a:gd name="connsiteX6" fmla="*/ 0 w 10000"/>
                  <a:gd name="connsiteY6" fmla="*/ 8750 h 10000"/>
                  <a:gd name="connsiteX0" fmla="*/ 10000 w 10000"/>
                  <a:gd name="connsiteY0" fmla="*/ 16716 h 26716"/>
                  <a:gd name="connsiteX1" fmla="*/ 4223 w 10000"/>
                  <a:gd name="connsiteY1" fmla="*/ 0 h 26716"/>
                  <a:gd name="connsiteX2" fmla="*/ 10000 w 10000"/>
                  <a:gd name="connsiteY2" fmla="*/ 22421 h 26716"/>
                  <a:gd name="connsiteX3" fmla="*/ 9705 w 10000"/>
                  <a:gd name="connsiteY3" fmla="*/ 25466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10000 w 10000"/>
                  <a:gd name="connsiteY2" fmla="*/ 22421 h 26716"/>
                  <a:gd name="connsiteX3" fmla="*/ 4062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10000 w 10000"/>
                  <a:gd name="connsiteY2" fmla="*/ 22421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4123 w 10000"/>
                  <a:gd name="connsiteY2" fmla="*/ 23350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9924 w 10000"/>
                  <a:gd name="connsiteY1" fmla="*/ 16671 h 26716"/>
                  <a:gd name="connsiteX2" fmla="*/ 4223 w 10000"/>
                  <a:gd name="connsiteY2" fmla="*/ 0 h 26716"/>
                  <a:gd name="connsiteX3" fmla="*/ 4123 w 10000"/>
                  <a:gd name="connsiteY3" fmla="*/ 23350 h 26716"/>
                  <a:gd name="connsiteX4" fmla="*/ 3373 w 10000"/>
                  <a:gd name="connsiteY4" fmla="*/ 25384 h 26716"/>
                  <a:gd name="connsiteX5" fmla="*/ 814 w 10000"/>
                  <a:gd name="connsiteY5" fmla="*/ 25466 h 26716"/>
                  <a:gd name="connsiteX6" fmla="*/ 519 w 10000"/>
                  <a:gd name="connsiteY6" fmla="*/ 26716 h 26716"/>
                  <a:gd name="connsiteX7" fmla="*/ 228 w 10000"/>
                  <a:gd name="connsiteY7" fmla="*/ 25466 h 26716"/>
                  <a:gd name="connsiteX8" fmla="*/ 0 w 10000"/>
                  <a:gd name="connsiteY8" fmla="*/ 25466 h 26716"/>
                  <a:gd name="connsiteX0" fmla="*/ 10000 w 10000"/>
                  <a:gd name="connsiteY0" fmla="*/ 16716 h 26716"/>
                  <a:gd name="connsiteX1" fmla="*/ 4223 w 10000"/>
                  <a:gd name="connsiteY1" fmla="*/ 0 h 26716"/>
                  <a:gd name="connsiteX2" fmla="*/ 4123 w 10000"/>
                  <a:gd name="connsiteY2" fmla="*/ 23350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4223 w 4224"/>
                  <a:gd name="connsiteY0" fmla="*/ 0 h 26716"/>
                  <a:gd name="connsiteX1" fmla="*/ 4123 w 4224"/>
                  <a:gd name="connsiteY1" fmla="*/ 23350 h 26716"/>
                  <a:gd name="connsiteX2" fmla="*/ 3373 w 4224"/>
                  <a:gd name="connsiteY2" fmla="*/ 25384 h 26716"/>
                  <a:gd name="connsiteX3" fmla="*/ 814 w 4224"/>
                  <a:gd name="connsiteY3" fmla="*/ 25466 h 26716"/>
                  <a:gd name="connsiteX4" fmla="*/ 519 w 4224"/>
                  <a:gd name="connsiteY4" fmla="*/ 26716 h 26716"/>
                  <a:gd name="connsiteX5" fmla="*/ 228 w 4224"/>
                  <a:gd name="connsiteY5" fmla="*/ 25466 h 26716"/>
                  <a:gd name="connsiteX6" fmla="*/ 0 w 4224"/>
                  <a:gd name="connsiteY6" fmla="*/ 25466 h 26716"/>
                  <a:gd name="connsiteX0" fmla="*/ 9998 w 10000"/>
                  <a:gd name="connsiteY0" fmla="*/ 0 h 10000"/>
                  <a:gd name="connsiteX1" fmla="*/ 9761 w 10000"/>
                  <a:gd name="connsiteY1" fmla="*/ 8740 h 10000"/>
                  <a:gd name="connsiteX2" fmla="*/ 7985 w 10000"/>
                  <a:gd name="connsiteY2" fmla="*/ 9501 h 10000"/>
                  <a:gd name="connsiteX3" fmla="*/ 1927 w 10000"/>
                  <a:gd name="connsiteY3" fmla="*/ 9532 h 10000"/>
                  <a:gd name="connsiteX4" fmla="*/ 1229 w 10000"/>
                  <a:gd name="connsiteY4" fmla="*/ 10000 h 10000"/>
                  <a:gd name="connsiteX5" fmla="*/ 540 w 10000"/>
                  <a:gd name="connsiteY5" fmla="*/ 9532 h 10000"/>
                  <a:gd name="connsiteX6" fmla="*/ 0 w 10000"/>
                  <a:gd name="connsiteY6" fmla="*/ 9532 h 10000"/>
                  <a:gd name="connsiteX0" fmla="*/ 9998 w 10000"/>
                  <a:gd name="connsiteY0" fmla="*/ 0 h 10000"/>
                  <a:gd name="connsiteX1" fmla="*/ 9761 w 10000"/>
                  <a:gd name="connsiteY1" fmla="*/ 8740 h 10000"/>
                  <a:gd name="connsiteX2" fmla="*/ 7985 w 10000"/>
                  <a:gd name="connsiteY2" fmla="*/ 9501 h 10000"/>
                  <a:gd name="connsiteX3" fmla="*/ 1927 w 10000"/>
                  <a:gd name="connsiteY3" fmla="*/ 9532 h 10000"/>
                  <a:gd name="connsiteX4" fmla="*/ 1229 w 10000"/>
                  <a:gd name="connsiteY4" fmla="*/ 10000 h 10000"/>
                  <a:gd name="connsiteX5" fmla="*/ 540 w 10000"/>
                  <a:gd name="connsiteY5" fmla="*/ 9532 h 10000"/>
                  <a:gd name="connsiteX6" fmla="*/ 0 w 10000"/>
                  <a:gd name="connsiteY6" fmla="*/ 9532 h 10000"/>
                  <a:gd name="connsiteX0" fmla="*/ 9998 w 10042"/>
                  <a:gd name="connsiteY0" fmla="*/ 0 h 10000"/>
                  <a:gd name="connsiteX1" fmla="*/ 10042 w 10042"/>
                  <a:gd name="connsiteY1" fmla="*/ 8740 h 10000"/>
                  <a:gd name="connsiteX2" fmla="*/ 7985 w 10042"/>
                  <a:gd name="connsiteY2" fmla="*/ 9501 h 10000"/>
                  <a:gd name="connsiteX3" fmla="*/ 1927 w 10042"/>
                  <a:gd name="connsiteY3" fmla="*/ 9532 h 10000"/>
                  <a:gd name="connsiteX4" fmla="*/ 1229 w 10042"/>
                  <a:gd name="connsiteY4" fmla="*/ 10000 h 10000"/>
                  <a:gd name="connsiteX5" fmla="*/ 540 w 10042"/>
                  <a:gd name="connsiteY5" fmla="*/ 9532 h 10000"/>
                  <a:gd name="connsiteX6" fmla="*/ 0 w 10042"/>
                  <a:gd name="connsiteY6" fmla="*/ 9532 h 10000"/>
                  <a:gd name="connsiteX0" fmla="*/ 9998 w 10042"/>
                  <a:gd name="connsiteY0" fmla="*/ 0 h 10000"/>
                  <a:gd name="connsiteX1" fmla="*/ 10042 w 10042"/>
                  <a:gd name="connsiteY1" fmla="*/ 8723 h 10000"/>
                  <a:gd name="connsiteX2" fmla="*/ 7985 w 10042"/>
                  <a:gd name="connsiteY2" fmla="*/ 9501 h 10000"/>
                  <a:gd name="connsiteX3" fmla="*/ 1927 w 10042"/>
                  <a:gd name="connsiteY3" fmla="*/ 9532 h 10000"/>
                  <a:gd name="connsiteX4" fmla="*/ 1229 w 10042"/>
                  <a:gd name="connsiteY4" fmla="*/ 10000 h 10000"/>
                  <a:gd name="connsiteX5" fmla="*/ 540 w 10042"/>
                  <a:gd name="connsiteY5" fmla="*/ 9532 h 10000"/>
                  <a:gd name="connsiteX6" fmla="*/ 0 w 10042"/>
                  <a:gd name="connsiteY6" fmla="*/ 9532 h 10000"/>
                  <a:gd name="connsiteX0" fmla="*/ 9998 w 10042"/>
                  <a:gd name="connsiteY0" fmla="*/ 0 h 10250"/>
                  <a:gd name="connsiteX1" fmla="*/ 10042 w 10042"/>
                  <a:gd name="connsiteY1" fmla="*/ 8723 h 10250"/>
                  <a:gd name="connsiteX2" fmla="*/ 9006 w 10042"/>
                  <a:gd name="connsiteY2" fmla="*/ 9164 h 10250"/>
                  <a:gd name="connsiteX3" fmla="*/ 7985 w 10042"/>
                  <a:gd name="connsiteY3" fmla="*/ 9501 h 10250"/>
                  <a:gd name="connsiteX4" fmla="*/ 1927 w 10042"/>
                  <a:gd name="connsiteY4" fmla="*/ 9532 h 10250"/>
                  <a:gd name="connsiteX5" fmla="*/ 1229 w 10042"/>
                  <a:gd name="connsiteY5" fmla="*/ 10000 h 10250"/>
                  <a:gd name="connsiteX6" fmla="*/ 540 w 10042"/>
                  <a:gd name="connsiteY6" fmla="*/ 9532 h 10250"/>
                  <a:gd name="connsiteX7" fmla="*/ 0 w 10042"/>
                  <a:gd name="connsiteY7" fmla="*/ 9532 h 10250"/>
                  <a:gd name="connsiteX0" fmla="*/ 9998 w 10042"/>
                  <a:gd name="connsiteY0" fmla="*/ 0 h 10000"/>
                  <a:gd name="connsiteX1" fmla="*/ 10042 w 10042"/>
                  <a:gd name="connsiteY1" fmla="*/ 7777 h 10000"/>
                  <a:gd name="connsiteX2" fmla="*/ 9006 w 10042"/>
                  <a:gd name="connsiteY2" fmla="*/ 9164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42"/>
                  <a:gd name="connsiteY0" fmla="*/ 0 h 10000"/>
                  <a:gd name="connsiteX1" fmla="*/ 10042 w 10042"/>
                  <a:gd name="connsiteY1" fmla="*/ 7777 h 10000"/>
                  <a:gd name="connsiteX2" fmla="*/ 9537 w 10042"/>
                  <a:gd name="connsiteY2" fmla="*/ 9130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42"/>
                  <a:gd name="connsiteY0" fmla="*/ 0 h 10000"/>
                  <a:gd name="connsiteX1" fmla="*/ 10042 w 10042"/>
                  <a:gd name="connsiteY1" fmla="*/ 7777 h 10000"/>
                  <a:gd name="connsiteX2" fmla="*/ 9537 w 10042"/>
                  <a:gd name="connsiteY2" fmla="*/ 9130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59"/>
                  <a:gd name="connsiteY0" fmla="*/ 0 h 10000"/>
                  <a:gd name="connsiteX1" fmla="*/ 10042 w 10059"/>
                  <a:gd name="connsiteY1" fmla="*/ 7777 h 10000"/>
                  <a:gd name="connsiteX2" fmla="*/ 9537 w 10059"/>
                  <a:gd name="connsiteY2" fmla="*/ 9130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689 w 10059"/>
                  <a:gd name="connsiteY2" fmla="*/ 9231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10 w 10059"/>
                  <a:gd name="connsiteY2" fmla="*/ 9331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93"/>
                  <a:gd name="connsiteY0" fmla="*/ 0 h 10000"/>
                  <a:gd name="connsiteX1" fmla="*/ 10042 w 10093"/>
                  <a:gd name="connsiteY1" fmla="*/ 7777 h 10000"/>
                  <a:gd name="connsiteX2" fmla="*/ 9750 w 10093"/>
                  <a:gd name="connsiteY2" fmla="*/ 9331 h 10000"/>
                  <a:gd name="connsiteX3" fmla="*/ 7985 w 10093"/>
                  <a:gd name="connsiteY3" fmla="*/ 9501 h 10000"/>
                  <a:gd name="connsiteX4" fmla="*/ 1927 w 10093"/>
                  <a:gd name="connsiteY4" fmla="*/ 9532 h 10000"/>
                  <a:gd name="connsiteX5" fmla="*/ 1229 w 10093"/>
                  <a:gd name="connsiteY5" fmla="*/ 10000 h 10000"/>
                  <a:gd name="connsiteX6" fmla="*/ 540 w 10093"/>
                  <a:gd name="connsiteY6" fmla="*/ 9532 h 10000"/>
                  <a:gd name="connsiteX7" fmla="*/ 0 w 10093"/>
                  <a:gd name="connsiteY7" fmla="*/ 9532 h 10000"/>
                  <a:gd name="connsiteX0" fmla="*/ 9998 w 10068"/>
                  <a:gd name="connsiteY0" fmla="*/ 0 h 10000"/>
                  <a:gd name="connsiteX1" fmla="*/ 10042 w 10068"/>
                  <a:gd name="connsiteY1" fmla="*/ 7777 h 10000"/>
                  <a:gd name="connsiteX2" fmla="*/ 9750 w 10068"/>
                  <a:gd name="connsiteY2" fmla="*/ 9331 h 10000"/>
                  <a:gd name="connsiteX3" fmla="*/ 7985 w 10068"/>
                  <a:gd name="connsiteY3" fmla="*/ 9501 h 10000"/>
                  <a:gd name="connsiteX4" fmla="*/ 1927 w 10068"/>
                  <a:gd name="connsiteY4" fmla="*/ 9532 h 10000"/>
                  <a:gd name="connsiteX5" fmla="*/ 1229 w 10068"/>
                  <a:gd name="connsiteY5" fmla="*/ 10000 h 10000"/>
                  <a:gd name="connsiteX6" fmla="*/ 540 w 10068"/>
                  <a:gd name="connsiteY6" fmla="*/ 9532 h 10000"/>
                  <a:gd name="connsiteX7" fmla="*/ 0 w 10068"/>
                  <a:gd name="connsiteY7" fmla="*/ 9532 h 10000"/>
                  <a:gd name="connsiteX0" fmla="*/ 10042 w 10068"/>
                  <a:gd name="connsiteY0" fmla="*/ 0 h 6834"/>
                  <a:gd name="connsiteX1" fmla="*/ 10042 w 10068"/>
                  <a:gd name="connsiteY1" fmla="*/ 4611 h 6834"/>
                  <a:gd name="connsiteX2" fmla="*/ 9750 w 10068"/>
                  <a:gd name="connsiteY2" fmla="*/ 6165 h 6834"/>
                  <a:gd name="connsiteX3" fmla="*/ 7985 w 10068"/>
                  <a:gd name="connsiteY3" fmla="*/ 6335 h 6834"/>
                  <a:gd name="connsiteX4" fmla="*/ 1927 w 10068"/>
                  <a:gd name="connsiteY4" fmla="*/ 6366 h 6834"/>
                  <a:gd name="connsiteX5" fmla="*/ 1229 w 10068"/>
                  <a:gd name="connsiteY5" fmla="*/ 6834 h 6834"/>
                  <a:gd name="connsiteX6" fmla="*/ 540 w 10068"/>
                  <a:gd name="connsiteY6" fmla="*/ 6366 h 6834"/>
                  <a:gd name="connsiteX7" fmla="*/ 0 w 10068"/>
                  <a:gd name="connsiteY7" fmla="*/ 6366 h 6834"/>
                  <a:gd name="connsiteX0" fmla="*/ 9974 w 10000"/>
                  <a:gd name="connsiteY0" fmla="*/ 0 h 3253"/>
                  <a:gd name="connsiteX1" fmla="*/ 9684 w 10000"/>
                  <a:gd name="connsiteY1" fmla="*/ 2274 h 3253"/>
                  <a:gd name="connsiteX2" fmla="*/ 7931 w 10000"/>
                  <a:gd name="connsiteY2" fmla="*/ 2523 h 3253"/>
                  <a:gd name="connsiteX3" fmla="*/ 1914 w 10000"/>
                  <a:gd name="connsiteY3" fmla="*/ 2568 h 3253"/>
                  <a:gd name="connsiteX4" fmla="*/ 1221 w 10000"/>
                  <a:gd name="connsiteY4" fmla="*/ 3253 h 3253"/>
                  <a:gd name="connsiteX5" fmla="*/ 536 w 10000"/>
                  <a:gd name="connsiteY5" fmla="*/ 2568 h 3253"/>
                  <a:gd name="connsiteX6" fmla="*/ 0 w 10000"/>
                  <a:gd name="connsiteY6" fmla="*/ 2568 h 3253"/>
                  <a:gd name="connsiteX0" fmla="*/ 9684 w 9684"/>
                  <a:gd name="connsiteY0" fmla="*/ 0 h 3010"/>
                  <a:gd name="connsiteX1" fmla="*/ 7931 w 9684"/>
                  <a:gd name="connsiteY1" fmla="*/ 766 h 3010"/>
                  <a:gd name="connsiteX2" fmla="*/ 1914 w 9684"/>
                  <a:gd name="connsiteY2" fmla="*/ 904 h 3010"/>
                  <a:gd name="connsiteX3" fmla="*/ 1221 w 9684"/>
                  <a:gd name="connsiteY3" fmla="*/ 3010 h 3010"/>
                  <a:gd name="connsiteX4" fmla="*/ 536 w 9684"/>
                  <a:gd name="connsiteY4" fmla="*/ 904 h 3010"/>
                  <a:gd name="connsiteX5" fmla="*/ 0 w 9684"/>
                  <a:gd name="connsiteY5" fmla="*/ 904 h 3010"/>
                  <a:gd name="connsiteX0" fmla="*/ 8190 w 8190"/>
                  <a:gd name="connsiteY0" fmla="*/ 0 h 7455"/>
                  <a:gd name="connsiteX1" fmla="*/ 1976 w 8190"/>
                  <a:gd name="connsiteY1" fmla="*/ 458 h 7455"/>
                  <a:gd name="connsiteX2" fmla="*/ 1261 w 8190"/>
                  <a:gd name="connsiteY2" fmla="*/ 7455 h 7455"/>
                  <a:gd name="connsiteX3" fmla="*/ 553 w 8190"/>
                  <a:gd name="connsiteY3" fmla="*/ 458 h 7455"/>
                  <a:gd name="connsiteX4" fmla="*/ 0 w 8190"/>
                  <a:gd name="connsiteY4" fmla="*/ 458 h 7455"/>
                  <a:gd name="connsiteX0" fmla="*/ 2413 w 2413"/>
                  <a:gd name="connsiteY0" fmla="*/ 0 h 9386"/>
                  <a:gd name="connsiteX1" fmla="*/ 1540 w 2413"/>
                  <a:gd name="connsiteY1" fmla="*/ 9386 h 9386"/>
                  <a:gd name="connsiteX2" fmla="*/ 675 w 2413"/>
                  <a:gd name="connsiteY2" fmla="*/ 0 h 9386"/>
                  <a:gd name="connsiteX3" fmla="*/ 0 w 2413"/>
                  <a:gd name="connsiteY3" fmla="*/ 0 h 9386"/>
                  <a:gd name="connsiteX0" fmla="*/ 7203 w 7203"/>
                  <a:gd name="connsiteY0" fmla="*/ 0 h 10000"/>
                  <a:gd name="connsiteX1" fmla="*/ 3585 w 7203"/>
                  <a:gd name="connsiteY1" fmla="*/ 10000 h 10000"/>
                  <a:gd name="connsiteX2" fmla="*/ 0 w 7203"/>
                  <a:gd name="connsiteY2" fmla="*/ 0 h 10000"/>
                </a:gdLst>
                <a:ahLst/>
                <a:cxnLst>
                  <a:cxn ang="0">
                    <a:pos x="connsiteX0" y="connsiteY0"/>
                  </a:cxn>
                  <a:cxn ang="0">
                    <a:pos x="connsiteX1" y="connsiteY1"/>
                  </a:cxn>
                  <a:cxn ang="0">
                    <a:pos x="connsiteX2" y="connsiteY2"/>
                  </a:cxn>
                </a:cxnLst>
                <a:rect l="l" t="t" r="r" b="b"/>
                <a:pathLst>
                  <a:path w="7203" h="10000">
                    <a:moveTo>
                      <a:pt x="7203" y="0"/>
                    </a:moveTo>
                    <a:cubicBezTo>
                      <a:pt x="4385" y="0"/>
                      <a:pt x="3585" y="10000"/>
                      <a:pt x="3585" y="10000"/>
                    </a:cubicBezTo>
                    <a:cubicBezTo>
                      <a:pt x="3585" y="10000"/>
                      <a:pt x="2831" y="0"/>
                      <a:pt x="0" y="0"/>
                    </a:cubicBezTo>
                  </a:path>
                </a:pathLst>
              </a:custGeom>
              <a:solidFill>
                <a:schemeClr val="accent2"/>
              </a:solidFill>
              <a:ln w="6350" cap="flat" cmpd="sng" algn="ctr">
                <a:noFill/>
                <a:prstDash val="solid"/>
                <a:miter lim="800000"/>
                <a:headEnd/>
                <a:tailEnd/>
              </a:ln>
              <a:effectLst/>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Ubuntu"/>
                  <a:ea typeface="+mn-ea"/>
                  <a:cs typeface="Arial" charset="0"/>
                </a:endParaRPr>
              </a:p>
            </p:txBody>
          </p:sp>
          <p:sp>
            <p:nvSpPr>
              <p:cNvPr id="110" name="Rounded Rectangle 3">
                <a:extLst>
                  <a:ext uri="{FF2B5EF4-FFF2-40B4-BE49-F238E27FC236}">
                    <a16:creationId xmlns:a16="http://schemas.microsoft.com/office/drawing/2014/main" id="{4BDDC0A1-FD17-885A-6C66-33FE0781F6E7}"/>
                  </a:ext>
                </a:extLst>
              </p:cNvPr>
              <p:cNvSpPr/>
              <p:nvPr>
                <p:custDataLst>
                  <p:tags r:id="rId12"/>
                </p:custDataLst>
              </p:nvPr>
            </p:nvSpPr>
            <p:spPr bwMode="auto">
              <a:xfrm>
                <a:off x="404998" y="3880101"/>
                <a:ext cx="653419" cy="2014322"/>
              </a:xfrm>
              <a:prstGeom prst="roundRect">
                <a:avLst/>
              </a:prstGeom>
              <a:solidFill>
                <a:schemeClr val="accent2"/>
              </a:solidFill>
              <a:ln w="6350" cap="flat" cmpd="sng" algn="ctr">
                <a:noFill/>
                <a:prstDash val="solid"/>
                <a:miter lim="800000"/>
              </a:ln>
              <a:effectLst/>
            </p:spPr>
            <p:txBody>
              <a:bodyPr vert="vert270" lIns="72000" rIns="72000" anchor="ctr"/>
              <a:lstStyle/>
              <a:p>
                <a:pPr marL="2916"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Ubuntu"/>
                    <a:ea typeface="+mn-ea"/>
                    <a:cs typeface="+mn-cs"/>
                  </a:rPr>
                  <a:t>HORIZONTAL PROCESSES</a:t>
                </a:r>
              </a:p>
            </p:txBody>
          </p:sp>
        </p:grpSp>
        <p:grpSp>
          <p:nvGrpSpPr>
            <p:cNvPr id="49" name="Group 48">
              <a:extLst>
                <a:ext uri="{FF2B5EF4-FFF2-40B4-BE49-F238E27FC236}">
                  <a16:creationId xmlns:a16="http://schemas.microsoft.com/office/drawing/2014/main" id="{678ECE1E-62EC-E05D-7A5F-6F4565D88AEE}"/>
                </a:ext>
              </a:extLst>
            </p:cNvPr>
            <p:cNvGrpSpPr/>
            <p:nvPr/>
          </p:nvGrpSpPr>
          <p:grpSpPr>
            <a:xfrm>
              <a:off x="1436665" y="3806602"/>
              <a:ext cx="10347348" cy="2145270"/>
              <a:chOff x="1431476" y="3807467"/>
              <a:chExt cx="10347348" cy="2145270"/>
            </a:xfrm>
          </p:grpSpPr>
          <p:grpSp>
            <p:nvGrpSpPr>
              <p:cNvPr id="50" name="Group 49">
                <a:extLst>
                  <a:ext uri="{FF2B5EF4-FFF2-40B4-BE49-F238E27FC236}">
                    <a16:creationId xmlns:a16="http://schemas.microsoft.com/office/drawing/2014/main" id="{580BADC2-1119-4806-523D-44412D72822A}"/>
                  </a:ext>
                </a:extLst>
              </p:cNvPr>
              <p:cNvGrpSpPr/>
              <p:nvPr/>
            </p:nvGrpSpPr>
            <p:grpSpPr>
              <a:xfrm>
                <a:off x="1431476" y="5585537"/>
                <a:ext cx="10346933" cy="367200"/>
                <a:chOff x="1431476" y="5527787"/>
                <a:chExt cx="10346933" cy="367200"/>
              </a:xfrm>
            </p:grpSpPr>
            <p:sp>
              <p:nvSpPr>
                <p:cNvPr id="94" name="ZoneTexte 183">
                  <a:extLst>
                    <a:ext uri="{FF2B5EF4-FFF2-40B4-BE49-F238E27FC236}">
                      <a16:creationId xmlns:a16="http://schemas.microsoft.com/office/drawing/2014/main" id="{30BD4CF8-AF5D-71B8-128A-EA4B62014D29}"/>
                    </a:ext>
                  </a:extLst>
                </p:cNvPr>
                <p:cNvSpPr txBox="1">
                  <a:spLocks noChangeArrowheads="1"/>
                </p:cNvSpPr>
                <p:nvPr/>
              </p:nvSpPr>
              <p:spPr bwMode="auto">
                <a:xfrm>
                  <a:off x="1431476" y="5531387"/>
                  <a:ext cx="1729646" cy="360000"/>
                </a:xfrm>
                <a:prstGeom prst="rect">
                  <a:avLst/>
                </a:prstGeom>
                <a:solidFill>
                  <a:schemeClr val="bg1">
                    <a:lumMod val="85000"/>
                  </a:schemeClr>
                </a:solidFill>
                <a:ln>
                  <a:noFill/>
                </a:ln>
              </p:spPr>
              <p:txBody>
                <a:bodyPr wrap="square" lIns="45720" tIns="45720" rIns="45720" bIns="45720" anchor="ctr">
                  <a:noAutofit/>
                </a:bodyPr>
                <a:lstStyle>
                  <a:lvl1pPr marL="342900" indent="-342900" defTabSz="957263">
                    <a:buClr>
                      <a:srgbClr val="0098C7"/>
                    </a:buClr>
                    <a:buFont typeface="Wingdings" charset="2"/>
                    <a:buChar char="§"/>
                    <a:defRPr sz="1600">
                      <a:solidFill>
                        <a:schemeClr val="tx2"/>
                      </a:solidFill>
                      <a:latin typeface="Arial" charset="0"/>
                      <a:ea typeface="ＭＳ Ｐゴシック" charset="-128"/>
                      <a:cs typeface="Arial" charset="0"/>
                    </a:defRPr>
                  </a:lvl1pPr>
                  <a:lvl2pPr marL="742950" indent="-285750" defTabSz="957263">
                    <a:buClr>
                      <a:srgbClr val="AC2B37"/>
                    </a:buClr>
                    <a:buFont typeface="Wingdings" charset="2"/>
                    <a:buChar char="§"/>
                    <a:defRPr sz="1400">
                      <a:solidFill>
                        <a:schemeClr val="tx2"/>
                      </a:solidFill>
                      <a:latin typeface="Arial" charset="0"/>
                      <a:ea typeface="ＭＳ Ｐゴシック" charset="-128"/>
                      <a:cs typeface="Arial" charset="0"/>
                    </a:defRPr>
                  </a:lvl2pPr>
                  <a:lvl3pPr defTabSz="957263">
                    <a:buClr>
                      <a:schemeClr val="accent2"/>
                    </a:buClr>
                    <a:buFont typeface="Arial" charset="0"/>
                    <a:buChar char="•"/>
                    <a:defRPr sz="1200">
                      <a:solidFill>
                        <a:schemeClr val="tx2"/>
                      </a:solidFill>
                      <a:latin typeface="Arial" charset="0"/>
                      <a:ea typeface="ＭＳ Ｐゴシック" charset="-128"/>
                      <a:cs typeface="Arial" charset="0"/>
                    </a:defRPr>
                  </a:lvl3pPr>
                  <a:lvl4pPr marL="1600200" indent="-228600" defTabSz="957263">
                    <a:buClr>
                      <a:schemeClr val="bg2"/>
                    </a:buClr>
                    <a:buFont typeface="Arial" charset="0"/>
                    <a:buChar char="–"/>
                    <a:defRPr sz="1100">
                      <a:solidFill>
                        <a:schemeClr val="tx2"/>
                      </a:solidFill>
                      <a:latin typeface="Arial" charset="0"/>
                      <a:ea typeface="ＭＳ Ｐゴシック" charset="-128"/>
                      <a:cs typeface="Arial" charset="0"/>
                    </a:defRPr>
                  </a:lvl4pPr>
                  <a:lvl5pPr marL="2057400" indent="-228600" defTabSz="957263">
                    <a:buClr>
                      <a:srgbClr val="B1B1B1"/>
                    </a:buClr>
                    <a:buFont typeface="Arial" charset="0"/>
                    <a:buChar char="–"/>
                    <a:defRPr sz="1700">
                      <a:solidFill>
                        <a:srgbClr val="494949"/>
                      </a:solidFill>
                      <a:latin typeface="Arial" charset="0"/>
                      <a:ea typeface="ＭＳ Ｐゴシック" charset="-128"/>
                    </a:defRPr>
                  </a:lvl5pPr>
                  <a:lvl6pPr marL="25146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6pPr>
                  <a:lvl7pPr marL="29718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7pPr>
                  <a:lvl8pPr marL="34290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8pPr>
                  <a:lvl9pPr marL="38862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9pPr>
                </a:lstStyle>
                <a:p>
                  <a:pPr marL="0" marR="0" lvl="2" indent="0" algn="l" defTabSz="957263" rtl="0" eaLnBrk="1" fontAlgn="auto" latinLnBrk="0" hangingPunct="1">
                    <a:lnSpc>
                      <a:spcPct val="100000"/>
                    </a:lnSpc>
                    <a:spcBef>
                      <a:spcPts val="0"/>
                    </a:spcBef>
                    <a:spcAft>
                      <a:spcPts val="0"/>
                    </a:spcAft>
                    <a:buClr>
                      <a:srgbClr val="0098CC"/>
                    </a:buClr>
                    <a:buSzTx/>
                    <a:buFont typeface="Arial" charset="0"/>
                    <a:buNone/>
                    <a:tabLst/>
                    <a:defRPr/>
                  </a:pPr>
                  <a:r>
                    <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rPr>
                    <a:t>Customer Services</a:t>
                  </a:r>
                </a:p>
                <a:p>
                  <a:pPr marL="0" marR="0" lvl="2" indent="0" algn="l" defTabSz="957263" rtl="0" eaLnBrk="1" fontAlgn="auto" latinLnBrk="0" hangingPunct="1">
                    <a:lnSpc>
                      <a:spcPct val="100000"/>
                    </a:lnSpc>
                    <a:spcBef>
                      <a:spcPts val="0"/>
                    </a:spcBef>
                    <a:spcAft>
                      <a:spcPts val="0"/>
                    </a:spcAft>
                    <a:buClr>
                      <a:srgbClr val="0098CC"/>
                    </a:buClr>
                    <a:buSzTx/>
                    <a:buFont typeface="Arial" charset="0"/>
                    <a:buNone/>
                    <a:tabLst/>
                    <a:defRPr/>
                  </a:pPr>
                  <a:r>
                    <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rPr>
                    <a:t>&amp; Support</a:t>
                  </a:r>
                </a:p>
              </p:txBody>
            </p:sp>
            <p:grpSp>
              <p:nvGrpSpPr>
                <p:cNvPr id="95" name="Group 94">
                  <a:extLst>
                    <a:ext uri="{FF2B5EF4-FFF2-40B4-BE49-F238E27FC236}">
                      <a16:creationId xmlns:a16="http://schemas.microsoft.com/office/drawing/2014/main" id="{7FDEE462-6316-7125-FD76-C5FD532396A5}"/>
                    </a:ext>
                  </a:extLst>
                </p:cNvPr>
                <p:cNvGrpSpPr/>
                <p:nvPr/>
              </p:nvGrpSpPr>
              <p:grpSpPr>
                <a:xfrm>
                  <a:off x="3177467" y="5527787"/>
                  <a:ext cx="8600942" cy="367200"/>
                  <a:chOff x="3177467" y="5543785"/>
                  <a:chExt cx="8600942" cy="367200"/>
                </a:xfrm>
              </p:grpSpPr>
              <p:sp>
                <p:nvSpPr>
                  <p:cNvPr id="96" name="Freeform 34">
                    <a:extLst>
                      <a:ext uri="{FF2B5EF4-FFF2-40B4-BE49-F238E27FC236}">
                        <a16:creationId xmlns:a16="http://schemas.microsoft.com/office/drawing/2014/main" id="{10B9567A-BB7A-FC5F-00F1-1418B3B004E7}"/>
                      </a:ext>
                    </a:extLst>
                  </p:cNvPr>
                  <p:cNvSpPr>
                    <a:spLocks/>
                  </p:cNvSpPr>
                  <p:nvPr>
                    <p:custDataLst>
                      <p:tags r:id="rId9"/>
                    </p:custDataLst>
                  </p:nvPr>
                </p:nvSpPr>
                <p:spPr bwMode="auto">
                  <a:xfrm rot="16200000" flipV="1">
                    <a:off x="3130889" y="5644739"/>
                    <a:ext cx="258450" cy="165294"/>
                  </a:xfrm>
                  <a:custGeom>
                    <a:avLst/>
                    <a:gdLst>
                      <a:gd name="connsiteX0" fmla="*/ 0 w 10000"/>
                      <a:gd name="connsiteY0" fmla="*/ 0 h 10000"/>
                      <a:gd name="connsiteX1" fmla="*/ 10000 w 10000"/>
                      <a:gd name="connsiteY1" fmla="*/ 0 h 10000"/>
                      <a:gd name="connsiteX2" fmla="*/ 10000 w 10000"/>
                      <a:gd name="connsiteY2" fmla="*/ 5705 h 10000"/>
                      <a:gd name="connsiteX3" fmla="*/ 9705 w 10000"/>
                      <a:gd name="connsiteY3" fmla="*/ 8750 h 10000"/>
                      <a:gd name="connsiteX4" fmla="*/ 814 w 10000"/>
                      <a:gd name="connsiteY4" fmla="*/ 8750 h 10000"/>
                      <a:gd name="connsiteX5" fmla="*/ 519 w 10000"/>
                      <a:gd name="connsiteY5" fmla="*/ 10000 h 10000"/>
                      <a:gd name="connsiteX6" fmla="*/ 228 w 10000"/>
                      <a:gd name="connsiteY6" fmla="*/ 8750 h 10000"/>
                      <a:gd name="connsiteX7" fmla="*/ 0 w 10000"/>
                      <a:gd name="connsiteY7" fmla="*/ 8750 h 10000"/>
                      <a:gd name="connsiteX8" fmla="*/ 92 w 10000"/>
                      <a:gd name="connsiteY8" fmla="*/ 650 h 10000"/>
                      <a:gd name="connsiteX0" fmla="*/ 0 w 10000"/>
                      <a:gd name="connsiteY0" fmla="*/ 0 h 10000"/>
                      <a:gd name="connsiteX1" fmla="*/ 10000 w 10000"/>
                      <a:gd name="connsiteY1" fmla="*/ 0 h 10000"/>
                      <a:gd name="connsiteX2" fmla="*/ 10000 w 10000"/>
                      <a:gd name="connsiteY2" fmla="*/ 5705 h 10000"/>
                      <a:gd name="connsiteX3" fmla="*/ 9705 w 10000"/>
                      <a:gd name="connsiteY3" fmla="*/ 8750 h 10000"/>
                      <a:gd name="connsiteX4" fmla="*/ 814 w 10000"/>
                      <a:gd name="connsiteY4" fmla="*/ 8750 h 10000"/>
                      <a:gd name="connsiteX5" fmla="*/ 519 w 10000"/>
                      <a:gd name="connsiteY5" fmla="*/ 10000 h 10000"/>
                      <a:gd name="connsiteX6" fmla="*/ 228 w 10000"/>
                      <a:gd name="connsiteY6" fmla="*/ 8750 h 10000"/>
                      <a:gd name="connsiteX7" fmla="*/ 0 w 10000"/>
                      <a:gd name="connsiteY7" fmla="*/ 8750 h 10000"/>
                      <a:gd name="connsiteX0" fmla="*/ 10000 w 10000"/>
                      <a:gd name="connsiteY0" fmla="*/ 0 h 10000"/>
                      <a:gd name="connsiteX1" fmla="*/ 10000 w 10000"/>
                      <a:gd name="connsiteY1" fmla="*/ 5705 h 10000"/>
                      <a:gd name="connsiteX2" fmla="*/ 9705 w 10000"/>
                      <a:gd name="connsiteY2" fmla="*/ 8750 h 10000"/>
                      <a:gd name="connsiteX3" fmla="*/ 814 w 10000"/>
                      <a:gd name="connsiteY3" fmla="*/ 8750 h 10000"/>
                      <a:gd name="connsiteX4" fmla="*/ 519 w 10000"/>
                      <a:gd name="connsiteY4" fmla="*/ 10000 h 10000"/>
                      <a:gd name="connsiteX5" fmla="*/ 228 w 10000"/>
                      <a:gd name="connsiteY5" fmla="*/ 8750 h 10000"/>
                      <a:gd name="connsiteX6" fmla="*/ 0 w 10000"/>
                      <a:gd name="connsiteY6" fmla="*/ 8750 h 10000"/>
                      <a:gd name="connsiteX0" fmla="*/ 10000 w 10000"/>
                      <a:gd name="connsiteY0" fmla="*/ 16716 h 26716"/>
                      <a:gd name="connsiteX1" fmla="*/ 4223 w 10000"/>
                      <a:gd name="connsiteY1" fmla="*/ 0 h 26716"/>
                      <a:gd name="connsiteX2" fmla="*/ 10000 w 10000"/>
                      <a:gd name="connsiteY2" fmla="*/ 22421 h 26716"/>
                      <a:gd name="connsiteX3" fmla="*/ 9705 w 10000"/>
                      <a:gd name="connsiteY3" fmla="*/ 25466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10000 w 10000"/>
                      <a:gd name="connsiteY2" fmla="*/ 22421 h 26716"/>
                      <a:gd name="connsiteX3" fmla="*/ 4062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10000 w 10000"/>
                      <a:gd name="connsiteY2" fmla="*/ 22421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4123 w 10000"/>
                      <a:gd name="connsiteY2" fmla="*/ 23350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9924 w 10000"/>
                      <a:gd name="connsiteY1" fmla="*/ 16671 h 26716"/>
                      <a:gd name="connsiteX2" fmla="*/ 4223 w 10000"/>
                      <a:gd name="connsiteY2" fmla="*/ 0 h 26716"/>
                      <a:gd name="connsiteX3" fmla="*/ 4123 w 10000"/>
                      <a:gd name="connsiteY3" fmla="*/ 23350 h 26716"/>
                      <a:gd name="connsiteX4" fmla="*/ 3373 w 10000"/>
                      <a:gd name="connsiteY4" fmla="*/ 25384 h 26716"/>
                      <a:gd name="connsiteX5" fmla="*/ 814 w 10000"/>
                      <a:gd name="connsiteY5" fmla="*/ 25466 h 26716"/>
                      <a:gd name="connsiteX6" fmla="*/ 519 w 10000"/>
                      <a:gd name="connsiteY6" fmla="*/ 26716 h 26716"/>
                      <a:gd name="connsiteX7" fmla="*/ 228 w 10000"/>
                      <a:gd name="connsiteY7" fmla="*/ 25466 h 26716"/>
                      <a:gd name="connsiteX8" fmla="*/ 0 w 10000"/>
                      <a:gd name="connsiteY8" fmla="*/ 25466 h 26716"/>
                      <a:gd name="connsiteX0" fmla="*/ 10000 w 10000"/>
                      <a:gd name="connsiteY0" fmla="*/ 16716 h 26716"/>
                      <a:gd name="connsiteX1" fmla="*/ 4223 w 10000"/>
                      <a:gd name="connsiteY1" fmla="*/ 0 h 26716"/>
                      <a:gd name="connsiteX2" fmla="*/ 4123 w 10000"/>
                      <a:gd name="connsiteY2" fmla="*/ 23350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4223 w 4224"/>
                      <a:gd name="connsiteY0" fmla="*/ 0 h 26716"/>
                      <a:gd name="connsiteX1" fmla="*/ 4123 w 4224"/>
                      <a:gd name="connsiteY1" fmla="*/ 23350 h 26716"/>
                      <a:gd name="connsiteX2" fmla="*/ 3373 w 4224"/>
                      <a:gd name="connsiteY2" fmla="*/ 25384 h 26716"/>
                      <a:gd name="connsiteX3" fmla="*/ 814 w 4224"/>
                      <a:gd name="connsiteY3" fmla="*/ 25466 h 26716"/>
                      <a:gd name="connsiteX4" fmla="*/ 519 w 4224"/>
                      <a:gd name="connsiteY4" fmla="*/ 26716 h 26716"/>
                      <a:gd name="connsiteX5" fmla="*/ 228 w 4224"/>
                      <a:gd name="connsiteY5" fmla="*/ 25466 h 26716"/>
                      <a:gd name="connsiteX6" fmla="*/ 0 w 4224"/>
                      <a:gd name="connsiteY6" fmla="*/ 25466 h 26716"/>
                      <a:gd name="connsiteX0" fmla="*/ 9998 w 10000"/>
                      <a:gd name="connsiteY0" fmla="*/ 0 h 10000"/>
                      <a:gd name="connsiteX1" fmla="*/ 9761 w 10000"/>
                      <a:gd name="connsiteY1" fmla="*/ 8740 h 10000"/>
                      <a:gd name="connsiteX2" fmla="*/ 7985 w 10000"/>
                      <a:gd name="connsiteY2" fmla="*/ 9501 h 10000"/>
                      <a:gd name="connsiteX3" fmla="*/ 1927 w 10000"/>
                      <a:gd name="connsiteY3" fmla="*/ 9532 h 10000"/>
                      <a:gd name="connsiteX4" fmla="*/ 1229 w 10000"/>
                      <a:gd name="connsiteY4" fmla="*/ 10000 h 10000"/>
                      <a:gd name="connsiteX5" fmla="*/ 540 w 10000"/>
                      <a:gd name="connsiteY5" fmla="*/ 9532 h 10000"/>
                      <a:gd name="connsiteX6" fmla="*/ 0 w 10000"/>
                      <a:gd name="connsiteY6" fmla="*/ 9532 h 10000"/>
                      <a:gd name="connsiteX0" fmla="*/ 9998 w 10000"/>
                      <a:gd name="connsiteY0" fmla="*/ 0 h 10000"/>
                      <a:gd name="connsiteX1" fmla="*/ 9761 w 10000"/>
                      <a:gd name="connsiteY1" fmla="*/ 8740 h 10000"/>
                      <a:gd name="connsiteX2" fmla="*/ 7985 w 10000"/>
                      <a:gd name="connsiteY2" fmla="*/ 9501 h 10000"/>
                      <a:gd name="connsiteX3" fmla="*/ 1927 w 10000"/>
                      <a:gd name="connsiteY3" fmla="*/ 9532 h 10000"/>
                      <a:gd name="connsiteX4" fmla="*/ 1229 w 10000"/>
                      <a:gd name="connsiteY4" fmla="*/ 10000 h 10000"/>
                      <a:gd name="connsiteX5" fmla="*/ 540 w 10000"/>
                      <a:gd name="connsiteY5" fmla="*/ 9532 h 10000"/>
                      <a:gd name="connsiteX6" fmla="*/ 0 w 10000"/>
                      <a:gd name="connsiteY6" fmla="*/ 9532 h 10000"/>
                      <a:gd name="connsiteX0" fmla="*/ 9998 w 10042"/>
                      <a:gd name="connsiteY0" fmla="*/ 0 h 10000"/>
                      <a:gd name="connsiteX1" fmla="*/ 10042 w 10042"/>
                      <a:gd name="connsiteY1" fmla="*/ 8740 h 10000"/>
                      <a:gd name="connsiteX2" fmla="*/ 7985 w 10042"/>
                      <a:gd name="connsiteY2" fmla="*/ 9501 h 10000"/>
                      <a:gd name="connsiteX3" fmla="*/ 1927 w 10042"/>
                      <a:gd name="connsiteY3" fmla="*/ 9532 h 10000"/>
                      <a:gd name="connsiteX4" fmla="*/ 1229 w 10042"/>
                      <a:gd name="connsiteY4" fmla="*/ 10000 h 10000"/>
                      <a:gd name="connsiteX5" fmla="*/ 540 w 10042"/>
                      <a:gd name="connsiteY5" fmla="*/ 9532 h 10000"/>
                      <a:gd name="connsiteX6" fmla="*/ 0 w 10042"/>
                      <a:gd name="connsiteY6" fmla="*/ 9532 h 10000"/>
                      <a:gd name="connsiteX0" fmla="*/ 9998 w 10042"/>
                      <a:gd name="connsiteY0" fmla="*/ 0 h 10000"/>
                      <a:gd name="connsiteX1" fmla="*/ 10042 w 10042"/>
                      <a:gd name="connsiteY1" fmla="*/ 8723 h 10000"/>
                      <a:gd name="connsiteX2" fmla="*/ 7985 w 10042"/>
                      <a:gd name="connsiteY2" fmla="*/ 9501 h 10000"/>
                      <a:gd name="connsiteX3" fmla="*/ 1927 w 10042"/>
                      <a:gd name="connsiteY3" fmla="*/ 9532 h 10000"/>
                      <a:gd name="connsiteX4" fmla="*/ 1229 w 10042"/>
                      <a:gd name="connsiteY4" fmla="*/ 10000 h 10000"/>
                      <a:gd name="connsiteX5" fmla="*/ 540 w 10042"/>
                      <a:gd name="connsiteY5" fmla="*/ 9532 h 10000"/>
                      <a:gd name="connsiteX6" fmla="*/ 0 w 10042"/>
                      <a:gd name="connsiteY6" fmla="*/ 9532 h 10000"/>
                      <a:gd name="connsiteX0" fmla="*/ 9998 w 10042"/>
                      <a:gd name="connsiteY0" fmla="*/ 0 h 10250"/>
                      <a:gd name="connsiteX1" fmla="*/ 10042 w 10042"/>
                      <a:gd name="connsiteY1" fmla="*/ 8723 h 10250"/>
                      <a:gd name="connsiteX2" fmla="*/ 9006 w 10042"/>
                      <a:gd name="connsiteY2" fmla="*/ 9164 h 10250"/>
                      <a:gd name="connsiteX3" fmla="*/ 7985 w 10042"/>
                      <a:gd name="connsiteY3" fmla="*/ 9501 h 10250"/>
                      <a:gd name="connsiteX4" fmla="*/ 1927 w 10042"/>
                      <a:gd name="connsiteY4" fmla="*/ 9532 h 10250"/>
                      <a:gd name="connsiteX5" fmla="*/ 1229 w 10042"/>
                      <a:gd name="connsiteY5" fmla="*/ 10000 h 10250"/>
                      <a:gd name="connsiteX6" fmla="*/ 540 w 10042"/>
                      <a:gd name="connsiteY6" fmla="*/ 9532 h 10250"/>
                      <a:gd name="connsiteX7" fmla="*/ 0 w 10042"/>
                      <a:gd name="connsiteY7" fmla="*/ 9532 h 10250"/>
                      <a:gd name="connsiteX0" fmla="*/ 9998 w 10042"/>
                      <a:gd name="connsiteY0" fmla="*/ 0 h 10000"/>
                      <a:gd name="connsiteX1" fmla="*/ 10042 w 10042"/>
                      <a:gd name="connsiteY1" fmla="*/ 7777 h 10000"/>
                      <a:gd name="connsiteX2" fmla="*/ 9006 w 10042"/>
                      <a:gd name="connsiteY2" fmla="*/ 9164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42"/>
                      <a:gd name="connsiteY0" fmla="*/ 0 h 10000"/>
                      <a:gd name="connsiteX1" fmla="*/ 10042 w 10042"/>
                      <a:gd name="connsiteY1" fmla="*/ 7777 h 10000"/>
                      <a:gd name="connsiteX2" fmla="*/ 9537 w 10042"/>
                      <a:gd name="connsiteY2" fmla="*/ 9130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42"/>
                      <a:gd name="connsiteY0" fmla="*/ 0 h 10000"/>
                      <a:gd name="connsiteX1" fmla="*/ 10042 w 10042"/>
                      <a:gd name="connsiteY1" fmla="*/ 7777 h 10000"/>
                      <a:gd name="connsiteX2" fmla="*/ 9537 w 10042"/>
                      <a:gd name="connsiteY2" fmla="*/ 9130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59"/>
                      <a:gd name="connsiteY0" fmla="*/ 0 h 10000"/>
                      <a:gd name="connsiteX1" fmla="*/ 10042 w 10059"/>
                      <a:gd name="connsiteY1" fmla="*/ 7777 h 10000"/>
                      <a:gd name="connsiteX2" fmla="*/ 9537 w 10059"/>
                      <a:gd name="connsiteY2" fmla="*/ 9130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689 w 10059"/>
                      <a:gd name="connsiteY2" fmla="*/ 9231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10 w 10059"/>
                      <a:gd name="connsiteY2" fmla="*/ 9331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93"/>
                      <a:gd name="connsiteY0" fmla="*/ 0 h 10000"/>
                      <a:gd name="connsiteX1" fmla="*/ 10042 w 10093"/>
                      <a:gd name="connsiteY1" fmla="*/ 7777 h 10000"/>
                      <a:gd name="connsiteX2" fmla="*/ 9750 w 10093"/>
                      <a:gd name="connsiteY2" fmla="*/ 9331 h 10000"/>
                      <a:gd name="connsiteX3" fmla="*/ 7985 w 10093"/>
                      <a:gd name="connsiteY3" fmla="*/ 9501 h 10000"/>
                      <a:gd name="connsiteX4" fmla="*/ 1927 w 10093"/>
                      <a:gd name="connsiteY4" fmla="*/ 9532 h 10000"/>
                      <a:gd name="connsiteX5" fmla="*/ 1229 w 10093"/>
                      <a:gd name="connsiteY5" fmla="*/ 10000 h 10000"/>
                      <a:gd name="connsiteX6" fmla="*/ 540 w 10093"/>
                      <a:gd name="connsiteY6" fmla="*/ 9532 h 10000"/>
                      <a:gd name="connsiteX7" fmla="*/ 0 w 10093"/>
                      <a:gd name="connsiteY7" fmla="*/ 9532 h 10000"/>
                      <a:gd name="connsiteX0" fmla="*/ 9998 w 10068"/>
                      <a:gd name="connsiteY0" fmla="*/ 0 h 10000"/>
                      <a:gd name="connsiteX1" fmla="*/ 10042 w 10068"/>
                      <a:gd name="connsiteY1" fmla="*/ 7777 h 10000"/>
                      <a:gd name="connsiteX2" fmla="*/ 9750 w 10068"/>
                      <a:gd name="connsiteY2" fmla="*/ 9331 h 10000"/>
                      <a:gd name="connsiteX3" fmla="*/ 7985 w 10068"/>
                      <a:gd name="connsiteY3" fmla="*/ 9501 h 10000"/>
                      <a:gd name="connsiteX4" fmla="*/ 1927 w 10068"/>
                      <a:gd name="connsiteY4" fmla="*/ 9532 h 10000"/>
                      <a:gd name="connsiteX5" fmla="*/ 1229 w 10068"/>
                      <a:gd name="connsiteY5" fmla="*/ 10000 h 10000"/>
                      <a:gd name="connsiteX6" fmla="*/ 540 w 10068"/>
                      <a:gd name="connsiteY6" fmla="*/ 9532 h 10000"/>
                      <a:gd name="connsiteX7" fmla="*/ 0 w 10068"/>
                      <a:gd name="connsiteY7" fmla="*/ 9532 h 10000"/>
                      <a:gd name="connsiteX0" fmla="*/ 10042 w 10068"/>
                      <a:gd name="connsiteY0" fmla="*/ 0 h 6834"/>
                      <a:gd name="connsiteX1" fmla="*/ 10042 w 10068"/>
                      <a:gd name="connsiteY1" fmla="*/ 4611 h 6834"/>
                      <a:gd name="connsiteX2" fmla="*/ 9750 w 10068"/>
                      <a:gd name="connsiteY2" fmla="*/ 6165 h 6834"/>
                      <a:gd name="connsiteX3" fmla="*/ 7985 w 10068"/>
                      <a:gd name="connsiteY3" fmla="*/ 6335 h 6834"/>
                      <a:gd name="connsiteX4" fmla="*/ 1927 w 10068"/>
                      <a:gd name="connsiteY4" fmla="*/ 6366 h 6834"/>
                      <a:gd name="connsiteX5" fmla="*/ 1229 w 10068"/>
                      <a:gd name="connsiteY5" fmla="*/ 6834 h 6834"/>
                      <a:gd name="connsiteX6" fmla="*/ 540 w 10068"/>
                      <a:gd name="connsiteY6" fmla="*/ 6366 h 6834"/>
                      <a:gd name="connsiteX7" fmla="*/ 0 w 10068"/>
                      <a:gd name="connsiteY7" fmla="*/ 6366 h 6834"/>
                      <a:gd name="connsiteX0" fmla="*/ 9974 w 10000"/>
                      <a:gd name="connsiteY0" fmla="*/ 0 h 3253"/>
                      <a:gd name="connsiteX1" fmla="*/ 9684 w 10000"/>
                      <a:gd name="connsiteY1" fmla="*/ 2274 h 3253"/>
                      <a:gd name="connsiteX2" fmla="*/ 7931 w 10000"/>
                      <a:gd name="connsiteY2" fmla="*/ 2523 h 3253"/>
                      <a:gd name="connsiteX3" fmla="*/ 1914 w 10000"/>
                      <a:gd name="connsiteY3" fmla="*/ 2568 h 3253"/>
                      <a:gd name="connsiteX4" fmla="*/ 1221 w 10000"/>
                      <a:gd name="connsiteY4" fmla="*/ 3253 h 3253"/>
                      <a:gd name="connsiteX5" fmla="*/ 536 w 10000"/>
                      <a:gd name="connsiteY5" fmla="*/ 2568 h 3253"/>
                      <a:gd name="connsiteX6" fmla="*/ 0 w 10000"/>
                      <a:gd name="connsiteY6" fmla="*/ 2568 h 3253"/>
                      <a:gd name="connsiteX0" fmla="*/ 9684 w 9684"/>
                      <a:gd name="connsiteY0" fmla="*/ 0 h 3010"/>
                      <a:gd name="connsiteX1" fmla="*/ 7931 w 9684"/>
                      <a:gd name="connsiteY1" fmla="*/ 766 h 3010"/>
                      <a:gd name="connsiteX2" fmla="*/ 1914 w 9684"/>
                      <a:gd name="connsiteY2" fmla="*/ 904 h 3010"/>
                      <a:gd name="connsiteX3" fmla="*/ 1221 w 9684"/>
                      <a:gd name="connsiteY3" fmla="*/ 3010 h 3010"/>
                      <a:gd name="connsiteX4" fmla="*/ 536 w 9684"/>
                      <a:gd name="connsiteY4" fmla="*/ 904 h 3010"/>
                      <a:gd name="connsiteX5" fmla="*/ 0 w 9684"/>
                      <a:gd name="connsiteY5" fmla="*/ 904 h 3010"/>
                      <a:gd name="connsiteX0" fmla="*/ 8190 w 8190"/>
                      <a:gd name="connsiteY0" fmla="*/ 0 h 7455"/>
                      <a:gd name="connsiteX1" fmla="*/ 1976 w 8190"/>
                      <a:gd name="connsiteY1" fmla="*/ 458 h 7455"/>
                      <a:gd name="connsiteX2" fmla="*/ 1261 w 8190"/>
                      <a:gd name="connsiteY2" fmla="*/ 7455 h 7455"/>
                      <a:gd name="connsiteX3" fmla="*/ 553 w 8190"/>
                      <a:gd name="connsiteY3" fmla="*/ 458 h 7455"/>
                      <a:gd name="connsiteX4" fmla="*/ 0 w 8190"/>
                      <a:gd name="connsiteY4" fmla="*/ 458 h 7455"/>
                      <a:gd name="connsiteX0" fmla="*/ 2413 w 2413"/>
                      <a:gd name="connsiteY0" fmla="*/ 0 h 9386"/>
                      <a:gd name="connsiteX1" fmla="*/ 1540 w 2413"/>
                      <a:gd name="connsiteY1" fmla="*/ 9386 h 9386"/>
                      <a:gd name="connsiteX2" fmla="*/ 675 w 2413"/>
                      <a:gd name="connsiteY2" fmla="*/ 0 h 9386"/>
                      <a:gd name="connsiteX3" fmla="*/ 0 w 2413"/>
                      <a:gd name="connsiteY3" fmla="*/ 0 h 9386"/>
                      <a:gd name="connsiteX0" fmla="*/ 7203 w 7203"/>
                      <a:gd name="connsiteY0" fmla="*/ 0 h 10000"/>
                      <a:gd name="connsiteX1" fmla="*/ 3585 w 7203"/>
                      <a:gd name="connsiteY1" fmla="*/ 10000 h 10000"/>
                      <a:gd name="connsiteX2" fmla="*/ 0 w 7203"/>
                      <a:gd name="connsiteY2" fmla="*/ 0 h 10000"/>
                    </a:gdLst>
                    <a:ahLst/>
                    <a:cxnLst>
                      <a:cxn ang="0">
                        <a:pos x="connsiteX0" y="connsiteY0"/>
                      </a:cxn>
                      <a:cxn ang="0">
                        <a:pos x="connsiteX1" y="connsiteY1"/>
                      </a:cxn>
                      <a:cxn ang="0">
                        <a:pos x="connsiteX2" y="connsiteY2"/>
                      </a:cxn>
                    </a:cxnLst>
                    <a:rect l="l" t="t" r="r" b="b"/>
                    <a:pathLst>
                      <a:path w="7203" h="10000">
                        <a:moveTo>
                          <a:pt x="7203" y="0"/>
                        </a:moveTo>
                        <a:cubicBezTo>
                          <a:pt x="4385" y="0"/>
                          <a:pt x="3585" y="10000"/>
                          <a:pt x="3585" y="10000"/>
                        </a:cubicBezTo>
                        <a:cubicBezTo>
                          <a:pt x="3585" y="10000"/>
                          <a:pt x="2831" y="0"/>
                          <a:pt x="0" y="0"/>
                        </a:cubicBezTo>
                      </a:path>
                    </a:pathLst>
                  </a:custGeom>
                  <a:solidFill>
                    <a:schemeClr val="accent3">
                      <a:lumMod val="10000"/>
                      <a:lumOff val="90000"/>
                    </a:schemeClr>
                  </a:solidFill>
                  <a:ln w="12700" cap="flat" cmpd="sng" algn="ctr">
                    <a:noFill/>
                    <a:prstDash val="solid"/>
                    <a:miter lim="800000"/>
                  </a:ln>
                  <a:effectLst/>
                </p:spPr>
                <p:txBody>
                  <a:bodyPr lIns="144000" tIns="36000" bIns="36000" anchor="ctr"/>
                  <a:lstStyle/>
                  <a:p>
                    <a:pPr marL="114300" marR="0" lvl="0" indent="-114300" algn="l" defTabSz="957756" rtl="0" eaLnBrk="1" fontAlgn="ctr" latinLnBrk="0" hangingPunct="1">
                      <a:lnSpc>
                        <a:spcPct val="100000"/>
                      </a:lnSpc>
                      <a:spcBef>
                        <a:spcPts val="0"/>
                      </a:spcBef>
                      <a:spcAft>
                        <a:spcPts val="0"/>
                      </a:spcAft>
                      <a:buClr>
                        <a:srgbClr val="0098CC"/>
                      </a:buClr>
                      <a:buSzTx/>
                      <a:buFont typeface="Wingdings" pitchFamily="2" charset="2"/>
                      <a:buChar char="§"/>
                      <a:tabLst/>
                      <a:defRPr/>
                    </a:pPr>
                    <a:endParaRPr kumimoji="0" lang="en-US" sz="1100" b="0" i="0" u="none" strike="noStrike" kern="0" cap="none" spc="0" normalizeH="0" baseline="0" noProof="0">
                      <a:ln>
                        <a:noFill/>
                      </a:ln>
                      <a:solidFill>
                        <a:srgbClr val="484848"/>
                      </a:solidFill>
                      <a:effectLst/>
                      <a:uLnTx/>
                      <a:uFillTx/>
                      <a:latin typeface="Ubuntu"/>
                      <a:ea typeface="+mn-ea"/>
                      <a:cs typeface="+mn-cs"/>
                    </a:endParaRPr>
                  </a:p>
                </p:txBody>
              </p:sp>
              <p:sp>
                <p:nvSpPr>
                  <p:cNvPr id="97" name="Rounded Rectangle 40">
                    <a:extLst>
                      <a:ext uri="{FF2B5EF4-FFF2-40B4-BE49-F238E27FC236}">
                        <a16:creationId xmlns:a16="http://schemas.microsoft.com/office/drawing/2014/main" id="{E094E244-514C-4D30-487F-C6AAFD71B2E4}"/>
                      </a:ext>
                    </a:extLst>
                  </p:cNvPr>
                  <p:cNvSpPr>
                    <a:spLocks/>
                  </p:cNvSpPr>
                  <p:nvPr>
                    <p:custDataLst>
                      <p:tags r:id="rId10"/>
                    </p:custDataLst>
                  </p:nvPr>
                </p:nvSpPr>
                <p:spPr bwMode="auto">
                  <a:xfrm>
                    <a:off x="3342760" y="5550674"/>
                    <a:ext cx="8200523" cy="353422"/>
                  </a:xfrm>
                  <a:prstGeom prst="roundRect">
                    <a:avLst>
                      <a:gd name="adj" fmla="val 12902"/>
                    </a:avLst>
                  </a:prstGeom>
                  <a:solidFill>
                    <a:schemeClr val="accent3">
                      <a:lumMod val="10000"/>
                      <a:lumOff val="90000"/>
                    </a:schemeClr>
                  </a:solidFill>
                  <a:ln w="12700" cap="flat" cmpd="sng" algn="ctr">
                    <a:noFill/>
                    <a:prstDash val="solid"/>
                    <a:miter lim="800000"/>
                  </a:ln>
                  <a:effectLst/>
                </p:spPr>
                <p:txBody>
                  <a:bodyPr lIns="144000" tIns="36000" bIns="36000" anchor="ctr"/>
                  <a:lstStyle/>
                  <a:p>
                    <a:pPr marL="114300" marR="0" lvl="0" indent="-114300" algn="l" defTabSz="957756" rtl="0" eaLnBrk="1" fontAlgn="ctr" latinLnBrk="0" hangingPunct="1">
                      <a:lnSpc>
                        <a:spcPct val="100000"/>
                      </a:lnSpc>
                      <a:spcBef>
                        <a:spcPts val="300"/>
                      </a:spcBef>
                      <a:spcAft>
                        <a:spcPts val="0"/>
                      </a:spcAft>
                      <a:buClr>
                        <a:srgbClr val="0098CC"/>
                      </a:buClr>
                      <a:buSzTx/>
                      <a:buFont typeface="Wingdings" pitchFamily="2" charset="2"/>
                      <a:buChar char="§"/>
                      <a:tabLst/>
                      <a:defRPr/>
                    </a:pPr>
                    <a:endParaRPr kumimoji="0" lang="en-US" sz="1100" b="0" i="0" u="none" strike="noStrike" kern="0" cap="none" spc="0" normalizeH="0" baseline="0" noProof="0">
                      <a:ln>
                        <a:noFill/>
                      </a:ln>
                      <a:solidFill>
                        <a:prstClr val="black"/>
                      </a:solidFill>
                      <a:effectLst/>
                      <a:uLnTx/>
                      <a:uFillTx/>
                      <a:latin typeface="Ubuntu"/>
                      <a:ea typeface="+mn-ea"/>
                      <a:cs typeface="+mn-cs"/>
                    </a:endParaRPr>
                  </a:p>
                </p:txBody>
              </p:sp>
              <p:sp>
                <p:nvSpPr>
                  <p:cNvPr id="98" name="ZoneTexte 183">
                    <a:extLst>
                      <a:ext uri="{FF2B5EF4-FFF2-40B4-BE49-F238E27FC236}">
                        <a16:creationId xmlns:a16="http://schemas.microsoft.com/office/drawing/2014/main" id="{442F2378-E38A-0540-720C-06DDAD097A72}"/>
                      </a:ext>
                    </a:extLst>
                  </p:cNvPr>
                  <p:cNvSpPr txBox="1">
                    <a:spLocks noChangeArrowheads="1"/>
                  </p:cNvSpPr>
                  <p:nvPr/>
                </p:nvSpPr>
                <p:spPr bwMode="auto">
                  <a:xfrm>
                    <a:off x="5202760" y="5642747"/>
                    <a:ext cx="416620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buClr>
                        <a:srgbClr val="0098C7"/>
                      </a:buClr>
                      <a:buFont typeface="Wingdings" charset="2"/>
                      <a:buChar char="§"/>
                      <a:defRPr sz="1600">
                        <a:solidFill>
                          <a:schemeClr val="tx2"/>
                        </a:solidFill>
                        <a:latin typeface="Arial" charset="0"/>
                        <a:ea typeface="ＭＳ Ｐゴシック" charset="-128"/>
                        <a:cs typeface="Arial" charset="0"/>
                      </a:defRPr>
                    </a:lvl1pPr>
                    <a:lvl2pPr marL="742950" indent="-285750">
                      <a:buClr>
                        <a:srgbClr val="AC2B37"/>
                      </a:buClr>
                      <a:buFont typeface="Wingdings" charset="2"/>
                      <a:buChar char="§"/>
                      <a:defRPr sz="1400">
                        <a:solidFill>
                          <a:schemeClr val="tx2"/>
                        </a:solidFill>
                        <a:latin typeface="Arial" charset="0"/>
                        <a:ea typeface="ＭＳ Ｐゴシック" charset="-128"/>
                        <a:cs typeface="Arial" charset="0"/>
                      </a:defRPr>
                    </a:lvl2pPr>
                    <a:lvl3pPr marL="114300" indent="-114300">
                      <a:buClr>
                        <a:schemeClr val="accent2"/>
                      </a:buClr>
                      <a:buFont typeface="Arial" charset="0"/>
                      <a:buChar char="•"/>
                      <a:defRPr sz="1200">
                        <a:solidFill>
                          <a:schemeClr val="tx2"/>
                        </a:solidFill>
                        <a:latin typeface="Arial" charset="0"/>
                        <a:ea typeface="ＭＳ Ｐゴシック" charset="-128"/>
                        <a:cs typeface="Arial" charset="0"/>
                      </a:defRPr>
                    </a:lvl3pPr>
                    <a:lvl4pPr marL="1600200" indent="-228600">
                      <a:buClr>
                        <a:schemeClr val="bg2"/>
                      </a:buClr>
                      <a:buFont typeface="Arial" charset="0"/>
                      <a:buChar char="–"/>
                      <a:defRPr sz="1100">
                        <a:solidFill>
                          <a:schemeClr val="tx2"/>
                        </a:solidFill>
                        <a:latin typeface="Arial" charset="0"/>
                        <a:ea typeface="ＭＳ Ｐゴシック" charset="-128"/>
                        <a:cs typeface="Arial" charset="0"/>
                      </a:defRPr>
                    </a:lvl4pPr>
                    <a:lvl5pPr marL="2057400" indent="-228600">
                      <a:buClr>
                        <a:srgbClr val="B1B1B1"/>
                      </a:buClr>
                      <a:buFont typeface="Arial" charset="0"/>
                      <a:buChar char="–"/>
                      <a:defRPr sz="1700">
                        <a:solidFill>
                          <a:srgbClr val="494949"/>
                        </a:solidFill>
                        <a:latin typeface="Arial" charset="0"/>
                        <a:ea typeface="ＭＳ Ｐゴシック" charset="-128"/>
                      </a:defRPr>
                    </a:lvl5pPr>
                    <a:lvl6pPr marL="25146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6pPr>
                    <a:lvl7pPr marL="29718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7pPr>
                    <a:lvl8pPr marL="34290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8pPr>
                    <a:lvl9pPr marL="38862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9pPr>
                  </a:lstStyle>
                  <a:p>
                    <a:pPr marL="114300" marR="0" lvl="2" indent="-114300" algn="ctr" defTabSz="914103" rtl="0" eaLnBrk="1" fontAlgn="auto" latinLnBrk="0" hangingPunct="1">
                      <a:lnSpc>
                        <a:spcPct val="100000"/>
                      </a:lnSpc>
                      <a:spcBef>
                        <a:spcPts val="0"/>
                      </a:spcBef>
                      <a:spcAft>
                        <a:spcPts val="0"/>
                      </a:spcAft>
                      <a:buClr>
                        <a:srgbClr val="0098CC"/>
                      </a:buClr>
                      <a:buSzTx/>
                      <a:buFont typeface="Arial" charset="0"/>
                      <a:buNone/>
                      <a:tabLst/>
                      <a:defRPr/>
                    </a:pPr>
                    <a:r>
                      <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rPr>
                      <a:t>Customer Service | Social Media Support | Technical Help desk</a:t>
                    </a:r>
                  </a:p>
                </p:txBody>
              </p:sp>
              <p:grpSp>
                <p:nvGrpSpPr>
                  <p:cNvPr id="99" name="Group 98">
                    <a:extLst>
                      <a:ext uri="{FF2B5EF4-FFF2-40B4-BE49-F238E27FC236}">
                        <a16:creationId xmlns:a16="http://schemas.microsoft.com/office/drawing/2014/main" id="{62B3249B-81D1-BF90-53A0-0BA526AEDDAC}"/>
                      </a:ext>
                    </a:extLst>
                  </p:cNvPr>
                  <p:cNvGrpSpPr/>
                  <p:nvPr/>
                </p:nvGrpSpPr>
                <p:grpSpPr>
                  <a:xfrm>
                    <a:off x="11411209" y="5543785"/>
                    <a:ext cx="367200" cy="367200"/>
                    <a:chOff x="11411209" y="5546569"/>
                    <a:chExt cx="367200" cy="367200"/>
                  </a:xfrm>
                </p:grpSpPr>
                <p:sp>
                  <p:nvSpPr>
                    <p:cNvPr id="100" name="Oval 54">
                      <a:extLst>
                        <a:ext uri="{FF2B5EF4-FFF2-40B4-BE49-F238E27FC236}">
                          <a16:creationId xmlns:a16="http://schemas.microsoft.com/office/drawing/2014/main" id="{4BB47795-F6C5-742A-2DD8-DF598ED54E28}"/>
                        </a:ext>
                      </a:extLst>
                    </p:cNvPr>
                    <p:cNvSpPr/>
                    <p:nvPr/>
                  </p:nvSpPr>
                  <p:spPr bwMode="auto">
                    <a:xfrm>
                      <a:off x="11411209" y="5546569"/>
                      <a:ext cx="367200" cy="367200"/>
                    </a:xfrm>
                    <a:prstGeom prst="ellipse">
                      <a:avLst/>
                    </a:prstGeom>
                    <a:solidFill>
                      <a:schemeClr val="accent4"/>
                    </a:solidFill>
                    <a:ln w="12700" cap="flat" cmpd="sng" algn="ctr">
                      <a:noFill/>
                      <a:prstDash val="solid"/>
                      <a:miter lim="800000"/>
                    </a:ln>
                    <a:effectLst/>
                  </p:spPr>
                  <p:txBody>
                    <a:bodyPr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9F958F">
                            <a:lumMod val="50000"/>
                          </a:srgbClr>
                        </a:solidFill>
                        <a:effectLst/>
                        <a:uLnTx/>
                        <a:uFillTx/>
                        <a:latin typeface="Ubuntu"/>
                        <a:ea typeface="+mn-ea"/>
                        <a:cs typeface="+mn-cs"/>
                      </a:endParaRPr>
                    </a:p>
                  </p:txBody>
                </p:sp>
                <p:grpSp>
                  <p:nvGrpSpPr>
                    <p:cNvPr id="101" name="Group 109">
                      <a:extLst>
                        <a:ext uri="{FF2B5EF4-FFF2-40B4-BE49-F238E27FC236}">
                          <a16:creationId xmlns:a16="http://schemas.microsoft.com/office/drawing/2014/main" id="{154DC41B-4300-0750-F41A-8A7B10D0EA35}"/>
                        </a:ext>
                      </a:extLst>
                    </p:cNvPr>
                    <p:cNvGrpSpPr>
                      <a:grpSpLocks/>
                    </p:cNvGrpSpPr>
                    <p:nvPr/>
                  </p:nvGrpSpPr>
                  <p:grpSpPr bwMode="auto">
                    <a:xfrm>
                      <a:off x="11485771" y="5592079"/>
                      <a:ext cx="218077" cy="258397"/>
                      <a:chOff x="4178609" y="4414375"/>
                      <a:chExt cx="228074" cy="286801"/>
                    </a:xfrm>
                    <a:solidFill>
                      <a:schemeClr val="tx2"/>
                    </a:solidFill>
                  </p:grpSpPr>
                  <p:sp>
                    <p:nvSpPr>
                      <p:cNvPr id="102" name="Freeform 636">
                        <a:extLst>
                          <a:ext uri="{FF2B5EF4-FFF2-40B4-BE49-F238E27FC236}">
                            <a16:creationId xmlns:a16="http://schemas.microsoft.com/office/drawing/2014/main" id="{49DC457A-1BBB-8B60-7F51-D8D5D0F96990}"/>
                          </a:ext>
                        </a:extLst>
                      </p:cNvPr>
                      <p:cNvSpPr>
                        <a:spLocks/>
                      </p:cNvSpPr>
                      <p:nvPr/>
                    </p:nvSpPr>
                    <p:spPr bwMode="auto">
                      <a:xfrm>
                        <a:off x="4178609" y="4414375"/>
                        <a:ext cx="228074" cy="231514"/>
                      </a:xfrm>
                      <a:custGeom>
                        <a:avLst/>
                        <a:gdLst>
                          <a:gd name="T0" fmla="*/ 2147483646 w 132"/>
                          <a:gd name="T1" fmla="*/ 2147483646 h 133"/>
                          <a:gd name="T2" fmla="*/ 2147483646 w 132"/>
                          <a:gd name="T3" fmla="*/ 2147483646 h 133"/>
                          <a:gd name="T4" fmla="*/ 2147483646 w 132"/>
                          <a:gd name="T5" fmla="*/ 2147483646 h 133"/>
                          <a:gd name="T6" fmla="*/ 2147483646 w 132"/>
                          <a:gd name="T7" fmla="*/ 2147483646 h 133"/>
                          <a:gd name="T8" fmla="*/ 2147483646 w 132"/>
                          <a:gd name="T9" fmla="*/ 2147483646 h 133"/>
                          <a:gd name="T10" fmla="*/ 2147483646 w 132"/>
                          <a:gd name="T11" fmla="*/ 2147483646 h 133"/>
                          <a:gd name="T12" fmla="*/ 2147483646 w 132"/>
                          <a:gd name="T13" fmla="*/ 2147483646 h 133"/>
                          <a:gd name="T14" fmla="*/ 2147483646 w 132"/>
                          <a:gd name="T15" fmla="*/ 2147483646 h 133"/>
                          <a:gd name="T16" fmla="*/ 2147483646 w 132"/>
                          <a:gd name="T17" fmla="*/ 2147483646 h 133"/>
                          <a:gd name="T18" fmla="*/ 2147483646 w 132"/>
                          <a:gd name="T19" fmla="*/ 2147483646 h 133"/>
                          <a:gd name="T20" fmla="*/ 2147483646 w 132"/>
                          <a:gd name="T21" fmla="*/ 2147483646 h 133"/>
                          <a:gd name="T22" fmla="*/ 2147483646 w 132"/>
                          <a:gd name="T23" fmla="*/ 2147483646 h 133"/>
                          <a:gd name="T24" fmla="*/ 2147483646 w 132"/>
                          <a:gd name="T25" fmla="*/ 2147483646 h 133"/>
                          <a:gd name="T26" fmla="*/ 2147483646 w 132"/>
                          <a:gd name="T27" fmla="*/ 2147483646 h 133"/>
                          <a:gd name="T28" fmla="*/ 2147483646 w 132"/>
                          <a:gd name="T29" fmla="*/ 2147483646 h 133"/>
                          <a:gd name="T30" fmla="*/ 2147483646 w 132"/>
                          <a:gd name="T31" fmla="*/ 2147483646 h 133"/>
                          <a:gd name="T32" fmla="*/ 2147483646 w 132"/>
                          <a:gd name="T33" fmla="*/ 2147483646 h 133"/>
                          <a:gd name="T34" fmla="*/ 2147483646 w 132"/>
                          <a:gd name="T35" fmla="*/ 2147483646 h 133"/>
                          <a:gd name="T36" fmla="*/ 2147483646 w 132"/>
                          <a:gd name="T37" fmla="*/ 2147483646 h 133"/>
                          <a:gd name="T38" fmla="*/ 2147483646 w 132"/>
                          <a:gd name="T39" fmla="*/ 2147483646 h 133"/>
                          <a:gd name="T40" fmla="*/ 2147483646 w 132"/>
                          <a:gd name="T41" fmla="*/ 2147483646 h 133"/>
                          <a:gd name="T42" fmla="*/ 2147483646 w 132"/>
                          <a:gd name="T43" fmla="*/ 2147483646 h 133"/>
                          <a:gd name="T44" fmla="*/ 2147483646 w 132"/>
                          <a:gd name="T45" fmla="*/ 2147483646 h 133"/>
                          <a:gd name="T46" fmla="*/ 2147483646 w 132"/>
                          <a:gd name="T47" fmla="*/ 2147483646 h 133"/>
                          <a:gd name="T48" fmla="*/ 2147483646 w 132"/>
                          <a:gd name="T49" fmla="*/ 0 h 133"/>
                          <a:gd name="T50" fmla="*/ 2147483646 w 132"/>
                          <a:gd name="T51" fmla="*/ 0 h 133"/>
                          <a:gd name="T52" fmla="*/ 2147483646 w 132"/>
                          <a:gd name="T53" fmla="*/ 0 h 133"/>
                          <a:gd name="T54" fmla="*/ 2147483646 w 132"/>
                          <a:gd name="T55" fmla="*/ 0 h 133"/>
                          <a:gd name="T56" fmla="*/ 2147483646 w 132"/>
                          <a:gd name="T57" fmla="*/ 2147483646 h 133"/>
                          <a:gd name="T58" fmla="*/ 2147483646 w 132"/>
                          <a:gd name="T59" fmla="*/ 2147483646 h 133"/>
                          <a:gd name="T60" fmla="*/ 2147483646 w 132"/>
                          <a:gd name="T61" fmla="*/ 2147483646 h 133"/>
                          <a:gd name="T62" fmla="*/ 2147483646 w 132"/>
                          <a:gd name="T63" fmla="*/ 2147483646 h 133"/>
                          <a:gd name="T64" fmla="*/ 2147483646 w 132"/>
                          <a:gd name="T65" fmla="*/ 2147483646 h 133"/>
                          <a:gd name="T66" fmla="*/ 2147483646 w 132"/>
                          <a:gd name="T67" fmla="*/ 2147483646 h 133"/>
                          <a:gd name="T68" fmla="*/ 2147483646 w 132"/>
                          <a:gd name="T69" fmla="*/ 2147483646 h 133"/>
                          <a:gd name="T70" fmla="*/ 2147483646 w 132"/>
                          <a:gd name="T71" fmla="*/ 2147483646 h 133"/>
                          <a:gd name="T72" fmla="*/ 2147483646 w 132"/>
                          <a:gd name="T73" fmla="*/ 2147483646 h 133"/>
                          <a:gd name="T74" fmla="*/ 2147483646 w 132"/>
                          <a:gd name="T75" fmla="*/ 2147483646 h 133"/>
                          <a:gd name="T76" fmla="*/ 2147483646 w 132"/>
                          <a:gd name="T77" fmla="*/ 2147483646 h 133"/>
                          <a:gd name="T78" fmla="*/ 2147483646 w 132"/>
                          <a:gd name="T79" fmla="*/ 2147483646 h 133"/>
                          <a:gd name="T80" fmla="*/ 2147483646 w 132"/>
                          <a:gd name="T81" fmla="*/ 2147483646 h 133"/>
                          <a:gd name="T82" fmla="*/ 2147483646 w 132"/>
                          <a:gd name="T83" fmla="*/ 2147483646 h 133"/>
                          <a:gd name="T84" fmla="*/ 2147483646 w 132"/>
                          <a:gd name="T85" fmla="*/ 2147483646 h 133"/>
                          <a:gd name="T86" fmla="*/ 2147483646 w 132"/>
                          <a:gd name="T87" fmla="*/ 2147483646 h 133"/>
                          <a:gd name="T88" fmla="*/ 2147483646 w 132"/>
                          <a:gd name="T89" fmla="*/ 2147483646 h 133"/>
                          <a:gd name="T90" fmla="*/ 2147483646 w 132"/>
                          <a:gd name="T91" fmla="*/ 2147483646 h 133"/>
                          <a:gd name="T92" fmla="*/ 2147483646 w 132"/>
                          <a:gd name="T93" fmla="*/ 2147483646 h 133"/>
                          <a:gd name="T94" fmla="*/ 2147483646 w 132"/>
                          <a:gd name="T95" fmla="*/ 2147483646 h 133"/>
                          <a:gd name="T96" fmla="*/ 2147483646 w 132"/>
                          <a:gd name="T97" fmla="*/ 2147483646 h 133"/>
                          <a:gd name="T98" fmla="*/ 2147483646 w 132"/>
                          <a:gd name="T99" fmla="*/ 2147483646 h 133"/>
                          <a:gd name="T100" fmla="*/ 0 w 132"/>
                          <a:gd name="T101" fmla="*/ 2147483646 h 133"/>
                          <a:gd name="T102" fmla="*/ 2147483646 w 132"/>
                          <a:gd name="T103" fmla="*/ 2147483646 h 1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2"/>
                          <a:gd name="T157" fmla="*/ 0 h 133"/>
                          <a:gd name="T158" fmla="*/ 132 w 132"/>
                          <a:gd name="T159" fmla="*/ 133 h 1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2" h="133">
                            <a:moveTo>
                              <a:pt x="132" y="129"/>
                            </a:moveTo>
                            <a:lnTo>
                              <a:pt x="132" y="129"/>
                            </a:lnTo>
                            <a:lnTo>
                              <a:pt x="131" y="118"/>
                            </a:lnTo>
                            <a:lnTo>
                              <a:pt x="130" y="108"/>
                            </a:lnTo>
                            <a:lnTo>
                              <a:pt x="127" y="100"/>
                            </a:lnTo>
                            <a:lnTo>
                              <a:pt x="125" y="93"/>
                            </a:lnTo>
                            <a:lnTo>
                              <a:pt x="121" y="86"/>
                            </a:lnTo>
                            <a:lnTo>
                              <a:pt x="118" y="82"/>
                            </a:lnTo>
                            <a:lnTo>
                              <a:pt x="110" y="73"/>
                            </a:lnTo>
                            <a:lnTo>
                              <a:pt x="102" y="67"/>
                            </a:lnTo>
                            <a:lnTo>
                              <a:pt x="93" y="62"/>
                            </a:lnTo>
                            <a:lnTo>
                              <a:pt x="80" y="57"/>
                            </a:lnTo>
                            <a:lnTo>
                              <a:pt x="86" y="50"/>
                            </a:lnTo>
                            <a:lnTo>
                              <a:pt x="91" y="41"/>
                            </a:lnTo>
                            <a:lnTo>
                              <a:pt x="94" y="30"/>
                            </a:lnTo>
                            <a:lnTo>
                              <a:pt x="94" y="25"/>
                            </a:lnTo>
                            <a:lnTo>
                              <a:pt x="94" y="22"/>
                            </a:lnTo>
                            <a:lnTo>
                              <a:pt x="92" y="13"/>
                            </a:lnTo>
                            <a:lnTo>
                              <a:pt x="89" y="10"/>
                            </a:lnTo>
                            <a:lnTo>
                              <a:pt x="86" y="6"/>
                            </a:lnTo>
                            <a:lnTo>
                              <a:pt x="82" y="3"/>
                            </a:lnTo>
                            <a:lnTo>
                              <a:pt x="79" y="1"/>
                            </a:lnTo>
                            <a:lnTo>
                              <a:pt x="74" y="0"/>
                            </a:lnTo>
                            <a:lnTo>
                              <a:pt x="69" y="0"/>
                            </a:lnTo>
                            <a:lnTo>
                              <a:pt x="63" y="0"/>
                            </a:lnTo>
                            <a:lnTo>
                              <a:pt x="58" y="1"/>
                            </a:lnTo>
                            <a:lnTo>
                              <a:pt x="54" y="3"/>
                            </a:lnTo>
                            <a:lnTo>
                              <a:pt x="50" y="6"/>
                            </a:lnTo>
                            <a:lnTo>
                              <a:pt x="47" y="8"/>
                            </a:lnTo>
                            <a:lnTo>
                              <a:pt x="44" y="12"/>
                            </a:lnTo>
                            <a:lnTo>
                              <a:pt x="41" y="21"/>
                            </a:lnTo>
                            <a:lnTo>
                              <a:pt x="39" y="25"/>
                            </a:lnTo>
                            <a:lnTo>
                              <a:pt x="41" y="30"/>
                            </a:lnTo>
                            <a:lnTo>
                              <a:pt x="43" y="40"/>
                            </a:lnTo>
                            <a:lnTo>
                              <a:pt x="49" y="50"/>
                            </a:lnTo>
                            <a:lnTo>
                              <a:pt x="55" y="57"/>
                            </a:lnTo>
                            <a:lnTo>
                              <a:pt x="39" y="64"/>
                            </a:lnTo>
                            <a:lnTo>
                              <a:pt x="30" y="69"/>
                            </a:lnTo>
                            <a:lnTo>
                              <a:pt x="20" y="75"/>
                            </a:lnTo>
                            <a:lnTo>
                              <a:pt x="15" y="80"/>
                            </a:lnTo>
                            <a:lnTo>
                              <a:pt x="11" y="85"/>
                            </a:lnTo>
                            <a:lnTo>
                              <a:pt x="8" y="91"/>
                            </a:lnTo>
                            <a:lnTo>
                              <a:pt x="5" y="97"/>
                            </a:lnTo>
                            <a:lnTo>
                              <a:pt x="3" y="105"/>
                            </a:lnTo>
                            <a:lnTo>
                              <a:pt x="2" y="113"/>
                            </a:lnTo>
                            <a:lnTo>
                              <a:pt x="0" y="123"/>
                            </a:lnTo>
                            <a:lnTo>
                              <a:pt x="2" y="133"/>
                            </a:lnTo>
                          </a:path>
                        </a:pathLst>
                      </a:custGeom>
                      <a:solidFill>
                        <a:schemeClr val="accent4"/>
                      </a:solidFill>
                      <a:ln w="12700">
                        <a:solidFill>
                          <a:sysClr val="window" lastClr="FFFFFF"/>
                        </a:solidFill>
                        <a:prstDash val="solid"/>
                        <a:round/>
                        <a:headEnd/>
                        <a:tailEnd/>
                      </a:ln>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263147"/>
                          </a:solidFill>
                          <a:effectLst/>
                          <a:uLnTx/>
                          <a:uFillTx/>
                          <a:latin typeface="Ubuntu"/>
                          <a:ea typeface="+mn-ea"/>
                          <a:cs typeface="+mn-cs"/>
                        </a:endParaRPr>
                      </a:p>
                    </p:txBody>
                  </p:sp>
                  <p:sp>
                    <p:nvSpPr>
                      <p:cNvPr id="103" name="Freeform 1448">
                        <a:extLst>
                          <a:ext uri="{FF2B5EF4-FFF2-40B4-BE49-F238E27FC236}">
                            <a16:creationId xmlns:a16="http://schemas.microsoft.com/office/drawing/2014/main" id="{A977B262-60FD-DCFF-ADB7-04C15E2EE30B}"/>
                          </a:ext>
                        </a:extLst>
                      </p:cNvPr>
                      <p:cNvSpPr>
                        <a:spLocks/>
                      </p:cNvSpPr>
                      <p:nvPr/>
                    </p:nvSpPr>
                    <p:spPr bwMode="auto">
                      <a:xfrm>
                        <a:off x="4271911" y="4590602"/>
                        <a:ext cx="44925" cy="38011"/>
                      </a:xfrm>
                      <a:custGeom>
                        <a:avLst/>
                        <a:gdLst>
                          <a:gd name="T0" fmla="*/ 0 w 27"/>
                          <a:gd name="T1" fmla="*/ 0 h 22"/>
                          <a:gd name="T2" fmla="*/ 2147483646 w 27"/>
                          <a:gd name="T3" fmla="*/ 2147483646 h 22"/>
                          <a:gd name="T4" fmla="*/ 2147483646 w 27"/>
                          <a:gd name="T5" fmla="*/ 2147483646 h 22"/>
                          <a:gd name="T6" fmla="*/ 0 60000 65536"/>
                          <a:gd name="T7" fmla="*/ 0 60000 65536"/>
                          <a:gd name="T8" fmla="*/ 0 60000 65536"/>
                          <a:gd name="T9" fmla="*/ 0 w 27"/>
                          <a:gd name="T10" fmla="*/ 0 h 22"/>
                          <a:gd name="T11" fmla="*/ 27 w 27"/>
                          <a:gd name="T12" fmla="*/ 22 h 22"/>
                        </a:gdLst>
                        <a:ahLst/>
                        <a:cxnLst>
                          <a:cxn ang="T6">
                            <a:pos x="T0" y="T1"/>
                          </a:cxn>
                          <a:cxn ang="T7">
                            <a:pos x="T2" y="T3"/>
                          </a:cxn>
                          <a:cxn ang="T8">
                            <a:pos x="T4" y="T5"/>
                          </a:cxn>
                        </a:cxnLst>
                        <a:rect l="T9" t="T10" r="T11" b="T12"/>
                        <a:pathLst>
                          <a:path w="27" h="22">
                            <a:moveTo>
                              <a:pt x="0" y="0"/>
                            </a:moveTo>
                            <a:lnTo>
                              <a:pt x="14" y="22"/>
                            </a:lnTo>
                            <a:lnTo>
                              <a:pt x="27" y="22"/>
                            </a:lnTo>
                          </a:path>
                        </a:pathLst>
                      </a:custGeom>
                      <a:grpFill/>
                      <a:ln w="12700">
                        <a:solidFill>
                          <a:sysClr val="window" lastClr="FFFFFF"/>
                        </a:solidFill>
                        <a:prstDash val="solid"/>
                        <a:round/>
                        <a:headEnd/>
                        <a:tailEnd/>
                      </a:ln>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263147"/>
                          </a:solidFill>
                          <a:effectLst/>
                          <a:uLnTx/>
                          <a:uFillTx/>
                          <a:latin typeface="Ubuntu"/>
                          <a:ea typeface="+mn-ea"/>
                          <a:cs typeface="+mn-cs"/>
                        </a:endParaRPr>
                      </a:p>
                    </p:txBody>
                  </p:sp>
                  <p:sp>
                    <p:nvSpPr>
                      <p:cNvPr id="104" name="Line 1449">
                        <a:extLst>
                          <a:ext uri="{FF2B5EF4-FFF2-40B4-BE49-F238E27FC236}">
                            <a16:creationId xmlns:a16="http://schemas.microsoft.com/office/drawing/2014/main" id="{C375ABAB-FF6C-4895-6197-21295D4733A5}"/>
                          </a:ext>
                        </a:extLst>
                      </p:cNvPr>
                      <p:cNvSpPr>
                        <a:spLocks noChangeShapeType="1"/>
                      </p:cNvSpPr>
                      <p:nvPr/>
                    </p:nvSpPr>
                    <p:spPr bwMode="auto">
                      <a:xfrm>
                        <a:off x="4296102" y="4576781"/>
                        <a:ext cx="3457" cy="10367"/>
                      </a:xfrm>
                      <a:prstGeom prst="line">
                        <a:avLst/>
                      </a:prstGeom>
                      <a:grpFill/>
                      <a:ln w="12700">
                        <a:solidFill>
                          <a:sysClr val="window" lastClr="FFFFFF"/>
                        </a:solidFill>
                        <a:round/>
                        <a:headEnd/>
                        <a:tailEnd/>
                      </a:ln>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263147"/>
                          </a:solidFill>
                          <a:effectLst/>
                          <a:uLnTx/>
                          <a:uFillTx/>
                          <a:latin typeface="Ubuntu"/>
                          <a:ea typeface="+mn-ea"/>
                          <a:cs typeface="+mn-cs"/>
                        </a:endParaRPr>
                      </a:p>
                    </p:txBody>
                  </p:sp>
                  <p:sp>
                    <p:nvSpPr>
                      <p:cNvPr id="105" name="Line 1450">
                        <a:extLst>
                          <a:ext uri="{FF2B5EF4-FFF2-40B4-BE49-F238E27FC236}">
                            <a16:creationId xmlns:a16="http://schemas.microsoft.com/office/drawing/2014/main" id="{111C0CF1-5FCE-CC0F-DED8-BAC9A6BE654D}"/>
                          </a:ext>
                        </a:extLst>
                      </p:cNvPr>
                      <p:cNvSpPr>
                        <a:spLocks noChangeShapeType="1"/>
                      </p:cNvSpPr>
                      <p:nvPr/>
                    </p:nvSpPr>
                    <p:spPr bwMode="auto">
                      <a:xfrm>
                        <a:off x="4237354" y="4628611"/>
                        <a:ext cx="13823" cy="3457"/>
                      </a:xfrm>
                      <a:prstGeom prst="line">
                        <a:avLst/>
                      </a:prstGeom>
                      <a:grpFill/>
                      <a:ln w="12700">
                        <a:solidFill>
                          <a:sysClr val="window" lastClr="FFFFFF"/>
                        </a:solidFill>
                        <a:round/>
                        <a:headEnd/>
                        <a:tailEnd/>
                      </a:ln>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263147"/>
                          </a:solidFill>
                          <a:effectLst/>
                          <a:uLnTx/>
                          <a:uFillTx/>
                          <a:latin typeface="Ubuntu"/>
                          <a:ea typeface="+mn-ea"/>
                          <a:cs typeface="+mn-cs"/>
                        </a:endParaRPr>
                      </a:p>
                    </p:txBody>
                  </p:sp>
                  <p:sp>
                    <p:nvSpPr>
                      <p:cNvPr id="106" name="Line 1451">
                        <a:extLst>
                          <a:ext uri="{FF2B5EF4-FFF2-40B4-BE49-F238E27FC236}">
                            <a16:creationId xmlns:a16="http://schemas.microsoft.com/office/drawing/2014/main" id="{3BA1B3AC-90E6-9A7E-D1D8-0B867AB5D19C}"/>
                          </a:ext>
                        </a:extLst>
                      </p:cNvPr>
                      <p:cNvSpPr>
                        <a:spLocks noChangeShapeType="1"/>
                      </p:cNvSpPr>
                      <p:nvPr/>
                    </p:nvSpPr>
                    <p:spPr bwMode="auto">
                      <a:xfrm flipV="1">
                        <a:off x="4296102" y="4670076"/>
                        <a:ext cx="3457" cy="10367"/>
                      </a:xfrm>
                      <a:prstGeom prst="line">
                        <a:avLst/>
                      </a:prstGeom>
                      <a:grpFill/>
                      <a:ln w="12700">
                        <a:solidFill>
                          <a:sysClr val="window" lastClr="FFFFFF"/>
                        </a:solidFill>
                        <a:round/>
                        <a:headEnd/>
                        <a:tailEnd/>
                      </a:ln>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263147"/>
                          </a:solidFill>
                          <a:effectLst/>
                          <a:uLnTx/>
                          <a:uFillTx/>
                          <a:latin typeface="Ubuntu"/>
                          <a:ea typeface="+mn-ea"/>
                          <a:cs typeface="+mn-cs"/>
                        </a:endParaRPr>
                      </a:p>
                    </p:txBody>
                  </p:sp>
                  <p:sp>
                    <p:nvSpPr>
                      <p:cNvPr id="107" name="Line 1452">
                        <a:extLst>
                          <a:ext uri="{FF2B5EF4-FFF2-40B4-BE49-F238E27FC236}">
                            <a16:creationId xmlns:a16="http://schemas.microsoft.com/office/drawing/2014/main" id="{A5743CF5-6D91-E5DC-14D7-5D14EFF73CE8}"/>
                          </a:ext>
                        </a:extLst>
                      </p:cNvPr>
                      <p:cNvSpPr>
                        <a:spLocks noChangeShapeType="1"/>
                      </p:cNvSpPr>
                      <p:nvPr/>
                    </p:nvSpPr>
                    <p:spPr bwMode="auto">
                      <a:xfrm flipH="1">
                        <a:off x="4334113" y="4628611"/>
                        <a:ext cx="13823" cy="3457"/>
                      </a:xfrm>
                      <a:prstGeom prst="line">
                        <a:avLst/>
                      </a:prstGeom>
                      <a:grpFill/>
                      <a:ln w="12700">
                        <a:solidFill>
                          <a:sysClr val="window" lastClr="FFFFFF"/>
                        </a:solidFill>
                        <a:round/>
                        <a:headEnd/>
                        <a:tailEnd/>
                      </a:ln>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263147"/>
                          </a:solidFill>
                          <a:effectLst/>
                          <a:uLnTx/>
                          <a:uFillTx/>
                          <a:latin typeface="Ubuntu"/>
                          <a:ea typeface="+mn-ea"/>
                          <a:cs typeface="+mn-cs"/>
                        </a:endParaRPr>
                      </a:p>
                    </p:txBody>
                  </p:sp>
                  <p:sp>
                    <p:nvSpPr>
                      <p:cNvPr id="108" name="Freeform 1453">
                        <a:extLst>
                          <a:ext uri="{FF2B5EF4-FFF2-40B4-BE49-F238E27FC236}">
                            <a16:creationId xmlns:a16="http://schemas.microsoft.com/office/drawing/2014/main" id="{D5DDEC83-727A-6F1C-197B-AA04AD653FD8}"/>
                          </a:ext>
                        </a:extLst>
                      </p:cNvPr>
                      <p:cNvSpPr>
                        <a:spLocks/>
                      </p:cNvSpPr>
                      <p:nvPr/>
                    </p:nvSpPr>
                    <p:spPr bwMode="auto">
                      <a:xfrm>
                        <a:off x="4220077" y="4556048"/>
                        <a:ext cx="145138" cy="145128"/>
                      </a:xfrm>
                      <a:custGeom>
                        <a:avLst/>
                        <a:gdLst>
                          <a:gd name="T0" fmla="*/ 2147483646 w 85"/>
                          <a:gd name="T1" fmla="*/ 2147483646 h 86"/>
                          <a:gd name="T2" fmla="*/ 2147483646 w 85"/>
                          <a:gd name="T3" fmla="*/ 2147483646 h 86"/>
                          <a:gd name="T4" fmla="*/ 2147483646 w 85"/>
                          <a:gd name="T5" fmla="*/ 2147483646 h 86"/>
                          <a:gd name="T6" fmla="*/ 2147483646 w 85"/>
                          <a:gd name="T7" fmla="*/ 2147483646 h 86"/>
                          <a:gd name="T8" fmla="*/ 2147483646 w 85"/>
                          <a:gd name="T9" fmla="*/ 2147483646 h 86"/>
                          <a:gd name="T10" fmla="*/ 2147483646 w 85"/>
                          <a:gd name="T11" fmla="*/ 2147483646 h 86"/>
                          <a:gd name="T12" fmla="*/ 2147483646 w 85"/>
                          <a:gd name="T13" fmla="*/ 2147483646 h 86"/>
                          <a:gd name="T14" fmla="*/ 2147483646 w 85"/>
                          <a:gd name="T15" fmla="*/ 2147483646 h 86"/>
                          <a:gd name="T16" fmla="*/ 2147483646 w 85"/>
                          <a:gd name="T17" fmla="*/ 2147483646 h 86"/>
                          <a:gd name="T18" fmla="*/ 2147483646 w 85"/>
                          <a:gd name="T19" fmla="*/ 2147483646 h 86"/>
                          <a:gd name="T20" fmla="*/ 2147483646 w 85"/>
                          <a:gd name="T21" fmla="*/ 2147483646 h 86"/>
                          <a:gd name="T22" fmla="*/ 2147483646 w 85"/>
                          <a:gd name="T23" fmla="*/ 2147483646 h 86"/>
                          <a:gd name="T24" fmla="*/ 2147483646 w 85"/>
                          <a:gd name="T25" fmla="*/ 2147483646 h 86"/>
                          <a:gd name="T26" fmla="*/ 2147483646 w 85"/>
                          <a:gd name="T27" fmla="*/ 2147483646 h 86"/>
                          <a:gd name="T28" fmla="*/ 2147483646 w 85"/>
                          <a:gd name="T29" fmla="*/ 2147483646 h 86"/>
                          <a:gd name="T30" fmla="*/ 2147483646 w 85"/>
                          <a:gd name="T31" fmla="*/ 2147483646 h 86"/>
                          <a:gd name="T32" fmla="*/ 2147483646 w 85"/>
                          <a:gd name="T33" fmla="*/ 2147483646 h 86"/>
                          <a:gd name="T34" fmla="*/ 2147483646 w 85"/>
                          <a:gd name="T35" fmla="*/ 2147483646 h 86"/>
                          <a:gd name="T36" fmla="*/ 0 w 85"/>
                          <a:gd name="T37" fmla="*/ 2147483646 h 86"/>
                          <a:gd name="T38" fmla="*/ 0 w 85"/>
                          <a:gd name="T39" fmla="*/ 2147483646 h 86"/>
                          <a:gd name="T40" fmla="*/ 2147483646 w 85"/>
                          <a:gd name="T41" fmla="*/ 2147483646 h 86"/>
                          <a:gd name="T42" fmla="*/ 2147483646 w 85"/>
                          <a:gd name="T43" fmla="*/ 2147483646 h 86"/>
                          <a:gd name="T44" fmla="*/ 2147483646 w 85"/>
                          <a:gd name="T45" fmla="*/ 2147483646 h 86"/>
                          <a:gd name="T46" fmla="*/ 2147483646 w 85"/>
                          <a:gd name="T47" fmla="*/ 2147483646 h 86"/>
                          <a:gd name="T48" fmla="*/ 2147483646 w 85"/>
                          <a:gd name="T49" fmla="*/ 2147483646 h 86"/>
                          <a:gd name="T50" fmla="*/ 2147483646 w 85"/>
                          <a:gd name="T51" fmla="*/ 2147483646 h 86"/>
                          <a:gd name="T52" fmla="*/ 2147483646 w 85"/>
                          <a:gd name="T53" fmla="*/ 2147483646 h 86"/>
                          <a:gd name="T54" fmla="*/ 2147483646 w 85"/>
                          <a:gd name="T55" fmla="*/ 0 h 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5"/>
                          <a:gd name="T85" fmla="*/ 0 h 86"/>
                          <a:gd name="T86" fmla="*/ 85 w 85"/>
                          <a:gd name="T87" fmla="*/ 86 h 8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5" h="86">
                            <a:moveTo>
                              <a:pt x="85" y="43"/>
                            </a:moveTo>
                            <a:lnTo>
                              <a:pt x="85" y="43"/>
                            </a:lnTo>
                            <a:lnTo>
                              <a:pt x="85" y="52"/>
                            </a:lnTo>
                            <a:lnTo>
                              <a:pt x="83" y="60"/>
                            </a:lnTo>
                            <a:lnTo>
                              <a:pt x="78" y="67"/>
                            </a:lnTo>
                            <a:lnTo>
                              <a:pt x="73" y="74"/>
                            </a:lnTo>
                            <a:lnTo>
                              <a:pt x="67" y="78"/>
                            </a:lnTo>
                            <a:lnTo>
                              <a:pt x="59" y="82"/>
                            </a:lnTo>
                            <a:lnTo>
                              <a:pt x="51" y="84"/>
                            </a:lnTo>
                            <a:lnTo>
                              <a:pt x="42" y="86"/>
                            </a:lnTo>
                            <a:lnTo>
                              <a:pt x="34" y="84"/>
                            </a:lnTo>
                            <a:lnTo>
                              <a:pt x="26" y="82"/>
                            </a:lnTo>
                            <a:lnTo>
                              <a:pt x="19" y="78"/>
                            </a:lnTo>
                            <a:lnTo>
                              <a:pt x="12" y="74"/>
                            </a:lnTo>
                            <a:lnTo>
                              <a:pt x="7" y="67"/>
                            </a:lnTo>
                            <a:lnTo>
                              <a:pt x="3" y="60"/>
                            </a:lnTo>
                            <a:lnTo>
                              <a:pt x="1" y="52"/>
                            </a:lnTo>
                            <a:lnTo>
                              <a:pt x="0" y="43"/>
                            </a:lnTo>
                            <a:lnTo>
                              <a:pt x="1" y="34"/>
                            </a:lnTo>
                            <a:lnTo>
                              <a:pt x="3" y="26"/>
                            </a:lnTo>
                            <a:lnTo>
                              <a:pt x="7" y="19"/>
                            </a:lnTo>
                            <a:lnTo>
                              <a:pt x="12" y="13"/>
                            </a:lnTo>
                            <a:lnTo>
                              <a:pt x="19" y="8"/>
                            </a:lnTo>
                            <a:lnTo>
                              <a:pt x="26" y="4"/>
                            </a:lnTo>
                            <a:lnTo>
                              <a:pt x="34" y="2"/>
                            </a:lnTo>
                            <a:lnTo>
                              <a:pt x="42" y="0"/>
                            </a:lnTo>
                          </a:path>
                        </a:pathLst>
                      </a:custGeom>
                      <a:solidFill>
                        <a:schemeClr val="accent4"/>
                      </a:solidFill>
                      <a:ln w="12700">
                        <a:solidFill>
                          <a:sysClr val="window" lastClr="FFFFFF"/>
                        </a:solidFill>
                        <a:prstDash val="solid"/>
                        <a:round/>
                        <a:headEnd/>
                        <a:tailEnd/>
                      </a:ln>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263147"/>
                          </a:solidFill>
                          <a:effectLst/>
                          <a:uLnTx/>
                          <a:uFillTx/>
                          <a:latin typeface="Ubuntu"/>
                          <a:ea typeface="+mn-ea"/>
                          <a:cs typeface="+mn-cs"/>
                        </a:endParaRPr>
                      </a:p>
                    </p:txBody>
                  </p:sp>
                </p:grpSp>
              </p:grpSp>
            </p:grpSp>
          </p:grpSp>
          <p:grpSp>
            <p:nvGrpSpPr>
              <p:cNvPr id="51" name="Group 50">
                <a:extLst>
                  <a:ext uri="{FF2B5EF4-FFF2-40B4-BE49-F238E27FC236}">
                    <a16:creationId xmlns:a16="http://schemas.microsoft.com/office/drawing/2014/main" id="{57A1C6F5-5CB0-1E66-0475-10DDBD364A4C}"/>
                  </a:ext>
                </a:extLst>
              </p:cNvPr>
              <p:cNvGrpSpPr/>
              <p:nvPr/>
            </p:nvGrpSpPr>
            <p:grpSpPr>
              <a:xfrm>
                <a:off x="1431476" y="3807467"/>
                <a:ext cx="10347348" cy="367200"/>
                <a:chOff x="1431476" y="3807467"/>
                <a:chExt cx="10347348" cy="367200"/>
              </a:xfrm>
            </p:grpSpPr>
            <p:sp>
              <p:nvSpPr>
                <p:cNvPr id="86" name="ZoneTexte 183">
                  <a:extLst>
                    <a:ext uri="{FF2B5EF4-FFF2-40B4-BE49-F238E27FC236}">
                      <a16:creationId xmlns:a16="http://schemas.microsoft.com/office/drawing/2014/main" id="{E7A4FFEA-AFE3-0C0E-445D-E2D40B078463}"/>
                    </a:ext>
                  </a:extLst>
                </p:cNvPr>
                <p:cNvSpPr txBox="1">
                  <a:spLocks noChangeArrowheads="1"/>
                </p:cNvSpPr>
                <p:nvPr/>
              </p:nvSpPr>
              <p:spPr bwMode="auto">
                <a:xfrm>
                  <a:off x="1431476" y="3811067"/>
                  <a:ext cx="1729646" cy="360000"/>
                </a:xfrm>
                <a:prstGeom prst="rect">
                  <a:avLst/>
                </a:prstGeom>
                <a:solidFill>
                  <a:schemeClr val="bg1">
                    <a:lumMod val="85000"/>
                  </a:schemeClr>
                </a:solidFill>
                <a:ln>
                  <a:noFill/>
                </a:ln>
              </p:spPr>
              <p:txBody>
                <a:bodyPr lIns="45720" tIns="45720" rIns="45720" bIns="45720" anchor="ctr">
                  <a:noAutofit/>
                </a:bodyPr>
                <a:lstStyle>
                  <a:lvl1pPr marL="342900" indent="-342900" defTabSz="957263">
                    <a:buClr>
                      <a:srgbClr val="0098C7"/>
                    </a:buClr>
                    <a:buFont typeface="Wingdings" charset="2"/>
                    <a:buChar char="§"/>
                    <a:defRPr sz="1600">
                      <a:solidFill>
                        <a:schemeClr val="tx2"/>
                      </a:solidFill>
                      <a:latin typeface="Arial" charset="0"/>
                      <a:ea typeface="ＭＳ Ｐゴシック" charset="-128"/>
                      <a:cs typeface="Arial" charset="0"/>
                    </a:defRPr>
                  </a:lvl1pPr>
                  <a:lvl2pPr marL="742950" indent="-285750" defTabSz="957263">
                    <a:buClr>
                      <a:srgbClr val="AC2B37"/>
                    </a:buClr>
                    <a:buFont typeface="Wingdings" charset="2"/>
                    <a:buChar char="§"/>
                    <a:defRPr sz="1400">
                      <a:solidFill>
                        <a:schemeClr val="tx2"/>
                      </a:solidFill>
                      <a:latin typeface="Arial" charset="0"/>
                      <a:ea typeface="ＭＳ Ｐゴシック" charset="-128"/>
                      <a:cs typeface="Arial" charset="0"/>
                    </a:defRPr>
                  </a:lvl2pPr>
                  <a:lvl3pPr defTabSz="957263">
                    <a:buClr>
                      <a:schemeClr val="accent2"/>
                    </a:buClr>
                    <a:buFont typeface="Arial" charset="0"/>
                    <a:buChar char="•"/>
                    <a:defRPr sz="1200">
                      <a:solidFill>
                        <a:schemeClr val="tx2"/>
                      </a:solidFill>
                      <a:latin typeface="Arial" charset="0"/>
                      <a:ea typeface="ＭＳ Ｐゴシック" charset="-128"/>
                      <a:cs typeface="Arial" charset="0"/>
                    </a:defRPr>
                  </a:lvl3pPr>
                  <a:lvl4pPr marL="1600200" indent="-228600" defTabSz="957263">
                    <a:buClr>
                      <a:schemeClr val="bg2"/>
                    </a:buClr>
                    <a:buFont typeface="Arial" charset="0"/>
                    <a:buChar char="–"/>
                    <a:defRPr sz="1100">
                      <a:solidFill>
                        <a:schemeClr val="tx2"/>
                      </a:solidFill>
                      <a:latin typeface="Arial" charset="0"/>
                      <a:ea typeface="ＭＳ Ｐゴシック" charset="-128"/>
                      <a:cs typeface="Arial" charset="0"/>
                    </a:defRPr>
                  </a:lvl4pPr>
                  <a:lvl5pPr marL="2057400" indent="-228600" defTabSz="957263">
                    <a:buClr>
                      <a:srgbClr val="B1B1B1"/>
                    </a:buClr>
                    <a:buFont typeface="Arial" charset="0"/>
                    <a:buChar char="–"/>
                    <a:defRPr sz="1700">
                      <a:solidFill>
                        <a:srgbClr val="494949"/>
                      </a:solidFill>
                      <a:latin typeface="Arial" charset="0"/>
                      <a:ea typeface="ＭＳ Ｐゴシック" charset="-128"/>
                    </a:defRPr>
                  </a:lvl5pPr>
                  <a:lvl6pPr marL="25146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6pPr>
                  <a:lvl7pPr marL="29718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7pPr>
                  <a:lvl8pPr marL="34290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8pPr>
                  <a:lvl9pPr marL="38862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9pPr>
                </a:lstStyle>
                <a:p>
                  <a:pPr marL="0" marR="0" lvl="2" indent="0" algn="l" defTabSz="957263" rtl="0" eaLnBrk="1" fontAlgn="auto" latinLnBrk="0" hangingPunct="1">
                    <a:lnSpc>
                      <a:spcPct val="100000"/>
                    </a:lnSpc>
                    <a:spcBef>
                      <a:spcPts val="0"/>
                    </a:spcBef>
                    <a:spcAft>
                      <a:spcPts val="0"/>
                    </a:spcAft>
                    <a:buClr>
                      <a:srgbClr val="0098CC"/>
                    </a:buClr>
                    <a:buSzTx/>
                    <a:buFont typeface="Arial" charset="0"/>
                    <a:buNone/>
                    <a:tabLst/>
                    <a:defRPr/>
                  </a:pPr>
                  <a:r>
                    <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rPr>
                    <a:t>F</a:t>
                  </a:r>
                  <a:r>
                    <a:rPr kumimoji="0" lang="pl-PL" altLang="en-US" sz="1100" b="1" i="0" u="none" strike="noStrike" kern="0" cap="none" spc="0" normalizeH="0" baseline="0" noProof="0">
                      <a:ln>
                        <a:noFill/>
                      </a:ln>
                      <a:solidFill>
                        <a:prstClr val="black"/>
                      </a:solidFill>
                      <a:effectLst/>
                      <a:uLnTx/>
                      <a:uFillTx/>
                      <a:latin typeface="Ubuntu"/>
                      <a:ea typeface="ＭＳ Ｐゴシック" charset="-128"/>
                      <a:cs typeface="Arial" charset="0"/>
                    </a:rPr>
                    <a:t>inance and Accounting</a:t>
                  </a:r>
                  <a:endPar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endParaRPr>
                </a:p>
              </p:txBody>
            </p:sp>
            <p:grpSp>
              <p:nvGrpSpPr>
                <p:cNvPr id="87" name="Group 86">
                  <a:extLst>
                    <a:ext uri="{FF2B5EF4-FFF2-40B4-BE49-F238E27FC236}">
                      <a16:creationId xmlns:a16="http://schemas.microsoft.com/office/drawing/2014/main" id="{8E9B6528-3FC7-0AF6-68D3-7D7B11C723C0}"/>
                    </a:ext>
                  </a:extLst>
                </p:cNvPr>
                <p:cNvGrpSpPr/>
                <p:nvPr/>
              </p:nvGrpSpPr>
              <p:grpSpPr>
                <a:xfrm>
                  <a:off x="3177467" y="3807467"/>
                  <a:ext cx="8601357" cy="367200"/>
                  <a:chOff x="3177467" y="3865217"/>
                  <a:chExt cx="8601357" cy="367200"/>
                </a:xfrm>
              </p:grpSpPr>
              <p:sp>
                <p:nvSpPr>
                  <p:cNvPr id="88" name="Freeform 11">
                    <a:extLst>
                      <a:ext uri="{FF2B5EF4-FFF2-40B4-BE49-F238E27FC236}">
                        <a16:creationId xmlns:a16="http://schemas.microsoft.com/office/drawing/2014/main" id="{581F5816-1978-8129-C412-46DF8C8248CB}"/>
                      </a:ext>
                    </a:extLst>
                  </p:cNvPr>
                  <p:cNvSpPr>
                    <a:spLocks/>
                  </p:cNvSpPr>
                  <p:nvPr>
                    <p:custDataLst>
                      <p:tags r:id="rId7"/>
                    </p:custDataLst>
                  </p:nvPr>
                </p:nvSpPr>
                <p:spPr bwMode="auto">
                  <a:xfrm rot="16200000" flipV="1">
                    <a:off x="3131686" y="3966170"/>
                    <a:ext cx="256855" cy="165294"/>
                  </a:xfrm>
                  <a:custGeom>
                    <a:avLst/>
                    <a:gdLst>
                      <a:gd name="connsiteX0" fmla="*/ 0 w 10000"/>
                      <a:gd name="connsiteY0" fmla="*/ 0 h 10000"/>
                      <a:gd name="connsiteX1" fmla="*/ 10000 w 10000"/>
                      <a:gd name="connsiteY1" fmla="*/ 0 h 10000"/>
                      <a:gd name="connsiteX2" fmla="*/ 10000 w 10000"/>
                      <a:gd name="connsiteY2" fmla="*/ 5705 h 10000"/>
                      <a:gd name="connsiteX3" fmla="*/ 9705 w 10000"/>
                      <a:gd name="connsiteY3" fmla="*/ 8750 h 10000"/>
                      <a:gd name="connsiteX4" fmla="*/ 814 w 10000"/>
                      <a:gd name="connsiteY4" fmla="*/ 8750 h 10000"/>
                      <a:gd name="connsiteX5" fmla="*/ 519 w 10000"/>
                      <a:gd name="connsiteY5" fmla="*/ 10000 h 10000"/>
                      <a:gd name="connsiteX6" fmla="*/ 228 w 10000"/>
                      <a:gd name="connsiteY6" fmla="*/ 8750 h 10000"/>
                      <a:gd name="connsiteX7" fmla="*/ 0 w 10000"/>
                      <a:gd name="connsiteY7" fmla="*/ 8750 h 10000"/>
                      <a:gd name="connsiteX8" fmla="*/ 92 w 10000"/>
                      <a:gd name="connsiteY8" fmla="*/ 650 h 10000"/>
                      <a:gd name="connsiteX0" fmla="*/ 0 w 10000"/>
                      <a:gd name="connsiteY0" fmla="*/ 0 h 10000"/>
                      <a:gd name="connsiteX1" fmla="*/ 10000 w 10000"/>
                      <a:gd name="connsiteY1" fmla="*/ 0 h 10000"/>
                      <a:gd name="connsiteX2" fmla="*/ 10000 w 10000"/>
                      <a:gd name="connsiteY2" fmla="*/ 5705 h 10000"/>
                      <a:gd name="connsiteX3" fmla="*/ 9705 w 10000"/>
                      <a:gd name="connsiteY3" fmla="*/ 8750 h 10000"/>
                      <a:gd name="connsiteX4" fmla="*/ 814 w 10000"/>
                      <a:gd name="connsiteY4" fmla="*/ 8750 h 10000"/>
                      <a:gd name="connsiteX5" fmla="*/ 519 w 10000"/>
                      <a:gd name="connsiteY5" fmla="*/ 10000 h 10000"/>
                      <a:gd name="connsiteX6" fmla="*/ 228 w 10000"/>
                      <a:gd name="connsiteY6" fmla="*/ 8750 h 10000"/>
                      <a:gd name="connsiteX7" fmla="*/ 0 w 10000"/>
                      <a:gd name="connsiteY7" fmla="*/ 8750 h 10000"/>
                      <a:gd name="connsiteX0" fmla="*/ 10000 w 10000"/>
                      <a:gd name="connsiteY0" fmla="*/ 0 h 10000"/>
                      <a:gd name="connsiteX1" fmla="*/ 10000 w 10000"/>
                      <a:gd name="connsiteY1" fmla="*/ 5705 h 10000"/>
                      <a:gd name="connsiteX2" fmla="*/ 9705 w 10000"/>
                      <a:gd name="connsiteY2" fmla="*/ 8750 h 10000"/>
                      <a:gd name="connsiteX3" fmla="*/ 814 w 10000"/>
                      <a:gd name="connsiteY3" fmla="*/ 8750 h 10000"/>
                      <a:gd name="connsiteX4" fmla="*/ 519 w 10000"/>
                      <a:gd name="connsiteY4" fmla="*/ 10000 h 10000"/>
                      <a:gd name="connsiteX5" fmla="*/ 228 w 10000"/>
                      <a:gd name="connsiteY5" fmla="*/ 8750 h 10000"/>
                      <a:gd name="connsiteX6" fmla="*/ 0 w 10000"/>
                      <a:gd name="connsiteY6" fmla="*/ 8750 h 10000"/>
                      <a:gd name="connsiteX0" fmla="*/ 10000 w 10000"/>
                      <a:gd name="connsiteY0" fmla="*/ 16716 h 26716"/>
                      <a:gd name="connsiteX1" fmla="*/ 4223 w 10000"/>
                      <a:gd name="connsiteY1" fmla="*/ 0 h 26716"/>
                      <a:gd name="connsiteX2" fmla="*/ 10000 w 10000"/>
                      <a:gd name="connsiteY2" fmla="*/ 22421 h 26716"/>
                      <a:gd name="connsiteX3" fmla="*/ 9705 w 10000"/>
                      <a:gd name="connsiteY3" fmla="*/ 25466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10000 w 10000"/>
                      <a:gd name="connsiteY2" fmla="*/ 22421 h 26716"/>
                      <a:gd name="connsiteX3" fmla="*/ 4062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10000 w 10000"/>
                      <a:gd name="connsiteY2" fmla="*/ 22421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4123 w 10000"/>
                      <a:gd name="connsiteY2" fmla="*/ 23350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9924 w 10000"/>
                      <a:gd name="connsiteY1" fmla="*/ 16671 h 26716"/>
                      <a:gd name="connsiteX2" fmla="*/ 4223 w 10000"/>
                      <a:gd name="connsiteY2" fmla="*/ 0 h 26716"/>
                      <a:gd name="connsiteX3" fmla="*/ 4123 w 10000"/>
                      <a:gd name="connsiteY3" fmla="*/ 23350 h 26716"/>
                      <a:gd name="connsiteX4" fmla="*/ 3373 w 10000"/>
                      <a:gd name="connsiteY4" fmla="*/ 25384 h 26716"/>
                      <a:gd name="connsiteX5" fmla="*/ 814 w 10000"/>
                      <a:gd name="connsiteY5" fmla="*/ 25466 h 26716"/>
                      <a:gd name="connsiteX6" fmla="*/ 519 w 10000"/>
                      <a:gd name="connsiteY6" fmla="*/ 26716 h 26716"/>
                      <a:gd name="connsiteX7" fmla="*/ 228 w 10000"/>
                      <a:gd name="connsiteY7" fmla="*/ 25466 h 26716"/>
                      <a:gd name="connsiteX8" fmla="*/ 0 w 10000"/>
                      <a:gd name="connsiteY8" fmla="*/ 25466 h 26716"/>
                      <a:gd name="connsiteX0" fmla="*/ 10000 w 10000"/>
                      <a:gd name="connsiteY0" fmla="*/ 16716 h 26716"/>
                      <a:gd name="connsiteX1" fmla="*/ 4223 w 10000"/>
                      <a:gd name="connsiteY1" fmla="*/ 0 h 26716"/>
                      <a:gd name="connsiteX2" fmla="*/ 4123 w 10000"/>
                      <a:gd name="connsiteY2" fmla="*/ 23350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4223 w 4224"/>
                      <a:gd name="connsiteY0" fmla="*/ 0 h 26716"/>
                      <a:gd name="connsiteX1" fmla="*/ 4123 w 4224"/>
                      <a:gd name="connsiteY1" fmla="*/ 23350 h 26716"/>
                      <a:gd name="connsiteX2" fmla="*/ 3373 w 4224"/>
                      <a:gd name="connsiteY2" fmla="*/ 25384 h 26716"/>
                      <a:gd name="connsiteX3" fmla="*/ 814 w 4224"/>
                      <a:gd name="connsiteY3" fmla="*/ 25466 h 26716"/>
                      <a:gd name="connsiteX4" fmla="*/ 519 w 4224"/>
                      <a:gd name="connsiteY4" fmla="*/ 26716 h 26716"/>
                      <a:gd name="connsiteX5" fmla="*/ 228 w 4224"/>
                      <a:gd name="connsiteY5" fmla="*/ 25466 h 26716"/>
                      <a:gd name="connsiteX6" fmla="*/ 0 w 4224"/>
                      <a:gd name="connsiteY6" fmla="*/ 25466 h 26716"/>
                      <a:gd name="connsiteX0" fmla="*/ 9998 w 10000"/>
                      <a:gd name="connsiteY0" fmla="*/ 0 h 10000"/>
                      <a:gd name="connsiteX1" fmla="*/ 9761 w 10000"/>
                      <a:gd name="connsiteY1" fmla="*/ 8740 h 10000"/>
                      <a:gd name="connsiteX2" fmla="*/ 7985 w 10000"/>
                      <a:gd name="connsiteY2" fmla="*/ 9501 h 10000"/>
                      <a:gd name="connsiteX3" fmla="*/ 1927 w 10000"/>
                      <a:gd name="connsiteY3" fmla="*/ 9532 h 10000"/>
                      <a:gd name="connsiteX4" fmla="*/ 1229 w 10000"/>
                      <a:gd name="connsiteY4" fmla="*/ 10000 h 10000"/>
                      <a:gd name="connsiteX5" fmla="*/ 540 w 10000"/>
                      <a:gd name="connsiteY5" fmla="*/ 9532 h 10000"/>
                      <a:gd name="connsiteX6" fmla="*/ 0 w 10000"/>
                      <a:gd name="connsiteY6" fmla="*/ 9532 h 10000"/>
                      <a:gd name="connsiteX0" fmla="*/ 9998 w 10000"/>
                      <a:gd name="connsiteY0" fmla="*/ 0 h 10000"/>
                      <a:gd name="connsiteX1" fmla="*/ 9761 w 10000"/>
                      <a:gd name="connsiteY1" fmla="*/ 8740 h 10000"/>
                      <a:gd name="connsiteX2" fmla="*/ 7985 w 10000"/>
                      <a:gd name="connsiteY2" fmla="*/ 9501 h 10000"/>
                      <a:gd name="connsiteX3" fmla="*/ 1927 w 10000"/>
                      <a:gd name="connsiteY3" fmla="*/ 9532 h 10000"/>
                      <a:gd name="connsiteX4" fmla="*/ 1229 w 10000"/>
                      <a:gd name="connsiteY4" fmla="*/ 10000 h 10000"/>
                      <a:gd name="connsiteX5" fmla="*/ 540 w 10000"/>
                      <a:gd name="connsiteY5" fmla="*/ 9532 h 10000"/>
                      <a:gd name="connsiteX6" fmla="*/ 0 w 10000"/>
                      <a:gd name="connsiteY6" fmla="*/ 9532 h 10000"/>
                      <a:gd name="connsiteX0" fmla="*/ 9998 w 10042"/>
                      <a:gd name="connsiteY0" fmla="*/ 0 h 10000"/>
                      <a:gd name="connsiteX1" fmla="*/ 10042 w 10042"/>
                      <a:gd name="connsiteY1" fmla="*/ 8740 h 10000"/>
                      <a:gd name="connsiteX2" fmla="*/ 7985 w 10042"/>
                      <a:gd name="connsiteY2" fmla="*/ 9501 h 10000"/>
                      <a:gd name="connsiteX3" fmla="*/ 1927 w 10042"/>
                      <a:gd name="connsiteY3" fmla="*/ 9532 h 10000"/>
                      <a:gd name="connsiteX4" fmla="*/ 1229 w 10042"/>
                      <a:gd name="connsiteY4" fmla="*/ 10000 h 10000"/>
                      <a:gd name="connsiteX5" fmla="*/ 540 w 10042"/>
                      <a:gd name="connsiteY5" fmla="*/ 9532 h 10000"/>
                      <a:gd name="connsiteX6" fmla="*/ 0 w 10042"/>
                      <a:gd name="connsiteY6" fmla="*/ 9532 h 10000"/>
                      <a:gd name="connsiteX0" fmla="*/ 9998 w 10042"/>
                      <a:gd name="connsiteY0" fmla="*/ 0 h 10000"/>
                      <a:gd name="connsiteX1" fmla="*/ 10042 w 10042"/>
                      <a:gd name="connsiteY1" fmla="*/ 8723 h 10000"/>
                      <a:gd name="connsiteX2" fmla="*/ 7985 w 10042"/>
                      <a:gd name="connsiteY2" fmla="*/ 9501 h 10000"/>
                      <a:gd name="connsiteX3" fmla="*/ 1927 w 10042"/>
                      <a:gd name="connsiteY3" fmla="*/ 9532 h 10000"/>
                      <a:gd name="connsiteX4" fmla="*/ 1229 w 10042"/>
                      <a:gd name="connsiteY4" fmla="*/ 10000 h 10000"/>
                      <a:gd name="connsiteX5" fmla="*/ 540 w 10042"/>
                      <a:gd name="connsiteY5" fmla="*/ 9532 h 10000"/>
                      <a:gd name="connsiteX6" fmla="*/ 0 w 10042"/>
                      <a:gd name="connsiteY6" fmla="*/ 9532 h 10000"/>
                      <a:gd name="connsiteX0" fmla="*/ 9998 w 10042"/>
                      <a:gd name="connsiteY0" fmla="*/ 0 h 10250"/>
                      <a:gd name="connsiteX1" fmla="*/ 10042 w 10042"/>
                      <a:gd name="connsiteY1" fmla="*/ 8723 h 10250"/>
                      <a:gd name="connsiteX2" fmla="*/ 9006 w 10042"/>
                      <a:gd name="connsiteY2" fmla="*/ 9164 h 10250"/>
                      <a:gd name="connsiteX3" fmla="*/ 7985 w 10042"/>
                      <a:gd name="connsiteY3" fmla="*/ 9501 h 10250"/>
                      <a:gd name="connsiteX4" fmla="*/ 1927 w 10042"/>
                      <a:gd name="connsiteY4" fmla="*/ 9532 h 10250"/>
                      <a:gd name="connsiteX5" fmla="*/ 1229 w 10042"/>
                      <a:gd name="connsiteY5" fmla="*/ 10000 h 10250"/>
                      <a:gd name="connsiteX6" fmla="*/ 540 w 10042"/>
                      <a:gd name="connsiteY6" fmla="*/ 9532 h 10250"/>
                      <a:gd name="connsiteX7" fmla="*/ 0 w 10042"/>
                      <a:gd name="connsiteY7" fmla="*/ 9532 h 10250"/>
                      <a:gd name="connsiteX0" fmla="*/ 9998 w 10042"/>
                      <a:gd name="connsiteY0" fmla="*/ 0 h 10000"/>
                      <a:gd name="connsiteX1" fmla="*/ 10042 w 10042"/>
                      <a:gd name="connsiteY1" fmla="*/ 7777 h 10000"/>
                      <a:gd name="connsiteX2" fmla="*/ 9006 w 10042"/>
                      <a:gd name="connsiteY2" fmla="*/ 9164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42"/>
                      <a:gd name="connsiteY0" fmla="*/ 0 h 10000"/>
                      <a:gd name="connsiteX1" fmla="*/ 10042 w 10042"/>
                      <a:gd name="connsiteY1" fmla="*/ 7777 h 10000"/>
                      <a:gd name="connsiteX2" fmla="*/ 9537 w 10042"/>
                      <a:gd name="connsiteY2" fmla="*/ 9130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42"/>
                      <a:gd name="connsiteY0" fmla="*/ 0 h 10000"/>
                      <a:gd name="connsiteX1" fmla="*/ 10042 w 10042"/>
                      <a:gd name="connsiteY1" fmla="*/ 7777 h 10000"/>
                      <a:gd name="connsiteX2" fmla="*/ 9537 w 10042"/>
                      <a:gd name="connsiteY2" fmla="*/ 9130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59"/>
                      <a:gd name="connsiteY0" fmla="*/ 0 h 10000"/>
                      <a:gd name="connsiteX1" fmla="*/ 10042 w 10059"/>
                      <a:gd name="connsiteY1" fmla="*/ 7777 h 10000"/>
                      <a:gd name="connsiteX2" fmla="*/ 9537 w 10059"/>
                      <a:gd name="connsiteY2" fmla="*/ 9130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689 w 10059"/>
                      <a:gd name="connsiteY2" fmla="*/ 9231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10 w 10059"/>
                      <a:gd name="connsiteY2" fmla="*/ 9331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93"/>
                      <a:gd name="connsiteY0" fmla="*/ 0 h 10000"/>
                      <a:gd name="connsiteX1" fmla="*/ 10042 w 10093"/>
                      <a:gd name="connsiteY1" fmla="*/ 7777 h 10000"/>
                      <a:gd name="connsiteX2" fmla="*/ 9750 w 10093"/>
                      <a:gd name="connsiteY2" fmla="*/ 9331 h 10000"/>
                      <a:gd name="connsiteX3" fmla="*/ 7985 w 10093"/>
                      <a:gd name="connsiteY3" fmla="*/ 9501 h 10000"/>
                      <a:gd name="connsiteX4" fmla="*/ 1927 w 10093"/>
                      <a:gd name="connsiteY4" fmla="*/ 9532 h 10000"/>
                      <a:gd name="connsiteX5" fmla="*/ 1229 w 10093"/>
                      <a:gd name="connsiteY5" fmla="*/ 10000 h 10000"/>
                      <a:gd name="connsiteX6" fmla="*/ 540 w 10093"/>
                      <a:gd name="connsiteY6" fmla="*/ 9532 h 10000"/>
                      <a:gd name="connsiteX7" fmla="*/ 0 w 10093"/>
                      <a:gd name="connsiteY7" fmla="*/ 9532 h 10000"/>
                      <a:gd name="connsiteX0" fmla="*/ 9998 w 10068"/>
                      <a:gd name="connsiteY0" fmla="*/ 0 h 10000"/>
                      <a:gd name="connsiteX1" fmla="*/ 10042 w 10068"/>
                      <a:gd name="connsiteY1" fmla="*/ 7777 h 10000"/>
                      <a:gd name="connsiteX2" fmla="*/ 9750 w 10068"/>
                      <a:gd name="connsiteY2" fmla="*/ 9331 h 10000"/>
                      <a:gd name="connsiteX3" fmla="*/ 7985 w 10068"/>
                      <a:gd name="connsiteY3" fmla="*/ 9501 h 10000"/>
                      <a:gd name="connsiteX4" fmla="*/ 1927 w 10068"/>
                      <a:gd name="connsiteY4" fmla="*/ 9532 h 10000"/>
                      <a:gd name="connsiteX5" fmla="*/ 1229 w 10068"/>
                      <a:gd name="connsiteY5" fmla="*/ 10000 h 10000"/>
                      <a:gd name="connsiteX6" fmla="*/ 540 w 10068"/>
                      <a:gd name="connsiteY6" fmla="*/ 9532 h 10000"/>
                      <a:gd name="connsiteX7" fmla="*/ 0 w 10068"/>
                      <a:gd name="connsiteY7" fmla="*/ 9532 h 10000"/>
                      <a:gd name="connsiteX0" fmla="*/ 10042 w 10068"/>
                      <a:gd name="connsiteY0" fmla="*/ 0 h 6834"/>
                      <a:gd name="connsiteX1" fmla="*/ 10042 w 10068"/>
                      <a:gd name="connsiteY1" fmla="*/ 4611 h 6834"/>
                      <a:gd name="connsiteX2" fmla="*/ 9750 w 10068"/>
                      <a:gd name="connsiteY2" fmla="*/ 6165 h 6834"/>
                      <a:gd name="connsiteX3" fmla="*/ 7985 w 10068"/>
                      <a:gd name="connsiteY3" fmla="*/ 6335 h 6834"/>
                      <a:gd name="connsiteX4" fmla="*/ 1927 w 10068"/>
                      <a:gd name="connsiteY4" fmla="*/ 6366 h 6834"/>
                      <a:gd name="connsiteX5" fmla="*/ 1229 w 10068"/>
                      <a:gd name="connsiteY5" fmla="*/ 6834 h 6834"/>
                      <a:gd name="connsiteX6" fmla="*/ 540 w 10068"/>
                      <a:gd name="connsiteY6" fmla="*/ 6366 h 6834"/>
                      <a:gd name="connsiteX7" fmla="*/ 0 w 10068"/>
                      <a:gd name="connsiteY7" fmla="*/ 6366 h 6834"/>
                      <a:gd name="connsiteX0" fmla="*/ 9974 w 10000"/>
                      <a:gd name="connsiteY0" fmla="*/ 0 h 3253"/>
                      <a:gd name="connsiteX1" fmla="*/ 9684 w 10000"/>
                      <a:gd name="connsiteY1" fmla="*/ 2274 h 3253"/>
                      <a:gd name="connsiteX2" fmla="*/ 7931 w 10000"/>
                      <a:gd name="connsiteY2" fmla="*/ 2523 h 3253"/>
                      <a:gd name="connsiteX3" fmla="*/ 1914 w 10000"/>
                      <a:gd name="connsiteY3" fmla="*/ 2568 h 3253"/>
                      <a:gd name="connsiteX4" fmla="*/ 1221 w 10000"/>
                      <a:gd name="connsiteY4" fmla="*/ 3253 h 3253"/>
                      <a:gd name="connsiteX5" fmla="*/ 536 w 10000"/>
                      <a:gd name="connsiteY5" fmla="*/ 2568 h 3253"/>
                      <a:gd name="connsiteX6" fmla="*/ 0 w 10000"/>
                      <a:gd name="connsiteY6" fmla="*/ 2568 h 3253"/>
                      <a:gd name="connsiteX0" fmla="*/ 9684 w 9684"/>
                      <a:gd name="connsiteY0" fmla="*/ 0 h 3010"/>
                      <a:gd name="connsiteX1" fmla="*/ 7931 w 9684"/>
                      <a:gd name="connsiteY1" fmla="*/ 766 h 3010"/>
                      <a:gd name="connsiteX2" fmla="*/ 1914 w 9684"/>
                      <a:gd name="connsiteY2" fmla="*/ 904 h 3010"/>
                      <a:gd name="connsiteX3" fmla="*/ 1221 w 9684"/>
                      <a:gd name="connsiteY3" fmla="*/ 3010 h 3010"/>
                      <a:gd name="connsiteX4" fmla="*/ 536 w 9684"/>
                      <a:gd name="connsiteY4" fmla="*/ 904 h 3010"/>
                      <a:gd name="connsiteX5" fmla="*/ 0 w 9684"/>
                      <a:gd name="connsiteY5" fmla="*/ 904 h 3010"/>
                      <a:gd name="connsiteX0" fmla="*/ 8190 w 8190"/>
                      <a:gd name="connsiteY0" fmla="*/ 0 h 7455"/>
                      <a:gd name="connsiteX1" fmla="*/ 1976 w 8190"/>
                      <a:gd name="connsiteY1" fmla="*/ 458 h 7455"/>
                      <a:gd name="connsiteX2" fmla="*/ 1261 w 8190"/>
                      <a:gd name="connsiteY2" fmla="*/ 7455 h 7455"/>
                      <a:gd name="connsiteX3" fmla="*/ 553 w 8190"/>
                      <a:gd name="connsiteY3" fmla="*/ 458 h 7455"/>
                      <a:gd name="connsiteX4" fmla="*/ 0 w 8190"/>
                      <a:gd name="connsiteY4" fmla="*/ 458 h 7455"/>
                      <a:gd name="connsiteX0" fmla="*/ 2413 w 2413"/>
                      <a:gd name="connsiteY0" fmla="*/ 0 h 9386"/>
                      <a:gd name="connsiteX1" fmla="*/ 1540 w 2413"/>
                      <a:gd name="connsiteY1" fmla="*/ 9386 h 9386"/>
                      <a:gd name="connsiteX2" fmla="*/ 675 w 2413"/>
                      <a:gd name="connsiteY2" fmla="*/ 0 h 9386"/>
                      <a:gd name="connsiteX3" fmla="*/ 0 w 2413"/>
                      <a:gd name="connsiteY3" fmla="*/ 0 h 9386"/>
                      <a:gd name="connsiteX0" fmla="*/ 7203 w 7203"/>
                      <a:gd name="connsiteY0" fmla="*/ 0 h 10000"/>
                      <a:gd name="connsiteX1" fmla="*/ 3585 w 7203"/>
                      <a:gd name="connsiteY1" fmla="*/ 10000 h 10000"/>
                      <a:gd name="connsiteX2" fmla="*/ 0 w 7203"/>
                      <a:gd name="connsiteY2" fmla="*/ 0 h 10000"/>
                    </a:gdLst>
                    <a:ahLst/>
                    <a:cxnLst>
                      <a:cxn ang="0">
                        <a:pos x="connsiteX0" y="connsiteY0"/>
                      </a:cxn>
                      <a:cxn ang="0">
                        <a:pos x="connsiteX1" y="connsiteY1"/>
                      </a:cxn>
                      <a:cxn ang="0">
                        <a:pos x="connsiteX2" y="connsiteY2"/>
                      </a:cxn>
                    </a:cxnLst>
                    <a:rect l="l" t="t" r="r" b="b"/>
                    <a:pathLst>
                      <a:path w="7203" h="10000">
                        <a:moveTo>
                          <a:pt x="7203" y="0"/>
                        </a:moveTo>
                        <a:cubicBezTo>
                          <a:pt x="4385" y="0"/>
                          <a:pt x="3585" y="10000"/>
                          <a:pt x="3585" y="10000"/>
                        </a:cubicBezTo>
                        <a:cubicBezTo>
                          <a:pt x="3585" y="10000"/>
                          <a:pt x="2831" y="0"/>
                          <a:pt x="0" y="0"/>
                        </a:cubicBezTo>
                      </a:path>
                    </a:pathLst>
                  </a:custGeom>
                  <a:solidFill>
                    <a:schemeClr val="accent3">
                      <a:lumMod val="10000"/>
                      <a:lumOff val="90000"/>
                    </a:schemeClr>
                  </a:solidFill>
                  <a:ln w="12700" cap="flat" cmpd="sng" algn="ctr">
                    <a:noFill/>
                    <a:prstDash val="solid"/>
                    <a:miter lim="800000"/>
                  </a:ln>
                  <a:effectLst/>
                </p:spPr>
                <p:txBody>
                  <a:bodyPr lIns="144000" tIns="36000" bIns="36000" anchor="ctr"/>
                  <a:lstStyle/>
                  <a:p>
                    <a:pPr marL="114300" marR="0" lvl="0" indent="-114300" algn="l" defTabSz="957756" rtl="0" eaLnBrk="1" fontAlgn="ctr" latinLnBrk="0" hangingPunct="1">
                      <a:lnSpc>
                        <a:spcPct val="100000"/>
                      </a:lnSpc>
                      <a:spcBef>
                        <a:spcPts val="0"/>
                      </a:spcBef>
                      <a:spcAft>
                        <a:spcPts val="0"/>
                      </a:spcAft>
                      <a:buClr>
                        <a:srgbClr val="0098CC"/>
                      </a:buClr>
                      <a:buSzTx/>
                      <a:buFont typeface="Wingdings" pitchFamily="2" charset="2"/>
                      <a:buChar char="§"/>
                      <a:tabLst/>
                      <a:defRPr/>
                    </a:pPr>
                    <a:endParaRPr kumimoji="0" lang="en-US" sz="1100" b="0" i="0" u="none" strike="noStrike" kern="0" cap="none" spc="0" normalizeH="0" baseline="0" noProof="0">
                      <a:ln>
                        <a:noFill/>
                      </a:ln>
                      <a:solidFill>
                        <a:srgbClr val="484848"/>
                      </a:solidFill>
                      <a:effectLst/>
                      <a:uLnTx/>
                      <a:uFillTx/>
                      <a:latin typeface="Ubuntu"/>
                      <a:ea typeface="+mn-ea"/>
                      <a:cs typeface="+mn-cs"/>
                    </a:endParaRPr>
                  </a:p>
                </p:txBody>
              </p:sp>
              <p:sp>
                <p:nvSpPr>
                  <p:cNvPr id="89" name="Rounded Rectangle 27">
                    <a:extLst>
                      <a:ext uri="{FF2B5EF4-FFF2-40B4-BE49-F238E27FC236}">
                        <a16:creationId xmlns:a16="http://schemas.microsoft.com/office/drawing/2014/main" id="{ED566C8D-AC99-8207-D4B2-BC4D7C36D117}"/>
                      </a:ext>
                    </a:extLst>
                  </p:cNvPr>
                  <p:cNvSpPr>
                    <a:spLocks/>
                  </p:cNvSpPr>
                  <p:nvPr>
                    <p:custDataLst>
                      <p:tags r:id="rId8"/>
                    </p:custDataLst>
                  </p:nvPr>
                </p:nvSpPr>
                <p:spPr bwMode="auto">
                  <a:xfrm>
                    <a:off x="3342760" y="3872106"/>
                    <a:ext cx="8200523" cy="353422"/>
                  </a:xfrm>
                  <a:prstGeom prst="roundRect">
                    <a:avLst>
                      <a:gd name="adj" fmla="val 12902"/>
                    </a:avLst>
                  </a:prstGeom>
                  <a:solidFill>
                    <a:schemeClr val="accent3">
                      <a:lumMod val="10000"/>
                      <a:lumOff val="90000"/>
                    </a:schemeClr>
                  </a:solidFill>
                  <a:ln w="12700" cap="flat" cmpd="sng" algn="ctr">
                    <a:noFill/>
                    <a:prstDash val="solid"/>
                    <a:miter lim="800000"/>
                  </a:ln>
                  <a:effectLst/>
                </p:spPr>
                <p:txBody>
                  <a:bodyPr lIns="144000" tIns="36000" bIns="36000" anchor="ctr"/>
                  <a:lstStyle/>
                  <a:p>
                    <a:pPr marL="114300" marR="0" lvl="0" indent="-114300" algn="l" defTabSz="957756" rtl="0" eaLnBrk="1" fontAlgn="ctr" latinLnBrk="0" hangingPunct="1">
                      <a:lnSpc>
                        <a:spcPct val="100000"/>
                      </a:lnSpc>
                      <a:spcBef>
                        <a:spcPts val="0"/>
                      </a:spcBef>
                      <a:spcAft>
                        <a:spcPts val="0"/>
                      </a:spcAft>
                      <a:buClr>
                        <a:srgbClr val="0098CC"/>
                      </a:buClr>
                      <a:buSzTx/>
                      <a:buFont typeface="Wingdings" pitchFamily="2" charset="2"/>
                      <a:buChar char="§"/>
                      <a:tabLst/>
                      <a:defRPr/>
                    </a:pPr>
                    <a:endParaRPr kumimoji="0" lang="en-US" sz="1100" b="0" i="0" u="none" strike="noStrike" kern="0" cap="none" spc="0" normalizeH="0" baseline="0" noProof="0">
                      <a:ln>
                        <a:noFill/>
                      </a:ln>
                      <a:solidFill>
                        <a:prstClr val="black"/>
                      </a:solidFill>
                      <a:effectLst/>
                      <a:uLnTx/>
                      <a:uFillTx/>
                      <a:latin typeface="Ubuntu"/>
                      <a:ea typeface="+mn-ea"/>
                      <a:cs typeface="+mn-cs"/>
                    </a:endParaRPr>
                  </a:p>
                </p:txBody>
              </p:sp>
              <p:sp>
                <p:nvSpPr>
                  <p:cNvPr id="90" name="ZoneTexte 183">
                    <a:extLst>
                      <a:ext uri="{FF2B5EF4-FFF2-40B4-BE49-F238E27FC236}">
                        <a16:creationId xmlns:a16="http://schemas.microsoft.com/office/drawing/2014/main" id="{8489C9A8-4788-7550-F9B4-DBE898CF1A1B}"/>
                      </a:ext>
                    </a:extLst>
                  </p:cNvPr>
                  <p:cNvSpPr txBox="1">
                    <a:spLocks noChangeArrowheads="1"/>
                  </p:cNvSpPr>
                  <p:nvPr/>
                </p:nvSpPr>
                <p:spPr bwMode="auto">
                  <a:xfrm>
                    <a:off x="5257409" y="3964179"/>
                    <a:ext cx="4056916" cy="20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buClr>
                        <a:srgbClr val="0098C7"/>
                      </a:buClr>
                      <a:buFont typeface="Wingdings" charset="2"/>
                      <a:buChar char="§"/>
                      <a:defRPr sz="1600">
                        <a:solidFill>
                          <a:schemeClr val="tx2"/>
                        </a:solidFill>
                        <a:latin typeface="Arial" charset="0"/>
                        <a:ea typeface="ＭＳ Ｐゴシック" charset="-128"/>
                        <a:cs typeface="Arial" charset="0"/>
                      </a:defRPr>
                    </a:lvl1pPr>
                    <a:lvl2pPr marL="742950" indent="-285750">
                      <a:buClr>
                        <a:srgbClr val="AC2B37"/>
                      </a:buClr>
                      <a:buFont typeface="Wingdings" charset="2"/>
                      <a:buChar char="§"/>
                      <a:defRPr sz="1400">
                        <a:solidFill>
                          <a:schemeClr val="tx2"/>
                        </a:solidFill>
                        <a:latin typeface="Arial" charset="0"/>
                        <a:ea typeface="ＭＳ Ｐゴシック" charset="-128"/>
                        <a:cs typeface="Arial" charset="0"/>
                      </a:defRPr>
                    </a:lvl2pPr>
                    <a:lvl3pPr marL="114300" indent="-114300">
                      <a:buClr>
                        <a:schemeClr val="accent2"/>
                      </a:buClr>
                      <a:buFont typeface="Arial" charset="0"/>
                      <a:buChar char="•"/>
                      <a:defRPr sz="1200">
                        <a:solidFill>
                          <a:schemeClr val="tx2"/>
                        </a:solidFill>
                        <a:latin typeface="Arial" charset="0"/>
                        <a:ea typeface="ＭＳ Ｐゴシック" charset="-128"/>
                        <a:cs typeface="Arial" charset="0"/>
                      </a:defRPr>
                    </a:lvl3pPr>
                    <a:lvl4pPr marL="1600200" indent="-228600">
                      <a:buClr>
                        <a:schemeClr val="bg2"/>
                      </a:buClr>
                      <a:buFont typeface="Arial" charset="0"/>
                      <a:buChar char="–"/>
                      <a:defRPr sz="1100">
                        <a:solidFill>
                          <a:schemeClr val="tx2"/>
                        </a:solidFill>
                        <a:latin typeface="Arial" charset="0"/>
                        <a:ea typeface="ＭＳ Ｐゴシック" charset="-128"/>
                        <a:cs typeface="Arial" charset="0"/>
                      </a:defRPr>
                    </a:lvl4pPr>
                    <a:lvl5pPr marL="2057400" indent="-228600">
                      <a:buClr>
                        <a:srgbClr val="B1B1B1"/>
                      </a:buClr>
                      <a:buFont typeface="Arial" charset="0"/>
                      <a:buChar char="–"/>
                      <a:defRPr sz="1700">
                        <a:solidFill>
                          <a:srgbClr val="494949"/>
                        </a:solidFill>
                        <a:latin typeface="Arial" charset="0"/>
                        <a:ea typeface="ＭＳ Ｐゴシック" charset="-128"/>
                      </a:defRPr>
                    </a:lvl5pPr>
                    <a:lvl6pPr marL="25146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6pPr>
                    <a:lvl7pPr marL="29718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7pPr>
                    <a:lvl8pPr marL="34290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8pPr>
                    <a:lvl9pPr marL="38862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9pPr>
                  </a:lstStyle>
                  <a:p>
                    <a:pPr marL="114300" marR="0" lvl="2" indent="-114300" algn="ctr" defTabSz="914103" rtl="0" eaLnBrk="1" fontAlgn="auto" latinLnBrk="0" hangingPunct="1">
                      <a:lnSpc>
                        <a:spcPct val="100000"/>
                      </a:lnSpc>
                      <a:spcBef>
                        <a:spcPts val="0"/>
                      </a:spcBef>
                      <a:spcAft>
                        <a:spcPts val="0"/>
                      </a:spcAft>
                      <a:buClr>
                        <a:srgbClr val="0098CC"/>
                      </a:buClr>
                      <a:buSzTx/>
                      <a:buFont typeface="Arial" charset="0"/>
                      <a:buNone/>
                      <a:tabLst/>
                      <a:defRPr/>
                    </a:pPr>
                    <a:r>
                      <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sym typeface="Symbol" charset="2"/>
                      </a:rPr>
                      <a:t> Record to Analyze | Accounts Payable I Accounts Receivable </a:t>
                    </a:r>
                  </a:p>
                </p:txBody>
              </p:sp>
              <p:grpSp>
                <p:nvGrpSpPr>
                  <p:cNvPr id="91" name="Group 90">
                    <a:extLst>
                      <a:ext uri="{FF2B5EF4-FFF2-40B4-BE49-F238E27FC236}">
                        <a16:creationId xmlns:a16="http://schemas.microsoft.com/office/drawing/2014/main" id="{B132C12F-4177-FF94-698F-C095D88091ED}"/>
                      </a:ext>
                    </a:extLst>
                  </p:cNvPr>
                  <p:cNvGrpSpPr/>
                  <p:nvPr/>
                </p:nvGrpSpPr>
                <p:grpSpPr>
                  <a:xfrm>
                    <a:off x="11411624" y="3865217"/>
                    <a:ext cx="367200" cy="367200"/>
                    <a:chOff x="11411624" y="3864111"/>
                    <a:chExt cx="367200" cy="367200"/>
                  </a:xfrm>
                </p:grpSpPr>
                <p:sp>
                  <p:nvSpPr>
                    <p:cNvPr id="92" name="Oval 91">
                      <a:extLst>
                        <a:ext uri="{FF2B5EF4-FFF2-40B4-BE49-F238E27FC236}">
                          <a16:creationId xmlns:a16="http://schemas.microsoft.com/office/drawing/2014/main" id="{8B5E51F9-BCB7-A54A-D564-D580B4D81407}"/>
                        </a:ext>
                      </a:extLst>
                    </p:cNvPr>
                    <p:cNvSpPr/>
                    <p:nvPr/>
                  </p:nvSpPr>
                  <p:spPr>
                    <a:xfrm>
                      <a:off x="11411624" y="3864111"/>
                      <a:ext cx="367200" cy="367200"/>
                    </a:xfrm>
                    <a:prstGeom prst="ellipse">
                      <a:avLst/>
                    </a:prstGeom>
                    <a:solidFill>
                      <a:schemeClr val="accent4"/>
                    </a:solidFill>
                    <a:ln w="12700" cap="flat" cmpd="sng" algn="ctr">
                      <a:noFill/>
                      <a:prstDash val="solid"/>
                      <a:miter lim="800000"/>
                    </a:ln>
                    <a:effectLst/>
                  </p:spPr>
                  <p:txBody>
                    <a:bodyPr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484848"/>
                        </a:solidFill>
                        <a:effectLst/>
                        <a:uLnTx/>
                        <a:uFillTx/>
                        <a:latin typeface="Ubuntu"/>
                        <a:ea typeface="+mn-ea"/>
                        <a:cs typeface="+mn-cs"/>
                      </a:endParaRPr>
                    </a:p>
                  </p:txBody>
                </p:sp>
                <p:pic>
                  <p:nvPicPr>
                    <p:cNvPr id="93" name="Picture 46" descr="finance-and-accounting.png">
                      <a:extLst>
                        <a:ext uri="{FF2B5EF4-FFF2-40B4-BE49-F238E27FC236}">
                          <a16:creationId xmlns:a16="http://schemas.microsoft.com/office/drawing/2014/main" id="{82261CB1-135C-393B-4C44-7CB5CCD5BDDE}"/>
                        </a:ext>
                      </a:extLst>
                    </p:cNvPr>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1450978" y="3936924"/>
                      <a:ext cx="285274" cy="217574"/>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pic>
              </p:grpSp>
            </p:grpSp>
          </p:grpSp>
          <p:grpSp>
            <p:nvGrpSpPr>
              <p:cNvPr id="52" name="Group 51">
                <a:extLst>
                  <a:ext uri="{FF2B5EF4-FFF2-40B4-BE49-F238E27FC236}">
                    <a16:creationId xmlns:a16="http://schemas.microsoft.com/office/drawing/2014/main" id="{99F3AC3E-CE81-30F1-C2E1-5ECDA0FE876A}"/>
                  </a:ext>
                </a:extLst>
              </p:cNvPr>
              <p:cNvGrpSpPr/>
              <p:nvPr/>
            </p:nvGrpSpPr>
            <p:grpSpPr>
              <a:xfrm>
                <a:off x="1431476" y="5141019"/>
                <a:ext cx="10346933" cy="367200"/>
                <a:chOff x="1431476" y="5135856"/>
                <a:chExt cx="10346933" cy="367200"/>
              </a:xfrm>
            </p:grpSpPr>
            <p:sp>
              <p:nvSpPr>
                <p:cNvPr id="71" name="ZoneTexte 183">
                  <a:extLst>
                    <a:ext uri="{FF2B5EF4-FFF2-40B4-BE49-F238E27FC236}">
                      <a16:creationId xmlns:a16="http://schemas.microsoft.com/office/drawing/2014/main" id="{56E15DFD-0046-0FF3-0827-4EEA82A13E66}"/>
                    </a:ext>
                  </a:extLst>
                </p:cNvPr>
                <p:cNvSpPr txBox="1">
                  <a:spLocks noChangeArrowheads="1"/>
                </p:cNvSpPr>
                <p:nvPr/>
              </p:nvSpPr>
              <p:spPr bwMode="auto">
                <a:xfrm>
                  <a:off x="1431476" y="5139456"/>
                  <a:ext cx="1729646" cy="360000"/>
                </a:xfrm>
                <a:prstGeom prst="rect">
                  <a:avLst/>
                </a:prstGeom>
                <a:solidFill>
                  <a:schemeClr val="bg1">
                    <a:lumMod val="85000"/>
                  </a:schemeClr>
                </a:solidFill>
                <a:ln>
                  <a:noFill/>
                </a:ln>
              </p:spPr>
              <p:txBody>
                <a:bodyPr lIns="45720" tIns="45720" rIns="45720" bIns="45720" anchor="ctr">
                  <a:noAutofit/>
                </a:bodyPr>
                <a:lstStyle>
                  <a:lvl1pPr marL="342900" indent="-342900" defTabSz="957263">
                    <a:buClr>
                      <a:srgbClr val="0098C7"/>
                    </a:buClr>
                    <a:buFont typeface="Wingdings" charset="2"/>
                    <a:buChar char="§"/>
                    <a:defRPr sz="1600">
                      <a:solidFill>
                        <a:schemeClr val="tx2"/>
                      </a:solidFill>
                      <a:latin typeface="Arial" charset="0"/>
                      <a:ea typeface="ＭＳ Ｐゴシック" charset="-128"/>
                      <a:cs typeface="Arial" charset="0"/>
                    </a:defRPr>
                  </a:lvl1pPr>
                  <a:lvl2pPr marL="742950" indent="-285750" defTabSz="957263">
                    <a:buClr>
                      <a:srgbClr val="AC2B37"/>
                    </a:buClr>
                    <a:buFont typeface="Wingdings" charset="2"/>
                    <a:buChar char="§"/>
                    <a:defRPr sz="1400">
                      <a:solidFill>
                        <a:schemeClr val="tx2"/>
                      </a:solidFill>
                      <a:latin typeface="Arial" charset="0"/>
                      <a:ea typeface="ＭＳ Ｐゴシック" charset="-128"/>
                      <a:cs typeface="Arial" charset="0"/>
                    </a:defRPr>
                  </a:lvl2pPr>
                  <a:lvl3pPr defTabSz="957263">
                    <a:buClr>
                      <a:schemeClr val="accent2"/>
                    </a:buClr>
                    <a:buFont typeface="Arial" charset="0"/>
                    <a:buChar char="•"/>
                    <a:defRPr sz="1200">
                      <a:solidFill>
                        <a:schemeClr val="tx2"/>
                      </a:solidFill>
                      <a:latin typeface="Arial" charset="0"/>
                      <a:ea typeface="ＭＳ Ｐゴシック" charset="-128"/>
                      <a:cs typeface="Arial" charset="0"/>
                    </a:defRPr>
                  </a:lvl3pPr>
                  <a:lvl4pPr marL="1600200" indent="-228600" defTabSz="957263">
                    <a:buClr>
                      <a:schemeClr val="bg2"/>
                    </a:buClr>
                    <a:buFont typeface="Arial" charset="0"/>
                    <a:buChar char="–"/>
                    <a:defRPr sz="1100">
                      <a:solidFill>
                        <a:schemeClr val="tx2"/>
                      </a:solidFill>
                      <a:latin typeface="Arial" charset="0"/>
                      <a:ea typeface="ＭＳ Ｐゴシック" charset="-128"/>
                      <a:cs typeface="Arial" charset="0"/>
                    </a:defRPr>
                  </a:lvl4pPr>
                  <a:lvl5pPr marL="2057400" indent="-228600" defTabSz="957263">
                    <a:buClr>
                      <a:srgbClr val="B1B1B1"/>
                    </a:buClr>
                    <a:buFont typeface="Arial" charset="0"/>
                    <a:buChar char="–"/>
                    <a:defRPr sz="1700">
                      <a:solidFill>
                        <a:srgbClr val="494949"/>
                      </a:solidFill>
                      <a:latin typeface="Arial" charset="0"/>
                      <a:ea typeface="ＭＳ Ｐゴシック" charset="-128"/>
                    </a:defRPr>
                  </a:lvl5pPr>
                  <a:lvl6pPr marL="25146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6pPr>
                  <a:lvl7pPr marL="29718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7pPr>
                  <a:lvl8pPr marL="34290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8pPr>
                  <a:lvl9pPr marL="38862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9pPr>
                </a:lstStyle>
                <a:p>
                  <a:pPr marL="0" marR="0" lvl="2" indent="0" algn="l" defTabSz="957263" rtl="0" eaLnBrk="1" fontAlgn="auto" latinLnBrk="0" hangingPunct="1">
                    <a:lnSpc>
                      <a:spcPct val="100000"/>
                    </a:lnSpc>
                    <a:spcBef>
                      <a:spcPts val="0"/>
                    </a:spcBef>
                    <a:spcAft>
                      <a:spcPts val="0"/>
                    </a:spcAft>
                    <a:buClr>
                      <a:srgbClr val="0098CC"/>
                    </a:buClr>
                    <a:buSzTx/>
                    <a:buFont typeface="Arial" charset="0"/>
                    <a:buNone/>
                    <a:tabLst/>
                    <a:defRPr/>
                  </a:pPr>
                  <a:r>
                    <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rPr>
                    <a:t>Analytics</a:t>
                  </a:r>
                </a:p>
              </p:txBody>
            </p:sp>
            <p:grpSp>
              <p:nvGrpSpPr>
                <p:cNvPr id="72" name="Group 71">
                  <a:extLst>
                    <a:ext uri="{FF2B5EF4-FFF2-40B4-BE49-F238E27FC236}">
                      <a16:creationId xmlns:a16="http://schemas.microsoft.com/office/drawing/2014/main" id="{DEACA918-34C6-FA3A-13C7-E5DCFD9D909F}"/>
                    </a:ext>
                  </a:extLst>
                </p:cNvPr>
                <p:cNvGrpSpPr/>
                <p:nvPr/>
              </p:nvGrpSpPr>
              <p:grpSpPr>
                <a:xfrm>
                  <a:off x="3177467" y="5135856"/>
                  <a:ext cx="8600942" cy="367200"/>
                  <a:chOff x="3177467" y="5100653"/>
                  <a:chExt cx="8600942" cy="367200"/>
                </a:xfrm>
              </p:grpSpPr>
              <p:sp>
                <p:nvSpPr>
                  <p:cNvPr id="73" name="Rounded Rectangle 31">
                    <a:extLst>
                      <a:ext uri="{FF2B5EF4-FFF2-40B4-BE49-F238E27FC236}">
                        <a16:creationId xmlns:a16="http://schemas.microsoft.com/office/drawing/2014/main" id="{C5FBC8DE-6B83-5C81-E681-9C06F858C4C7}"/>
                      </a:ext>
                    </a:extLst>
                  </p:cNvPr>
                  <p:cNvSpPr>
                    <a:spLocks/>
                  </p:cNvSpPr>
                  <p:nvPr>
                    <p:custDataLst>
                      <p:tags r:id="rId5"/>
                    </p:custDataLst>
                  </p:nvPr>
                </p:nvSpPr>
                <p:spPr bwMode="auto">
                  <a:xfrm>
                    <a:off x="3342760" y="5107542"/>
                    <a:ext cx="8200523" cy="353422"/>
                  </a:xfrm>
                  <a:prstGeom prst="roundRect">
                    <a:avLst>
                      <a:gd name="adj" fmla="val 12902"/>
                    </a:avLst>
                  </a:prstGeom>
                  <a:solidFill>
                    <a:schemeClr val="accent3">
                      <a:lumMod val="10000"/>
                      <a:lumOff val="90000"/>
                    </a:schemeClr>
                  </a:solidFill>
                  <a:ln w="12700" cap="flat" cmpd="sng" algn="ctr">
                    <a:noFill/>
                    <a:prstDash val="solid"/>
                    <a:miter lim="800000"/>
                  </a:ln>
                  <a:effectLst/>
                </p:spPr>
                <p:txBody>
                  <a:bodyPr lIns="144000" tIns="36000" bIns="36000" anchor="ctr"/>
                  <a:lstStyle/>
                  <a:p>
                    <a:pPr marL="114300" marR="0" lvl="0" indent="-114300" algn="l" defTabSz="957756" rtl="0" eaLnBrk="1" fontAlgn="ctr" latinLnBrk="0" hangingPunct="1">
                      <a:lnSpc>
                        <a:spcPct val="100000"/>
                      </a:lnSpc>
                      <a:spcBef>
                        <a:spcPts val="0"/>
                      </a:spcBef>
                      <a:spcAft>
                        <a:spcPts val="0"/>
                      </a:spcAft>
                      <a:buClr>
                        <a:srgbClr val="0098CC"/>
                      </a:buClr>
                      <a:buSzTx/>
                      <a:buFont typeface="Wingdings" pitchFamily="2" charset="2"/>
                      <a:buChar char="§"/>
                      <a:tabLst/>
                      <a:defRPr/>
                    </a:pPr>
                    <a:endParaRPr kumimoji="0" lang="en-US" sz="1100" b="0" i="0" u="none" strike="noStrike" kern="0" cap="none" spc="0" normalizeH="0" baseline="0" noProof="0">
                      <a:ln>
                        <a:noFill/>
                      </a:ln>
                      <a:solidFill>
                        <a:prstClr val="black"/>
                      </a:solidFill>
                      <a:effectLst/>
                      <a:uLnTx/>
                      <a:uFillTx/>
                      <a:latin typeface="Ubuntu"/>
                      <a:ea typeface="+mn-ea"/>
                      <a:cs typeface="+mn-cs"/>
                    </a:endParaRPr>
                  </a:p>
                </p:txBody>
              </p:sp>
              <p:sp>
                <p:nvSpPr>
                  <p:cNvPr id="74" name="Freeform 39">
                    <a:extLst>
                      <a:ext uri="{FF2B5EF4-FFF2-40B4-BE49-F238E27FC236}">
                        <a16:creationId xmlns:a16="http://schemas.microsoft.com/office/drawing/2014/main" id="{EA2EDE29-8193-C514-0CCE-1991A0B7C00B}"/>
                      </a:ext>
                    </a:extLst>
                  </p:cNvPr>
                  <p:cNvSpPr>
                    <a:spLocks/>
                  </p:cNvSpPr>
                  <p:nvPr>
                    <p:custDataLst>
                      <p:tags r:id="rId6"/>
                    </p:custDataLst>
                  </p:nvPr>
                </p:nvSpPr>
                <p:spPr bwMode="auto">
                  <a:xfrm rot="16200000" flipV="1">
                    <a:off x="3131687" y="5201607"/>
                    <a:ext cx="256854" cy="165294"/>
                  </a:xfrm>
                  <a:custGeom>
                    <a:avLst/>
                    <a:gdLst>
                      <a:gd name="connsiteX0" fmla="*/ 0 w 10000"/>
                      <a:gd name="connsiteY0" fmla="*/ 0 h 10000"/>
                      <a:gd name="connsiteX1" fmla="*/ 10000 w 10000"/>
                      <a:gd name="connsiteY1" fmla="*/ 0 h 10000"/>
                      <a:gd name="connsiteX2" fmla="*/ 10000 w 10000"/>
                      <a:gd name="connsiteY2" fmla="*/ 5705 h 10000"/>
                      <a:gd name="connsiteX3" fmla="*/ 9705 w 10000"/>
                      <a:gd name="connsiteY3" fmla="*/ 8750 h 10000"/>
                      <a:gd name="connsiteX4" fmla="*/ 814 w 10000"/>
                      <a:gd name="connsiteY4" fmla="*/ 8750 h 10000"/>
                      <a:gd name="connsiteX5" fmla="*/ 519 w 10000"/>
                      <a:gd name="connsiteY5" fmla="*/ 10000 h 10000"/>
                      <a:gd name="connsiteX6" fmla="*/ 228 w 10000"/>
                      <a:gd name="connsiteY6" fmla="*/ 8750 h 10000"/>
                      <a:gd name="connsiteX7" fmla="*/ 0 w 10000"/>
                      <a:gd name="connsiteY7" fmla="*/ 8750 h 10000"/>
                      <a:gd name="connsiteX8" fmla="*/ 92 w 10000"/>
                      <a:gd name="connsiteY8" fmla="*/ 650 h 10000"/>
                      <a:gd name="connsiteX0" fmla="*/ 0 w 10000"/>
                      <a:gd name="connsiteY0" fmla="*/ 0 h 10000"/>
                      <a:gd name="connsiteX1" fmla="*/ 10000 w 10000"/>
                      <a:gd name="connsiteY1" fmla="*/ 0 h 10000"/>
                      <a:gd name="connsiteX2" fmla="*/ 10000 w 10000"/>
                      <a:gd name="connsiteY2" fmla="*/ 5705 h 10000"/>
                      <a:gd name="connsiteX3" fmla="*/ 9705 w 10000"/>
                      <a:gd name="connsiteY3" fmla="*/ 8750 h 10000"/>
                      <a:gd name="connsiteX4" fmla="*/ 814 w 10000"/>
                      <a:gd name="connsiteY4" fmla="*/ 8750 h 10000"/>
                      <a:gd name="connsiteX5" fmla="*/ 519 w 10000"/>
                      <a:gd name="connsiteY5" fmla="*/ 10000 h 10000"/>
                      <a:gd name="connsiteX6" fmla="*/ 228 w 10000"/>
                      <a:gd name="connsiteY6" fmla="*/ 8750 h 10000"/>
                      <a:gd name="connsiteX7" fmla="*/ 0 w 10000"/>
                      <a:gd name="connsiteY7" fmla="*/ 8750 h 10000"/>
                      <a:gd name="connsiteX0" fmla="*/ 10000 w 10000"/>
                      <a:gd name="connsiteY0" fmla="*/ 0 h 10000"/>
                      <a:gd name="connsiteX1" fmla="*/ 10000 w 10000"/>
                      <a:gd name="connsiteY1" fmla="*/ 5705 h 10000"/>
                      <a:gd name="connsiteX2" fmla="*/ 9705 w 10000"/>
                      <a:gd name="connsiteY2" fmla="*/ 8750 h 10000"/>
                      <a:gd name="connsiteX3" fmla="*/ 814 w 10000"/>
                      <a:gd name="connsiteY3" fmla="*/ 8750 h 10000"/>
                      <a:gd name="connsiteX4" fmla="*/ 519 w 10000"/>
                      <a:gd name="connsiteY4" fmla="*/ 10000 h 10000"/>
                      <a:gd name="connsiteX5" fmla="*/ 228 w 10000"/>
                      <a:gd name="connsiteY5" fmla="*/ 8750 h 10000"/>
                      <a:gd name="connsiteX6" fmla="*/ 0 w 10000"/>
                      <a:gd name="connsiteY6" fmla="*/ 8750 h 10000"/>
                      <a:gd name="connsiteX0" fmla="*/ 10000 w 10000"/>
                      <a:gd name="connsiteY0" fmla="*/ 16716 h 26716"/>
                      <a:gd name="connsiteX1" fmla="*/ 4223 w 10000"/>
                      <a:gd name="connsiteY1" fmla="*/ 0 h 26716"/>
                      <a:gd name="connsiteX2" fmla="*/ 10000 w 10000"/>
                      <a:gd name="connsiteY2" fmla="*/ 22421 h 26716"/>
                      <a:gd name="connsiteX3" fmla="*/ 9705 w 10000"/>
                      <a:gd name="connsiteY3" fmla="*/ 25466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10000 w 10000"/>
                      <a:gd name="connsiteY2" fmla="*/ 22421 h 26716"/>
                      <a:gd name="connsiteX3" fmla="*/ 4062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10000 w 10000"/>
                      <a:gd name="connsiteY2" fmla="*/ 22421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4123 w 10000"/>
                      <a:gd name="connsiteY2" fmla="*/ 23350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9924 w 10000"/>
                      <a:gd name="connsiteY1" fmla="*/ 16671 h 26716"/>
                      <a:gd name="connsiteX2" fmla="*/ 4223 w 10000"/>
                      <a:gd name="connsiteY2" fmla="*/ 0 h 26716"/>
                      <a:gd name="connsiteX3" fmla="*/ 4123 w 10000"/>
                      <a:gd name="connsiteY3" fmla="*/ 23350 h 26716"/>
                      <a:gd name="connsiteX4" fmla="*/ 3373 w 10000"/>
                      <a:gd name="connsiteY4" fmla="*/ 25384 h 26716"/>
                      <a:gd name="connsiteX5" fmla="*/ 814 w 10000"/>
                      <a:gd name="connsiteY5" fmla="*/ 25466 h 26716"/>
                      <a:gd name="connsiteX6" fmla="*/ 519 w 10000"/>
                      <a:gd name="connsiteY6" fmla="*/ 26716 h 26716"/>
                      <a:gd name="connsiteX7" fmla="*/ 228 w 10000"/>
                      <a:gd name="connsiteY7" fmla="*/ 25466 h 26716"/>
                      <a:gd name="connsiteX8" fmla="*/ 0 w 10000"/>
                      <a:gd name="connsiteY8" fmla="*/ 25466 h 26716"/>
                      <a:gd name="connsiteX0" fmla="*/ 10000 w 10000"/>
                      <a:gd name="connsiteY0" fmla="*/ 16716 h 26716"/>
                      <a:gd name="connsiteX1" fmla="*/ 4223 w 10000"/>
                      <a:gd name="connsiteY1" fmla="*/ 0 h 26716"/>
                      <a:gd name="connsiteX2" fmla="*/ 4123 w 10000"/>
                      <a:gd name="connsiteY2" fmla="*/ 23350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4223 w 4224"/>
                      <a:gd name="connsiteY0" fmla="*/ 0 h 26716"/>
                      <a:gd name="connsiteX1" fmla="*/ 4123 w 4224"/>
                      <a:gd name="connsiteY1" fmla="*/ 23350 h 26716"/>
                      <a:gd name="connsiteX2" fmla="*/ 3373 w 4224"/>
                      <a:gd name="connsiteY2" fmla="*/ 25384 h 26716"/>
                      <a:gd name="connsiteX3" fmla="*/ 814 w 4224"/>
                      <a:gd name="connsiteY3" fmla="*/ 25466 h 26716"/>
                      <a:gd name="connsiteX4" fmla="*/ 519 w 4224"/>
                      <a:gd name="connsiteY4" fmla="*/ 26716 h 26716"/>
                      <a:gd name="connsiteX5" fmla="*/ 228 w 4224"/>
                      <a:gd name="connsiteY5" fmla="*/ 25466 h 26716"/>
                      <a:gd name="connsiteX6" fmla="*/ 0 w 4224"/>
                      <a:gd name="connsiteY6" fmla="*/ 25466 h 26716"/>
                      <a:gd name="connsiteX0" fmla="*/ 9998 w 10000"/>
                      <a:gd name="connsiteY0" fmla="*/ 0 h 10000"/>
                      <a:gd name="connsiteX1" fmla="*/ 9761 w 10000"/>
                      <a:gd name="connsiteY1" fmla="*/ 8740 h 10000"/>
                      <a:gd name="connsiteX2" fmla="*/ 7985 w 10000"/>
                      <a:gd name="connsiteY2" fmla="*/ 9501 h 10000"/>
                      <a:gd name="connsiteX3" fmla="*/ 1927 w 10000"/>
                      <a:gd name="connsiteY3" fmla="*/ 9532 h 10000"/>
                      <a:gd name="connsiteX4" fmla="*/ 1229 w 10000"/>
                      <a:gd name="connsiteY4" fmla="*/ 10000 h 10000"/>
                      <a:gd name="connsiteX5" fmla="*/ 540 w 10000"/>
                      <a:gd name="connsiteY5" fmla="*/ 9532 h 10000"/>
                      <a:gd name="connsiteX6" fmla="*/ 0 w 10000"/>
                      <a:gd name="connsiteY6" fmla="*/ 9532 h 10000"/>
                      <a:gd name="connsiteX0" fmla="*/ 9998 w 10000"/>
                      <a:gd name="connsiteY0" fmla="*/ 0 h 10000"/>
                      <a:gd name="connsiteX1" fmla="*/ 9761 w 10000"/>
                      <a:gd name="connsiteY1" fmla="*/ 8740 h 10000"/>
                      <a:gd name="connsiteX2" fmla="*/ 7985 w 10000"/>
                      <a:gd name="connsiteY2" fmla="*/ 9501 h 10000"/>
                      <a:gd name="connsiteX3" fmla="*/ 1927 w 10000"/>
                      <a:gd name="connsiteY3" fmla="*/ 9532 h 10000"/>
                      <a:gd name="connsiteX4" fmla="*/ 1229 w 10000"/>
                      <a:gd name="connsiteY4" fmla="*/ 10000 h 10000"/>
                      <a:gd name="connsiteX5" fmla="*/ 540 w 10000"/>
                      <a:gd name="connsiteY5" fmla="*/ 9532 h 10000"/>
                      <a:gd name="connsiteX6" fmla="*/ 0 w 10000"/>
                      <a:gd name="connsiteY6" fmla="*/ 9532 h 10000"/>
                      <a:gd name="connsiteX0" fmla="*/ 9998 w 10042"/>
                      <a:gd name="connsiteY0" fmla="*/ 0 h 10000"/>
                      <a:gd name="connsiteX1" fmla="*/ 10042 w 10042"/>
                      <a:gd name="connsiteY1" fmla="*/ 8740 h 10000"/>
                      <a:gd name="connsiteX2" fmla="*/ 7985 w 10042"/>
                      <a:gd name="connsiteY2" fmla="*/ 9501 h 10000"/>
                      <a:gd name="connsiteX3" fmla="*/ 1927 w 10042"/>
                      <a:gd name="connsiteY3" fmla="*/ 9532 h 10000"/>
                      <a:gd name="connsiteX4" fmla="*/ 1229 w 10042"/>
                      <a:gd name="connsiteY4" fmla="*/ 10000 h 10000"/>
                      <a:gd name="connsiteX5" fmla="*/ 540 w 10042"/>
                      <a:gd name="connsiteY5" fmla="*/ 9532 h 10000"/>
                      <a:gd name="connsiteX6" fmla="*/ 0 w 10042"/>
                      <a:gd name="connsiteY6" fmla="*/ 9532 h 10000"/>
                      <a:gd name="connsiteX0" fmla="*/ 9998 w 10042"/>
                      <a:gd name="connsiteY0" fmla="*/ 0 h 10000"/>
                      <a:gd name="connsiteX1" fmla="*/ 10042 w 10042"/>
                      <a:gd name="connsiteY1" fmla="*/ 8723 h 10000"/>
                      <a:gd name="connsiteX2" fmla="*/ 7985 w 10042"/>
                      <a:gd name="connsiteY2" fmla="*/ 9501 h 10000"/>
                      <a:gd name="connsiteX3" fmla="*/ 1927 w 10042"/>
                      <a:gd name="connsiteY3" fmla="*/ 9532 h 10000"/>
                      <a:gd name="connsiteX4" fmla="*/ 1229 w 10042"/>
                      <a:gd name="connsiteY4" fmla="*/ 10000 h 10000"/>
                      <a:gd name="connsiteX5" fmla="*/ 540 w 10042"/>
                      <a:gd name="connsiteY5" fmla="*/ 9532 h 10000"/>
                      <a:gd name="connsiteX6" fmla="*/ 0 w 10042"/>
                      <a:gd name="connsiteY6" fmla="*/ 9532 h 10000"/>
                      <a:gd name="connsiteX0" fmla="*/ 9998 w 10042"/>
                      <a:gd name="connsiteY0" fmla="*/ 0 h 10250"/>
                      <a:gd name="connsiteX1" fmla="*/ 10042 w 10042"/>
                      <a:gd name="connsiteY1" fmla="*/ 8723 h 10250"/>
                      <a:gd name="connsiteX2" fmla="*/ 9006 w 10042"/>
                      <a:gd name="connsiteY2" fmla="*/ 9164 h 10250"/>
                      <a:gd name="connsiteX3" fmla="*/ 7985 w 10042"/>
                      <a:gd name="connsiteY3" fmla="*/ 9501 h 10250"/>
                      <a:gd name="connsiteX4" fmla="*/ 1927 w 10042"/>
                      <a:gd name="connsiteY4" fmla="*/ 9532 h 10250"/>
                      <a:gd name="connsiteX5" fmla="*/ 1229 w 10042"/>
                      <a:gd name="connsiteY5" fmla="*/ 10000 h 10250"/>
                      <a:gd name="connsiteX6" fmla="*/ 540 w 10042"/>
                      <a:gd name="connsiteY6" fmla="*/ 9532 h 10250"/>
                      <a:gd name="connsiteX7" fmla="*/ 0 w 10042"/>
                      <a:gd name="connsiteY7" fmla="*/ 9532 h 10250"/>
                      <a:gd name="connsiteX0" fmla="*/ 9998 w 10042"/>
                      <a:gd name="connsiteY0" fmla="*/ 0 h 10000"/>
                      <a:gd name="connsiteX1" fmla="*/ 10042 w 10042"/>
                      <a:gd name="connsiteY1" fmla="*/ 7777 h 10000"/>
                      <a:gd name="connsiteX2" fmla="*/ 9006 w 10042"/>
                      <a:gd name="connsiteY2" fmla="*/ 9164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42"/>
                      <a:gd name="connsiteY0" fmla="*/ 0 h 10000"/>
                      <a:gd name="connsiteX1" fmla="*/ 10042 w 10042"/>
                      <a:gd name="connsiteY1" fmla="*/ 7777 h 10000"/>
                      <a:gd name="connsiteX2" fmla="*/ 9537 w 10042"/>
                      <a:gd name="connsiteY2" fmla="*/ 9130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42"/>
                      <a:gd name="connsiteY0" fmla="*/ 0 h 10000"/>
                      <a:gd name="connsiteX1" fmla="*/ 10042 w 10042"/>
                      <a:gd name="connsiteY1" fmla="*/ 7777 h 10000"/>
                      <a:gd name="connsiteX2" fmla="*/ 9537 w 10042"/>
                      <a:gd name="connsiteY2" fmla="*/ 9130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59"/>
                      <a:gd name="connsiteY0" fmla="*/ 0 h 10000"/>
                      <a:gd name="connsiteX1" fmla="*/ 10042 w 10059"/>
                      <a:gd name="connsiteY1" fmla="*/ 7777 h 10000"/>
                      <a:gd name="connsiteX2" fmla="*/ 9537 w 10059"/>
                      <a:gd name="connsiteY2" fmla="*/ 9130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689 w 10059"/>
                      <a:gd name="connsiteY2" fmla="*/ 9231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10 w 10059"/>
                      <a:gd name="connsiteY2" fmla="*/ 9331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93"/>
                      <a:gd name="connsiteY0" fmla="*/ 0 h 10000"/>
                      <a:gd name="connsiteX1" fmla="*/ 10042 w 10093"/>
                      <a:gd name="connsiteY1" fmla="*/ 7777 h 10000"/>
                      <a:gd name="connsiteX2" fmla="*/ 9750 w 10093"/>
                      <a:gd name="connsiteY2" fmla="*/ 9331 h 10000"/>
                      <a:gd name="connsiteX3" fmla="*/ 7985 w 10093"/>
                      <a:gd name="connsiteY3" fmla="*/ 9501 h 10000"/>
                      <a:gd name="connsiteX4" fmla="*/ 1927 w 10093"/>
                      <a:gd name="connsiteY4" fmla="*/ 9532 h 10000"/>
                      <a:gd name="connsiteX5" fmla="*/ 1229 w 10093"/>
                      <a:gd name="connsiteY5" fmla="*/ 10000 h 10000"/>
                      <a:gd name="connsiteX6" fmla="*/ 540 w 10093"/>
                      <a:gd name="connsiteY6" fmla="*/ 9532 h 10000"/>
                      <a:gd name="connsiteX7" fmla="*/ 0 w 10093"/>
                      <a:gd name="connsiteY7" fmla="*/ 9532 h 10000"/>
                      <a:gd name="connsiteX0" fmla="*/ 9998 w 10068"/>
                      <a:gd name="connsiteY0" fmla="*/ 0 h 10000"/>
                      <a:gd name="connsiteX1" fmla="*/ 10042 w 10068"/>
                      <a:gd name="connsiteY1" fmla="*/ 7777 h 10000"/>
                      <a:gd name="connsiteX2" fmla="*/ 9750 w 10068"/>
                      <a:gd name="connsiteY2" fmla="*/ 9331 h 10000"/>
                      <a:gd name="connsiteX3" fmla="*/ 7985 w 10068"/>
                      <a:gd name="connsiteY3" fmla="*/ 9501 h 10000"/>
                      <a:gd name="connsiteX4" fmla="*/ 1927 w 10068"/>
                      <a:gd name="connsiteY4" fmla="*/ 9532 h 10000"/>
                      <a:gd name="connsiteX5" fmla="*/ 1229 w 10068"/>
                      <a:gd name="connsiteY5" fmla="*/ 10000 h 10000"/>
                      <a:gd name="connsiteX6" fmla="*/ 540 w 10068"/>
                      <a:gd name="connsiteY6" fmla="*/ 9532 h 10000"/>
                      <a:gd name="connsiteX7" fmla="*/ 0 w 10068"/>
                      <a:gd name="connsiteY7" fmla="*/ 9532 h 10000"/>
                      <a:gd name="connsiteX0" fmla="*/ 10042 w 10068"/>
                      <a:gd name="connsiteY0" fmla="*/ 0 h 6834"/>
                      <a:gd name="connsiteX1" fmla="*/ 10042 w 10068"/>
                      <a:gd name="connsiteY1" fmla="*/ 4611 h 6834"/>
                      <a:gd name="connsiteX2" fmla="*/ 9750 w 10068"/>
                      <a:gd name="connsiteY2" fmla="*/ 6165 h 6834"/>
                      <a:gd name="connsiteX3" fmla="*/ 7985 w 10068"/>
                      <a:gd name="connsiteY3" fmla="*/ 6335 h 6834"/>
                      <a:gd name="connsiteX4" fmla="*/ 1927 w 10068"/>
                      <a:gd name="connsiteY4" fmla="*/ 6366 h 6834"/>
                      <a:gd name="connsiteX5" fmla="*/ 1229 w 10068"/>
                      <a:gd name="connsiteY5" fmla="*/ 6834 h 6834"/>
                      <a:gd name="connsiteX6" fmla="*/ 540 w 10068"/>
                      <a:gd name="connsiteY6" fmla="*/ 6366 h 6834"/>
                      <a:gd name="connsiteX7" fmla="*/ 0 w 10068"/>
                      <a:gd name="connsiteY7" fmla="*/ 6366 h 6834"/>
                      <a:gd name="connsiteX0" fmla="*/ 9974 w 10000"/>
                      <a:gd name="connsiteY0" fmla="*/ 0 h 3253"/>
                      <a:gd name="connsiteX1" fmla="*/ 9684 w 10000"/>
                      <a:gd name="connsiteY1" fmla="*/ 2274 h 3253"/>
                      <a:gd name="connsiteX2" fmla="*/ 7931 w 10000"/>
                      <a:gd name="connsiteY2" fmla="*/ 2523 h 3253"/>
                      <a:gd name="connsiteX3" fmla="*/ 1914 w 10000"/>
                      <a:gd name="connsiteY3" fmla="*/ 2568 h 3253"/>
                      <a:gd name="connsiteX4" fmla="*/ 1221 w 10000"/>
                      <a:gd name="connsiteY4" fmla="*/ 3253 h 3253"/>
                      <a:gd name="connsiteX5" fmla="*/ 536 w 10000"/>
                      <a:gd name="connsiteY5" fmla="*/ 2568 h 3253"/>
                      <a:gd name="connsiteX6" fmla="*/ 0 w 10000"/>
                      <a:gd name="connsiteY6" fmla="*/ 2568 h 3253"/>
                      <a:gd name="connsiteX0" fmla="*/ 9684 w 9684"/>
                      <a:gd name="connsiteY0" fmla="*/ 0 h 3010"/>
                      <a:gd name="connsiteX1" fmla="*/ 7931 w 9684"/>
                      <a:gd name="connsiteY1" fmla="*/ 766 h 3010"/>
                      <a:gd name="connsiteX2" fmla="*/ 1914 w 9684"/>
                      <a:gd name="connsiteY2" fmla="*/ 904 h 3010"/>
                      <a:gd name="connsiteX3" fmla="*/ 1221 w 9684"/>
                      <a:gd name="connsiteY3" fmla="*/ 3010 h 3010"/>
                      <a:gd name="connsiteX4" fmla="*/ 536 w 9684"/>
                      <a:gd name="connsiteY4" fmla="*/ 904 h 3010"/>
                      <a:gd name="connsiteX5" fmla="*/ 0 w 9684"/>
                      <a:gd name="connsiteY5" fmla="*/ 904 h 3010"/>
                      <a:gd name="connsiteX0" fmla="*/ 8190 w 8190"/>
                      <a:gd name="connsiteY0" fmla="*/ 0 h 7455"/>
                      <a:gd name="connsiteX1" fmla="*/ 1976 w 8190"/>
                      <a:gd name="connsiteY1" fmla="*/ 458 h 7455"/>
                      <a:gd name="connsiteX2" fmla="*/ 1261 w 8190"/>
                      <a:gd name="connsiteY2" fmla="*/ 7455 h 7455"/>
                      <a:gd name="connsiteX3" fmla="*/ 553 w 8190"/>
                      <a:gd name="connsiteY3" fmla="*/ 458 h 7455"/>
                      <a:gd name="connsiteX4" fmla="*/ 0 w 8190"/>
                      <a:gd name="connsiteY4" fmla="*/ 458 h 7455"/>
                      <a:gd name="connsiteX0" fmla="*/ 2413 w 2413"/>
                      <a:gd name="connsiteY0" fmla="*/ 0 h 9386"/>
                      <a:gd name="connsiteX1" fmla="*/ 1540 w 2413"/>
                      <a:gd name="connsiteY1" fmla="*/ 9386 h 9386"/>
                      <a:gd name="connsiteX2" fmla="*/ 675 w 2413"/>
                      <a:gd name="connsiteY2" fmla="*/ 0 h 9386"/>
                      <a:gd name="connsiteX3" fmla="*/ 0 w 2413"/>
                      <a:gd name="connsiteY3" fmla="*/ 0 h 9386"/>
                      <a:gd name="connsiteX0" fmla="*/ 7203 w 7203"/>
                      <a:gd name="connsiteY0" fmla="*/ 0 h 10000"/>
                      <a:gd name="connsiteX1" fmla="*/ 3585 w 7203"/>
                      <a:gd name="connsiteY1" fmla="*/ 10000 h 10000"/>
                      <a:gd name="connsiteX2" fmla="*/ 0 w 7203"/>
                      <a:gd name="connsiteY2" fmla="*/ 0 h 10000"/>
                    </a:gdLst>
                    <a:ahLst/>
                    <a:cxnLst>
                      <a:cxn ang="0">
                        <a:pos x="connsiteX0" y="connsiteY0"/>
                      </a:cxn>
                      <a:cxn ang="0">
                        <a:pos x="connsiteX1" y="connsiteY1"/>
                      </a:cxn>
                      <a:cxn ang="0">
                        <a:pos x="connsiteX2" y="connsiteY2"/>
                      </a:cxn>
                    </a:cxnLst>
                    <a:rect l="l" t="t" r="r" b="b"/>
                    <a:pathLst>
                      <a:path w="7203" h="10000">
                        <a:moveTo>
                          <a:pt x="7203" y="0"/>
                        </a:moveTo>
                        <a:cubicBezTo>
                          <a:pt x="4385" y="0"/>
                          <a:pt x="3585" y="10000"/>
                          <a:pt x="3585" y="10000"/>
                        </a:cubicBezTo>
                        <a:cubicBezTo>
                          <a:pt x="3585" y="10000"/>
                          <a:pt x="2831" y="0"/>
                          <a:pt x="0" y="0"/>
                        </a:cubicBezTo>
                      </a:path>
                    </a:pathLst>
                  </a:custGeom>
                  <a:solidFill>
                    <a:schemeClr val="accent3">
                      <a:lumMod val="10000"/>
                      <a:lumOff val="90000"/>
                    </a:schemeClr>
                  </a:solidFill>
                  <a:ln w="12700" cap="flat" cmpd="sng" algn="ctr">
                    <a:noFill/>
                    <a:prstDash val="solid"/>
                    <a:miter lim="800000"/>
                  </a:ln>
                  <a:effectLst/>
                </p:spPr>
                <p:txBody>
                  <a:bodyPr lIns="144000" tIns="36000" bIns="36000" anchor="ctr"/>
                  <a:lstStyle/>
                  <a:p>
                    <a:pPr marL="114300" marR="0" lvl="0" indent="-114300" algn="l" defTabSz="957756" rtl="0" eaLnBrk="1" fontAlgn="ctr" latinLnBrk="0" hangingPunct="1">
                      <a:lnSpc>
                        <a:spcPct val="100000"/>
                      </a:lnSpc>
                      <a:spcBef>
                        <a:spcPts val="0"/>
                      </a:spcBef>
                      <a:spcAft>
                        <a:spcPts val="0"/>
                      </a:spcAft>
                      <a:buClr>
                        <a:srgbClr val="0098CC"/>
                      </a:buClr>
                      <a:buSzTx/>
                      <a:buFont typeface="Wingdings" pitchFamily="2" charset="2"/>
                      <a:buChar char="§"/>
                      <a:tabLst/>
                      <a:defRPr/>
                    </a:pPr>
                    <a:endParaRPr kumimoji="0" lang="en-US" sz="1100" b="0" i="0" u="none" strike="noStrike" kern="0" cap="none" spc="0" normalizeH="0" baseline="0" noProof="0">
                      <a:ln>
                        <a:noFill/>
                      </a:ln>
                      <a:solidFill>
                        <a:srgbClr val="484848"/>
                      </a:solidFill>
                      <a:effectLst/>
                      <a:uLnTx/>
                      <a:uFillTx/>
                      <a:latin typeface="Ubuntu"/>
                      <a:ea typeface="+mn-ea"/>
                      <a:cs typeface="+mn-cs"/>
                    </a:endParaRPr>
                  </a:p>
                </p:txBody>
              </p:sp>
              <p:sp>
                <p:nvSpPr>
                  <p:cNvPr id="75" name="ZoneTexte 183">
                    <a:extLst>
                      <a:ext uri="{FF2B5EF4-FFF2-40B4-BE49-F238E27FC236}">
                        <a16:creationId xmlns:a16="http://schemas.microsoft.com/office/drawing/2014/main" id="{F0AB7C1A-D53D-CAF7-9D8B-C3D2CE1471D3}"/>
                      </a:ext>
                    </a:extLst>
                  </p:cNvPr>
                  <p:cNvSpPr txBox="1">
                    <a:spLocks noChangeArrowheads="1"/>
                  </p:cNvSpPr>
                  <p:nvPr/>
                </p:nvSpPr>
                <p:spPr bwMode="auto">
                  <a:xfrm>
                    <a:off x="5906478" y="5199615"/>
                    <a:ext cx="275876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buClr>
                        <a:srgbClr val="0098C7"/>
                      </a:buClr>
                      <a:buFont typeface="Wingdings" charset="2"/>
                      <a:buChar char="§"/>
                      <a:defRPr sz="1600">
                        <a:solidFill>
                          <a:schemeClr val="tx2"/>
                        </a:solidFill>
                        <a:latin typeface="Arial" charset="0"/>
                        <a:ea typeface="ＭＳ Ｐゴシック" charset="-128"/>
                        <a:cs typeface="Arial" charset="0"/>
                      </a:defRPr>
                    </a:lvl1pPr>
                    <a:lvl2pPr marL="742950" indent="-285750">
                      <a:buClr>
                        <a:srgbClr val="AC2B37"/>
                      </a:buClr>
                      <a:buFont typeface="Wingdings" charset="2"/>
                      <a:buChar char="§"/>
                      <a:defRPr sz="1400">
                        <a:solidFill>
                          <a:schemeClr val="tx2"/>
                        </a:solidFill>
                        <a:latin typeface="Arial" charset="0"/>
                        <a:ea typeface="ＭＳ Ｐゴシック" charset="-128"/>
                        <a:cs typeface="Arial" charset="0"/>
                      </a:defRPr>
                    </a:lvl2pPr>
                    <a:lvl3pPr marL="114300" indent="-114300">
                      <a:buClr>
                        <a:schemeClr val="accent2"/>
                      </a:buClr>
                      <a:buFont typeface="Arial" charset="0"/>
                      <a:buChar char="•"/>
                      <a:defRPr sz="1200">
                        <a:solidFill>
                          <a:schemeClr val="tx2"/>
                        </a:solidFill>
                        <a:latin typeface="Arial" charset="0"/>
                        <a:ea typeface="ＭＳ Ｐゴシック" charset="-128"/>
                        <a:cs typeface="Arial" charset="0"/>
                      </a:defRPr>
                    </a:lvl3pPr>
                    <a:lvl4pPr marL="1600200" indent="-228600">
                      <a:buClr>
                        <a:schemeClr val="bg2"/>
                      </a:buClr>
                      <a:buFont typeface="Arial" charset="0"/>
                      <a:buChar char="–"/>
                      <a:defRPr sz="1100">
                        <a:solidFill>
                          <a:schemeClr val="tx2"/>
                        </a:solidFill>
                        <a:latin typeface="Arial" charset="0"/>
                        <a:ea typeface="ＭＳ Ｐゴシック" charset="-128"/>
                        <a:cs typeface="Arial" charset="0"/>
                      </a:defRPr>
                    </a:lvl4pPr>
                    <a:lvl5pPr marL="2057400" indent="-228600">
                      <a:buClr>
                        <a:srgbClr val="B1B1B1"/>
                      </a:buClr>
                      <a:buFont typeface="Arial" charset="0"/>
                      <a:buChar char="–"/>
                      <a:defRPr sz="1700">
                        <a:solidFill>
                          <a:srgbClr val="494949"/>
                        </a:solidFill>
                        <a:latin typeface="Arial" charset="0"/>
                        <a:ea typeface="ＭＳ Ｐゴシック" charset="-128"/>
                      </a:defRPr>
                    </a:lvl5pPr>
                    <a:lvl6pPr marL="25146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6pPr>
                    <a:lvl7pPr marL="29718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7pPr>
                    <a:lvl8pPr marL="34290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8pPr>
                    <a:lvl9pPr marL="38862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9pPr>
                  </a:lstStyle>
                  <a:p>
                    <a:pPr marL="114300" marR="0" lvl="2" indent="-114300" algn="ctr" defTabSz="914103" rtl="0" eaLnBrk="1" fontAlgn="auto" latinLnBrk="0" hangingPunct="1">
                      <a:lnSpc>
                        <a:spcPct val="100000"/>
                      </a:lnSpc>
                      <a:spcBef>
                        <a:spcPts val="0"/>
                      </a:spcBef>
                      <a:spcAft>
                        <a:spcPts val="0"/>
                      </a:spcAft>
                      <a:buClr>
                        <a:srgbClr val="0098CC"/>
                      </a:buClr>
                      <a:buSzTx/>
                      <a:buFont typeface="Arial" charset="0"/>
                      <a:buNone/>
                      <a:tabLst/>
                      <a:defRPr/>
                    </a:pPr>
                    <a:r>
                      <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rPr>
                      <a:t> </a:t>
                    </a:r>
                    <a:r>
                      <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sym typeface="Symbol" charset="2"/>
                      </a:rPr>
                      <a:t>Data Collection, Processing and Analysis</a:t>
                    </a:r>
                  </a:p>
                </p:txBody>
              </p:sp>
              <p:grpSp>
                <p:nvGrpSpPr>
                  <p:cNvPr id="76" name="Group 75">
                    <a:extLst>
                      <a:ext uri="{FF2B5EF4-FFF2-40B4-BE49-F238E27FC236}">
                        <a16:creationId xmlns:a16="http://schemas.microsoft.com/office/drawing/2014/main" id="{727D03DA-BCAC-ED08-B023-59036708B502}"/>
                      </a:ext>
                    </a:extLst>
                  </p:cNvPr>
                  <p:cNvGrpSpPr/>
                  <p:nvPr/>
                </p:nvGrpSpPr>
                <p:grpSpPr>
                  <a:xfrm>
                    <a:off x="11411209" y="5100653"/>
                    <a:ext cx="367200" cy="367200"/>
                    <a:chOff x="11411209" y="5099476"/>
                    <a:chExt cx="367200" cy="367200"/>
                  </a:xfrm>
                </p:grpSpPr>
                <p:sp>
                  <p:nvSpPr>
                    <p:cNvPr id="77" name="Oval 76">
                      <a:extLst>
                        <a:ext uri="{FF2B5EF4-FFF2-40B4-BE49-F238E27FC236}">
                          <a16:creationId xmlns:a16="http://schemas.microsoft.com/office/drawing/2014/main" id="{02B8FE5E-3AE0-4FEE-1B7B-B0F5143BF70A}"/>
                        </a:ext>
                      </a:extLst>
                    </p:cNvPr>
                    <p:cNvSpPr/>
                    <p:nvPr/>
                  </p:nvSpPr>
                  <p:spPr bwMode="auto">
                    <a:xfrm>
                      <a:off x="11411209" y="5099476"/>
                      <a:ext cx="367200" cy="367200"/>
                    </a:xfrm>
                    <a:prstGeom prst="ellipse">
                      <a:avLst/>
                    </a:prstGeom>
                    <a:solidFill>
                      <a:schemeClr val="accent4"/>
                    </a:solidFill>
                    <a:ln w="12700" cap="flat" cmpd="sng" algn="ctr">
                      <a:noFill/>
                      <a:prstDash val="solid"/>
                      <a:miter lim="800000"/>
                    </a:ln>
                    <a:effectLst/>
                  </p:spPr>
                  <p:txBody>
                    <a:bodyPr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484848"/>
                        </a:solidFill>
                        <a:effectLst/>
                        <a:uLnTx/>
                        <a:uFillTx/>
                        <a:latin typeface="Ubuntu"/>
                        <a:ea typeface="+mn-ea"/>
                        <a:cs typeface="+mn-cs"/>
                      </a:endParaRPr>
                    </a:p>
                  </p:txBody>
                </p:sp>
                <p:grpSp>
                  <p:nvGrpSpPr>
                    <p:cNvPr id="78" name="Group 109">
                      <a:extLst>
                        <a:ext uri="{FF2B5EF4-FFF2-40B4-BE49-F238E27FC236}">
                          <a16:creationId xmlns:a16="http://schemas.microsoft.com/office/drawing/2014/main" id="{0F3FCA68-7746-BED3-D886-36D88405CEDA}"/>
                        </a:ext>
                      </a:extLst>
                    </p:cNvPr>
                    <p:cNvGrpSpPr>
                      <a:grpSpLocks/>
                    </p:cNvGrpSpPr>
                    <p:nvPr/>
                  </p:nvGrpSpPr>
                  <p:grpSpPr bwMode="auto">
                    <a:xfrm>
                      <a:off x="11483089" y="5156099"/>
                      <a:ext cx="223440" cy="250398"/>
                      <a:chOff x="4178609" y="4414375"/>
                      <a:chExt cx="228074" cy="286801"/>
                    </a:xfrm>
                  </p:grpSpPr>
                  <p:sp>
                    <p:nvSpPr>
                      <p:cNvPr id="79" name="Freeform 636">
                        <a:extLst>
                          <a:ext uri="{FF2B5EF4-FFF2-40B4-BE49-F238E27FC236}">
                            <a16:creationId xmlns:a16="http://schemas.microsoft.com/office/drawing/2014/main" id="{F1C0834B-FD1C-4D4E-FC04-DE02AB4AF440}"/>
                          </a:ext>
                        </a:extLst>
                      </p:cNvPr>
                      <p:cNvSpPr>
                        <a:spLocks/>
                      </p:cNvSpPr>
                      <p:nvPr/>
                    </p:nvSpPr>
                    <p:spPr bwMode="auto">
                      <a:xfrm>
                        <a:off x="4178609" y="4414375"/>
                        <a:ext cx="228074" cy="231514"/>
                      </a:xfrm>
                      <a:custGeom>
                        <a:avLst/>
                        <a:gdLst>
                          <a:gd name="T0" fmla="*/ 2147483646 w 132"/>
                          <a:gd name="T1" fmla="*/ 2147483646 h 133"/>
                          <a:gd name="T2" fmla="*/ 2147483646 w 132"/>
                          <a:gd name="T3" fmla="*/ 2147483646 h 133"/>
                          <a:gd name="T4" fmla="*/ 2147483646 w 132"/>
                          <a:gd name="T5" fmla="*/ 2147483646 h 133"/>
                          <a:gd name="T6" fmla="*/ 2147483646 w 132"/>
                          <a:gd name="T7" fmla="*/ 2147483646 h 133"/>
                          <a:gd name="T8" fmla="*/ 2147483646 w 132"/>
                          <a:gd name="T9" fmla="*/ 2147483646 h 133"/>
                          <a:gd name="T10" fmla="*/ 2147483646 w 132"/>
                          <a:gd name="T11" fmla="*/ 2147483646 h 133"/>
                          <a:gd name="T12" fmla="*/ 2147483646 w 132"/>
                          <a:gd name="T13" fmla="*/ 2147483646 h 133"/>
                          <a:gd name="T14" fmla="*/ 2147483646 w 132"/>
                          <a:gd name="T15" fmla="*/ 2147483646 h 133"/>
                          <a:gd name="T16" fmla="*/ 2147483646 w 132"/>
                          <a:gd name="T17" fmla="*/ 2147483646 h 133"/>
                          <a:gd name="T18" fmla="*/ 2147483646 w 132"/>
                          <a:gd name="T19" fmla="*/ 2147483646 h 133"/>
                          <a:gd name="T20" fmla="*/ 2147483646 w 132"/>
                          <a:gd name="T21" fmla="*/ 2147483646 h 133"/>
                          <a:gd name="T22" fmla="*/ 2147483646 w 132"/>
                          <a:gd name="T23" fmla="*/ 2147483646 h 133"/>
                          <a:gd name="T24" fmla="*/ 2147483646 w 132"/>
                          <a:gd name="T25" fmla="*/ 2147483646 h 133"/>
                          <a:gd name="T26" fmla="*/ 2147483646 w 132"/>
                          <a:gd name="T27" fmla="*/ 2147483646 h 133"/>
                          <a:gd name="T28" fmla="*/ 2147483646 w 132"/>
                          <a:gd name="T29" fmla="*/ 2147483646 h 133"/>
                          <a:gd name="T30" fmla="*/ 2147483646 w 132"/>
                          <a:gd name="T31" fmla="*/ 2147483646 h 133"/>
                          <a:gd name="T32" fmla="*/ 2147483646 w 132"/>
                          <a:gd name="T33" fmla="*/ 2147483646 h 133"/>
                          <a:gd name="T34" fmla="*/ 2147483646 w 132"/>
                          <a:gd name="T35" fmla="*/ 2147483646 h 133"/>
                          <a:gd name="T36" fmla="*/ 2147483646 w 132"/>
                          <a:gd name="T37" fmla="*/ 2147483646 h 133"/>
                          <a:gd name="T38" fmla="*/ 2147483646 w 132"/>
                          <a:gd name="T39" fmla="*/ 2147483646 h 133"/>
                          <a:gd name="T40" fmla="*/ 2147483646 w 132"/>
                          <a:gd name="T41" fmla="*/ 2147483646 h 133"/>
                          <a:gd name="T42" fmla="*/ 2147483646 w 132"/>
                          <a:gd name="T43" fmla="*/ 2147483646 h 133"/>
                          <a:gd name="T44" fmla="*/ 2147483646 w 132"/>
                          <a:gd name="T45" fmla="*/ 2147483646 h 133"/>
                          <a:gd name="T46" fmla="*/ 2147483646 w 132"/>
                          <a:gd name="T47" fmla="*/ 2147483646 h 133"/>
                          <a:gd name="T48" fmla="*/ 2147483646 w 132"/>
                          <a:gd name="T49" fmla="*/ 0 h 133"/>
                          <a:gd name="T50" fmla="*/ 2147483646 w 132"/>
                          <a:gd name="T51" fmla="*/ 0 h 133"/>
                          <a:gd name="T52" fmla="*/ 2147483646 w 132"/>
                          <a:gd name="T53" fmla="*/ 0 h 133"/>
                          <a:gd name="T54" fmla="*/ 2147483646 w 132"/>
                          <a:gd name="T55" fmla="*/ 0 h 133"/>
                          <a:gd name="T56" fmla="*/ 2147483646 w 132"/>
                          <a:gd name="T57" fmla="*/ 2147483646 h 133"/>
                          <a:gd name="T58" fmla="*/ 2147483646 w 132"/>
                          <a:gd name="T59" fmla="*/ 2147483646 h 133"/>
                          <a:gd name="T60" fmla="*/ 2147483646 w 132"/>
                          <a:gd name="T61" fmla="*/ 2147483646 h 133"/>
                          <a:gd name="T62" fmla="*/ 2147483646 w 132"/>
                          <a:gd name="T63" fmla="*/ 2147483646 h 133"/>
                          <a:gd name="T64" fmla="*/ 2147483646 w 132"/>
                          <a:gd name="T65" fmla="*/ 2147483646 h 133"/>
                          <a:gd name="T66" fmla="*/ 2147483646 w 132"/>
                          <a:gd name="T67" fmla="*/ 2147483646 h 133"/>
                          <a:gd name="T68" fmla="*/ 2147483646 w 132"/>
                          <a:gd name="T69" fmla="*/ 2147483646 h 133"/>
                          <a:gd name="T70" fmla="*/ 2147483646 w 132"/>
                          <a:gd name="T71" fmla="*/ 2147483646 h 133"/>
                          <a:gd name="T72" fmla="*/ 2147483646 w 132"/>
                          <a:gd name="T73" fmla="*/ 2147483646 h 133"/>
                          <a:gd name="T74" fmla="*/ 2147483646 w 132"/>
                          <a:gd name="T75" fmla="*/ 2147483646 h 133"/>
                          <a:gd name="T76" fmla="*/ 2147483646 w 132"/>
                          <a:gd name="T77" fmla="*/ 2147483646 h 133"/>
                          <a:gd name="T78" fmla="*/ 2147483646 w 132"/>
                          <a:gd name="T79" fmla="*/ 2147483646 h 133"/>
                          <a:gd name="T80" fmla="*/ 2147483646 w 132"/>
                          <a:gd name="T81" fmla="*/ 2147483646 h 133"/>
                          <a:gd name="T82" fmla="*/ 2147483646 w 132"/>
                          <a:gd name="T83" fmla="*/ 2147483646 h 133"/>
                          <a:gd name="T84" fmla="*/ 2147483646 w 132"/>
                          <a:gd name="T85" fmla="*/ 2147483646 h 133"/>
                          <a:gd name="T86" fmla="*/ 2147483646 w 132"/>
                          <a:gd name="T87" fmla="*/ 2147483646 h 133"/>
                          <a:gd name="T88" fmla="*/ 2147483646 w 132"/>
                          <a:gd name="T89" fmla="*/ 2147483646 h 133"/>
                          <a:gd name="T90" fmla="*/ 2147483646 w 132"/>
                          <a:gd name="T91" fmla="*/ 2147483646 h 133"/>
                          <a:gd name="T92" fmla="*/ 2147483646 w 132"/>
                          <a:gd name="T93" fmla="*/ 2147483646 h 133"/>
                          <a:gd name="T94" fmla="*/ 2147483646 w 132"/>
                          <a:gd name="T95" fmla="*/ 2147483646 h 133"/>
                          <a:gd name="T96" fmla="*/ 2147483646 w 132"/>
                          <a:gd name="T97" fmla="*/ 2147483646 h 133"/>
                          <a:gd name="T98" fmla="*/ 2147483646 w 132"/>
                          <a:gd name="T99" fmla="*/ 2147483646 h 133"/>
                          <a:gd name="T100" fmla="*/ 0 w 132"/>
                          <a:gd name="T101" fmla="*/ 2147483646 h 133"/>
                          <a:gd name="T102" fmla="*/ 2147483646 w 132"/>
                          <a:gd name="T103" fmla="*/ 2147483646 h 1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2"/>
                          <a:gd name="T157" fmla="*/ 0 h 133"/>
                          <a:gd name="T158" fmla="*/ 132 w 132"/>
                          <a:gd name="T159" fmla="*/ 133 h 1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2" h="133">
                            <a:moveTo>
                              <a:pt x="132" y="129"/>
                            </a:moveTo>
                            <a:lnTo>
                              <a:pt x="132" y="129"/>
                            </a:lnTo>
                            <a:lnTo>
                              <a:pt x="131" y="118"/>
                            </a:lnTo>
                            <a:lnTo>
                              <a:pt x="130" y="108"/>
                            </a:lnTo>
                            <a:lnTo>
                              <a:pt x="127" y="100"/>
                            </a:lnTo>
                            <a:lnTo>
                              <a:pt x="125" y="93"/>
                            </a:lnTo>
                            <a:lnTo>
                              <a:pt x="121" y="86"/>
                            </a:lnTo>
                            <a:lnTo>
                              <a:pt x="118" y="82"/>
                            </a:lnTo>
                            <a:lnTo>
                              <a:pt x="110" y="73"/>
                            </a:lnTo>
                            <a:lnTo>
                              <a:pt x="102" y="67"/>
                            </a:lnTo>
                            <a:lnTo>
                              <a:pt x="93" y="62"/>
                            </a:lnTo>
                            <a:lnTo>
                              <a:pt x="80" y="57"/>
                            </a:lnTo>
                            <a:lnTo>
                              <a:pt x="86" y="50"/>
                            </a:lnTo>
                            <a:lnTo>
                              <a:pt x="91" y="41"/>
                            </a:lnTo>
                            <a:lnTo>
                              <a:pt x="94" y="30"/>
                            </a:lnTo>
                            <a:lnTo>
                              <a:pt x="94" y="25"/>
                            </a:lnTo>
                            <a:lnTo>
                              <a:pt x="94" y="22"/>
                            </a:lnTo>
                            <a:lnTo>
                              <a:pt x="92" y="13"/>
                            </a:lnTo>
                            <a:lnTo>
                              <a:pt x="89" y="10"/>
                            </a:lnTo>
                            <a:lnTo>
                              <a:pt x="86" y="6"/>
                            </a:lnTo>
                            <a:lnTo>
                              <a:pt x="82" y="3"/>
                            </a:lnTo>
                            <a:lnTo>
                              <a:pt x="79" y="1"/>
                            </a:lnTo>
                            <a:lnTo>
                              <a:pt x="74" y="0"/>
                            </a:lnTo>
                            <a:lnTo>
                              <a:pt x="69" y="0"/>
                            </a:lnTo>
                            <a:lnTo>
                              <a:pt x="63" y="0"/>
                            </a:lnTo>
                            <a:lnTo>
                              <a:pt x="58" y="1"/>
                            </a:lnTo>
                            <a:lnTo>
                              <a:pt x="54" y="3"/>
                            </a:lnTo>
                            <a:lnTo>
                              <a:pt x="50" y="6"/>
                            </a:lnTo>
                            <a:lnTo>
                              <a:pt x="47" y="8"/>
                            </a:lnTo>
                            <a:lnTo>
                              <a:pt x="44" y="12"/>
                            </a:lnTo>
                            <a:lnTo>
                              <a:pt x="41" y="21"/>
                            </a:lnTo>
                            <a:lnTo>
                              <a:pt x="39" y="25"/>
                            </a:lnTo>
                            <a:lnTo>
                              <a:pt x="41" y="30"/>
                            </a:lnTo>
                            <a:lnTo>
                              <a:pt x="43" y="40"/>
                            </a:lnTo>
                            <a:lnTo>
                              <a:pt x="49" y="50"/>
                            </a:lnTo>
                            <a:lnTo>
                              <a:pt x="55" y="57"/>
                            </a:lnTo>
                            <a:lnTo>
                              <a:pt x="39" y="64"/>
                            </a:lnTo>
                            <a:lnTo>
                              <a:pt x="30" y="69"/>
                            </a:lnTo>
                            <a:lnTo>
                              <a:pt x="20" y="75"/>
                            </a:lnTo>
                            <a:lnTo>
                              <a:pt x="15" y="80"/>
                            </a:lnTo>
                            <a:lnTo>
                              <a:pt x="11" y="85"/>
                            </a:lnTo>
                            <a:lnTo>
                              <a:pt x="8" y="91"/>
                            </a:lnTo>
                            <a:lnTo>
                              <a:pt x="5" y="97"/>
                            </a:lnTo>
                            <a:lnTo>
                              <a:pt x="3" y="105"/>
                            </a:lnTo>
                            <a:lnTo>
                              <a:pt x="2" y="113"/>
                            </a:lnTo>
                            <a:lnTo>
                              <a:pt x="0" y="123"/>
                            </a:lnTo>
                            <a:lnTo>
                              <a:pt x="2" y="133"/>
                            </a:lnTo>
                          </a:path>
                        </a:pathLst>
                      </a:custGeom>
                      <a:noFill/>
                      <a:ln w="12700">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484848"/>
                          </a:solidFill>
                          <a:effectLst/>
                          <a:uLnTx/>
                          <a:uFillTx/>
                          <a:latin typeface="Ubuntu"/>
                          <a:ea typeface="+mn-ea"/>
                          <a:cs typeface="+mn-cs"/>
                        </a:endParaRPr>
                      </a:p>
                    </p:txBody>
                  </p:sp>
                  <p:sp>
                    <p:nvSpPr>
                      <p:cNvPr id="80" name="Freeform 1448">
                        <a:extLst>
                          <a:ext uri="{FF2B5EF4-FFF2-40B4-BE49-F238E27FC236}">
                            <a16:creationId xmlns:a16="http://schemas.microsoft.com/office/drawing/2014/main" id="{B4F272F1-2976-F9FB-C6F3-CFC79E6157C2}"/>
                          </a:ext>
                        </a:extLst>
                      </p:cNvPr>
                      <p:cNvSpPr>
                        <a:spLocks/>
                      </p:cNvSpPr>
                      <p:nvPr/>
                    </p:nvSpPr>
                    <p:spPr bwMode="auto">
                      <a:xfrm>
                        <a:off x="4271911" y="4590602"/>
                        <a:ext cx="44925" cy="38011"/>
                      </a:xfrm>
                      <a:custGeom>
                        <a:avLst/>
                        <a:gdLst>
                          <a:gd name="T0" fmla="*/ 0 w 27"/>
                          <a:gd name="T1" fmla="*/ 0 h 22"/>
                          <a:gd name="T2" fmla="*/ 2147483646 w 27"/>
                          <a:gd name="T3" fmla="*/ 2147483646 h 22"/>
                          <a:gd name="T4" fmla="*/ 2147483646 w 27"/>
                          <a:gd name="T5" fmla="*/ 2147483646 h 22"/>
                          <a:gd name="T6" fmla="*/ 0 60000 65536"/>
                          <a:gd name="T7" fmla="*/ 0 60000 65536"/>
                          <a:gd name="T8" fmla="*/ 0 60000 65536"/>
                          <a:gd name="T9" fmla="*/ 0 w 27"/>
                          <a:gd name="T10" fmla="*/ 0 h 22"/>
                          <a:gd name="T11" fmla="*/ 27 w 27"/>
                          <a:gd name="T12" fmla="*/ 22 h 22"/>
                        </a:gdLst>
                        <a:ahLst/>
                        <a:cxnLst>
                          <a:cxn ang="T6">
                            <a:pos x="T0" y="T1"/>
                          </a:cxn>
                          <a:cxn ang="T7">
                            <a:pos x="T2" y="T3"/>
                          </a:cxn>
                          <a:cxn ang="T8">
                            <a:pos x="T4" y="T5"/>
                          </a:cxn>
                        </a:cxnLst>
                        <a:rect l="T9" t="T10" r="T11" b="T12"/>
                        <a:pathLst>
                          <a:path w="27" h="22">
                            <a:moveTo>
                              <a:pt x="0" y="0"/>
                            </a:moveTo>
                            <a:lnTo>
                              <a:pt x="14" y="22"/>
                            </a:lnTo>
                            <a:lnTo>
                              <a:pt x="27" y="22"/>
                            </a:lnTo>
                          </a:path>
                        </a:pathLst>
                      </a:custGeom>
                      <a:noFill/>
                      <a:ln w="12700">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484848"/>
                          </a:solidFill>
                          <a:effectLst/>
                          <a:uLnTx/>
                          <a:uFillTx/>
                          <a:latin typeface="Ubuntu"/>
                          <a:ea typeface="+mn-ea"/>
                          <a:cs typeface="+mn-cs"/>
                        </a:endParaRPr>
                      </a:p>
                    </p:txBody>
                  </p:sp>
                  <p:sp>
                    <p:nvSpPr>
                      <p:cNvPr id="81" name="Line 1449">
                        <a:extLst>
                          <a:ext uri="{FF2B5EF4-FFF2-40B4-BE49-F238E27FC236}">
                            <a16:creationId xmlns:a16="http://schemas.microsoft.com/office/drawing/2014/main" id="{148EDBF9-683F-E22F-8922-CB01183E75F9}"/>
                          </a:ext>
                        </a:extLst>
                      </p:cNvPr>
                      <p:cNvSpPr>
                        <a:spLocks noChangeShapeType="1"/>
                      </p:cNvSpPr>
                      <p:nvPr/>
                    </p:nvSpPr>
                    <p:spPr bwMode="auto">
                      <a:xfrm>
                        <a:off x="4296102" y="4576781"/>
                        <a:ext cx="3457" cy="10367"/>
                      </a:xfrm>
                      <a:prstGeom prst="line">
                        <a:avLst/>
                      </a:prstGeom>
                      <a:noFill/>
                      <a:ln w="12700">
                        <a:solidFill>
                          <a:sysClr val="window" lastClr="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484848"/>
                          </a:solidFill>
                          <a:effectLst/>
                          <a:uLnTx/>
                          <a:uFillTx/>
                          <a:latin typeface="Ubuntu"/>
                          <a:ea typeface="+mn-ea"/>
                          <a:cs typeface="+mn-cs"/>
                        </a:endParaRPr>
                      </a:p>
                    </p:txBody>
                  </p:sp>
                  <p:sp>
                    <p:nvSpPr>
                      <p:cNvPr id="82" name="Line 1450">
                        <a:extLst>
                          <a:ext uri="{FF2B5EF4-FFF2-40B4-BE49-F238E27FC236}">
                            <a16:creationId xmlns:a16="http://schemas.microsoft.com/office/drawing/2014/main" id="{B6331362-0CC1-7B41-5DB3-EC1C3974ED99}"/>
                          </a:ext>
                        </a:extLst>
                      </p:cNvPr>
                      <p:cNvSpPr>
                        <a:spLocks noChangeShapeType="1"/>
                      </p:cNvSpPr>
                      <p:nvPr/>
                    </p:nvSpPr>
                    <p:spPr bwMode="auto">
                      <a:xfrm>
                        <a:off x="4237354" y="4628611"/>
                        <a:ext cx="13823" cy="3457"/>
                      </a:xfrm>
                      <a:prstGeom prst="line">
                        <a:avLst/>
                      </a:prstGeom>
                      <a:noFill/>
                      <a:ln w="12700">
                        <a:solidFill>
                          <a:sysClr val="window" lastClr="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484848"/>
                          </a:solidFill>
                          <a:effectLst/>
                          <a:uLnTx/>
                          <a:uFillTx/>
                          <a:latin typeface="Ubuntu"/>
                          <a:ea typeface="+mn-ea"/>
                          <a:cs typeface="+mn-cs"/>
                        </a:endParaRPr>
                      </a:p>
                    </p:txBody>
                  </p:sp>
                  <p:sp>
                    <p:nvSpPr>
                      <p:cNvPr id="83" name="Line 1451">
                        <a:extLst>
                          <a:ext uri="{FF2B5EF4-FFF2-40B4-BE49-F238E27FC236}">
                            <a16:creationId xmlns:a16="http://schemas.microsoft.com/office/drawing/2014/main" id="{D65E6922-0E5C-E4A3-BE4F-C04A05389550}"/>
                          </a:ext>
                        </a:extLst>
                      </p:cNvPr>
                      <p:cNvSpPr>
                        <a:spLocks noChangeShapeType="1"/>
                      </p:cNvSpPr>
                      <p:nvPr/>
                    </p:nvSpPr>
                    <p:spPr bwMode="auto">
                      <a:xfrm flipV="1">
                        <a:off x="4296102" y="4670076"/>
                        <a:ext cx="3457" cy="10367"/>
                      </a:xfrm>
                      <a:prstGeom prst="line">
                        <a:avLst/>
                      </a:prstGeom>
                      <a:noFill/>
                      <a:ln w="12700">
                        <a:solidFill>
                          <a:sysClr val="window" lastClr="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484848"/>
                          </a:solidFill>
                          <a:effectLst/>
                          <a:uLnTx/>
                          <a:uFillTx/>
                          <a:latin typeface="Ubuntu"/>
                          <a:ea typeface="+mn-ea"/>
                          <a:cs typeface="+mn-cs"/>
                        </a:endParaRPr>
                      </a:p>
                    </p:txBody>
                  </p:sp>
                  <p:sp>
                    <p:nvSpPr>
                      <p:cNvPr id="84" name="Line 1452">
                        <a:extLst>
                          <a:ext uri="{FF2B5EF4-FFF2-40B4-BE49-F238E27FC236}">
                            <a16:creationId xmlns:a16="http://schemas.microsoft.com/office/drawing/2014/main" id="{C7122E51-E0CF-04A5-58AD-A4609C3A163E}"/>
                          </a:ext>
                        </a:extLst>
                      </p:cNvPr>
                      <p:cNvSpPr>
                        <a:spLocks noChangeShapeType="1"/>
                      </p:cNvSpPr>
                      <p:nvPr/>
                    </p:nvSpPr>
                    <p:spPr bwMode="auto">
                      <a:xfrm flipH="1">
                        <a:off x="4334113" y="4628611"/>
                        <a:ext cx="13823" cy="3457"/>
                      </a:xfrm>
                      <a:prstGeom prst="line">
                        <a:avLst/>
                      </a:prstGeom>
                      <a:noFill/>
                      <a:ln w="12700">
                        <a:solidFill>
                          <a:sysClr val="window" lastClr="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484848"/>
                          </a:solidFill>
                          <a:effectLst/>
                          <a:uLnTx/>
                          <a:uFillTx/>
                          <a:latin typeface="Ubuntu"/>
                          <a:ea typeface="+mn-ea"/>
                          <a:cs typeface="+mn-cs"/>
                        </a:endParaRPr>
                      </a:p>
                    </p:txBody>
                  </p:sp>
                  <p:sp>
                    <p:nvSpPr>
                      <p:cNvPr id="85" name="Freeform 1453">
                        <a:extLst>
                          <a:ext uri="{FF2B5EF4-FFF2-40B4-BE49-F238E27FC236}">
                            <a16:creationId xmlns:a16="http://schemas.microsoft.com/office/drawing/2014/main" id="{4A19F684-CE50-BE8B-64BA-D2E42A405C13}"/>
                          </a:ext>
                        </a:extLst>
                      </p:cNvPr>
                      <p:cNvSpPr>
                        <a:spLocks/>
                      </p:cNvSpPr>
                      <p:nvPr/>
                    </p:nvSpPr>
                    <p:spPr bwMode="auto">
                      <a:xfrm>
                        <a:off x="4220077" y="4556048"/>
                        <a:ext cx="145138" cy="145128"/>
                      </a:xfrm>
                      <a:custGeom>
                        <a:avLst/>
                        <a:gdLst>
                          <a:gd name="T0" fmla="*/ 2147483646 w 85"/>
                          <a:gd name="T1" fmla="*/ 2147483646 h 86"/>
                          <a:gd name="T2" fmla="*/ 2147483646 w 85"/>
                          <a:gd name="T3" fmla="*/ 2147483646 h 86"/>
                          <a:gd name="T4" fmla="*/ 2147483646 w 85"/>
                          <a:gd name="T5" fmla="*/ 2147483646 h 86"/>
                          <a:gd name="T6" fmla="*/ 2147483646 w 85"/>
                          <a:gd name="T7" fmla="*/ 2147483646 h 86"/>
                          <a:gd name="T8" fmla="*/ 2147483646 w 85"/>
                          <a:gd name="T9" fmla="*/ 2147483646 h 86"/>
                          <a:gd name="T10" fmla="*/ 2147483646 w 85"/>
                          <a:gd name="T11" fmla="*/ 2147483646 h 86"/>
                          <a:gd name="T12" fmla="*/ 2147483646 w 85"/>
                          <a:gd name="T13" fmla="*/ 2147483646 h 86"/>
                          <a:gd name="T14" fmla="*/ 2147483646 w 85"/>
                          <a:gd name="T15" fmla="*/ 2147483646 h 86"/>
                          <a:gd name="T16" fmla="*/ 2147483646 w 85"/>
                          <a:gd name="T17" fmla="*/ 2147483646 h 86"/>
                          <a:gd name="T18" fmla="*/ 2147483646 w 85"/>
                          <a:gd name="T19" fmla="*/ 2147483646 h 86"/>
                          <a:gd name="T20" fmla="*/ 2147483646 w 85"/>
                          <a:gd name="T21" fmla="*/ 2147483646 h 86"/>
                          <a:gd name="T22" fmla="*/ 2147483646 w 85"/>
                          <a:gd name="T23" fmla="*/ 2147483646 h 86"/>
                          <a:gd name="T24" fmla="*/ 2147483646 w 85"/>
                          <a:gd name="T25" fmla="*/ 2147483646 h 86"/>
                          <a:gd name="T26" fmla="*/ 2147483646 w 85"/>
                          <a:gd name="T27" fmla="*/ 2147483646 h 86"/>
                          <a:gd name="T28" fmla="*/ 2147483646 w 85"/>
                          <a:gd name="T29" fmla="*/ 2147483646 h 86"/>
                          <a:gd name="T30" fmla="*/ 2147483646 w 85"/>
                          <a:gd name="T31" fmla="*/ 2147483646 h 86"/>
                          <a:gd name="T32" fmla="*/ 2147483646 w 85"/>
                          <a:gd name="T33" fmla="*/ 2147483646 h 86"/>
                          <a:gd name="T34" fmla="*/ 2147483646 w 85"/>
                          <a:gd name="T35" fmla="*/ 2147483646 h 86"/>
                          <a:gd name="T36" fmla="*/ 0 w 85"/>
                          <a:gd name="T37" fmla="*/ 2147483646 h 86"/>
                          <a:gd name="T38" fmla="*/ 0 w 85"/>
                          <a:gd name="T39" fmla="*/ 2147483646 h 86"/>
                          <a:gd name="T40" fmla="*/ 2147483646 w 85"/>
                          <a:gd name="T41" fmla="*/ 2147483646 h 86"/>
                          <a:gd name="T42" fmla="*/ 2147483646 w 85"/>
                          <a:gd name="T43" fmla="*/ 2147483646 h 86"/>
                          <a:gd name="T44" fmla="*/ 2147483646 w 85"/>
                          <a:gd name="T45" fmla="*/ 2147483646 h 86"/>
                          <a:gd name="T46" fmla="*/ 2147483646 w 85"/>
                          <a:gd name="T47" fmla="*/ 2147483646 h 86"/>
                          <a:gd name="T48" fmla="*/ 2147483646 w 85"/>
                          <a:gd name="T49" fmla="*/ 2147483646 h 86"/>
                          <a:gd name="T50" fmla="*/ 2147483646 w 85"/>
                          <a:gd name="T51" fmla="*/ 2147483646 h 86"/>
                          <a:gd name="T52" fmla="*/ 2147483646 w 85"/>
                          <a:gd name="T53" fmla="*/ 2147483646 h 86"/>
                          <a:gd name="T54" fmla="*/ 2147483646 w 85"/>
                          <a:gd name="T55" fmla="*/ 0 h 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5"/>
                          <a:gd name="T85" fmla="*/ 0 h 86"/>
                          <a:gd name="T86" fmla="*/ 85 w 85"/>
                          <a:gd name="T87" fmla="*/ 86 h 8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5" h="86">
                            <a:moveTo>
                              <a:pt x="85" y="43"/>
                            </a:moveTo>
                            <a:lnTo>
                              <a:pt x="85" y="43"/>
                            </a:lnTo>
                            <a:lnTo>
                              <a:pt x="85" y="52"/>
                            </a:lnTo>
                            <a:lnTo>
                              <a:pt x="83" y="60"/>
                            </a:lnTo>
                            <a:lnTo>
                              <a:pt x="78" y="67"/>
                            </a:lnTo>
                            <a:lnTo>
                              <a:pt x="73" y="74"/>
                            </a:lnTo>
                            <a:lnTo>
                              <a:pt x="67" y="78"/>
                            </a:lnTo>
                            <a:lnTo>
                              <a:pt x="59" y="82"/>
                            </a:lnTo>
                            <a:lnTo>
                              <a:pt x="51" y="84"/>
                            </a:lnTo>
                            <a:lnTo>
                              <a:pt x="42" y="86"/>
                            </a:lnTo>
                            <a:lnTo>
                              <a:pt x="34" y="84"/>
                            </a:lnTo>
                            <a:lnTo>
                              <a:pt x="26" y="82"/>
                            </a:lnTo>
                            <a:lnTo>
                              <a:pt x="19" y="78"/>
                            </a:lnTo>
                            <a:lnTo>
                              <a:pt x="12" y="74"/>
                            </a:lnTo>
                            <a:lnTo>
                              <a:pt x="7" y="67"/>
                            </a:lnTo>
                            <a:lnTo>
                              <a:pt x="3" y="60"/>
                            </a:lnTo>
                            <a:lnTo>
                              <a:pt x="1" y="52"/>
                            </a:lnTo>
                            <a:lnTo>
                              <a:pt x="0" y="43"/>
                            </a:lnTo>
                            <a:lnTo>
                              <a:pt x="1" y="34"/>
                            </a:lnTo>
                            <a:lnTo>
                              <a:pt x="3" y="26"/>
                            </a:lnTo>
                            <a:lnTo>
                              <a:pt x="7" y="19"/>
                            </a:lnTo>
                            <a:lnTo>
                              <a:pt x="12" y="13"/>
                            </a:lnTo>
                            <a:lnTo>
                              <a:pt x="19" y="8"/>
                            </a:lnTo>
                            <a:lnTo>
                              <a:pt x="26" y="4"/>
                            </a:lnTo>
                            <a:lnTo>
                              <a:pt x="34" y="2"/>
                            </a:lnTo>
                            <a:lnTo>
                              <a:pt x="42" y="0"/>
                            </a:lnTo>
                          </a:path>
                        </a:pathLst>
                      </a:custGeom>
                      <a:noFill/>
                      <a:ln w="12700">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484848"/>
                          </a:solidFill>
                          <a:effectLst/>
                          <a:uLnTx/>
                          <a:uFillTx/>
                          <a:latin typeface="Ubuntu"/>
                          <a:ea typeface="+mn-ea"/>
                          <a:cs typeface="+mn-cs"/>
                        </a:endParaRPr>
                      </a:p>
                    </p:txBody>
                  </p:sp>
                </p:grpSp>
              </p:grpSp>
            </p:grpSp>
          </p:grpSp>
          <p:grpSp>
            <p:nvGrpSpPr>
              <p:cNvPr id="53" name="Group 52">
                <a:extLst>
                  <a:ext uri="{FF2B5EF4-FFF2-40B4-BE49-F238E27FC236}">
                    <a16:creationId xmlns:a16="http://schemas.microsoft.com/office/drawing/2014/main" id="{69A22C76-0371-29E9-B624-6CD85370760C}"/>
                  </a:ext>
                </a:extLst>
              </p:cNvPr>
              <p:cNvGrpSpPr/>
              <p:nvPr/>
            </p:nvGrpSpPr>
            <p:grpSpPr>
              <a:xfrm>
                <a:off x="1431476" y="4696501"/>
                <a:ext cx="10346933" cy="367200"/>
                <a:chOff x="1431476" y="4718347"/>
                <a:chExt cx="10346933" cy="367200"/>
              </a:xfrm>
            </p:grpSpPr>
            <p:sp>
              <p:nvSpPr>
                <p:cNvPr id="63" name="ZoneTexte 183">
                  <a:extLst>
                    <a:ext uri="{FF2B5EF4-FFF2-40B4-BE49-F238E27FC236}">
                      <a16:creationId xmlns:a16="http://schemas.microsoft.com/office/drawing/2014/main" id="{DBC15D0E-77B6-9AD9-DF9D-1AC930F84008}"/>
                    </a:ext>
                  </a:extLst>
                </p:cNvPr>
                <p:cNvSpPr txBox="1">
                  <a:spLocks noChangeArrowheads="1"/>
                </p:cNvSpPr>
                <p:nvPr/>
              </p:nvSpPr>
              <p:spPr bwMode="auto">
                <a:xfrm>
                  <a:off x="1431476" y="4721947"/>
                  <a:ext cx="1729646" cy="360000"/>
                </a:xfrm>
                <a:prstGeom prst="rect">
                  <a:avLst/>
                </a:prstGeom>
                <a:solidFill>
                  <a:schemeClr val="bg1">
                    <a:lumMod val="85000"/>
                  </a:schemeClr>
                </a:solidFill>
                <a:ln>
                  <a:noFill/>
                </a:ln>
              </p:spPr>
              <p:txBody>
                <a:bodyPr lIns="45720" tIns="45720" rIns="45720" bIns="45720" anchor="ctr">
                  <a:noAutofit/>
                </a:bodyPr>
                <a:lstStyle>
                  <a:defPPr>
                    <a:defRPr lang="pt-PT"/>
                  </a:defPPr>
                  <a:lvl1pPr marL="342900" indent="-342900" defTabSz="957263">
                    <a:buClr>
                      <a:srgbClr val="0098C7"/>
                    </a:buClr>
                    <a:buFont typeface="Wingdings" charset="2"/>
                    <a:buChar char="§"/>
                    <a:defRPr sz="1600">
                      <a:solidFill>
                        <a:schemeClr val="tx2"/>
                      </a:solidFill>
                      <a:latin typeface="Arial" charset="0"/>
                      <a:ea typeface="ＭＳ Ｐゴシック" charset="-128"/>
                      <a:cs typeface="Arial" charset="0"/>
                    </a:defRPr>
                  </a:lvl1pPr>
                  <a:lvl2pPr marL="742950" indent="-285750" defTabSz="957263">
                    <a:buClr>
                      <a:srgbClr val="AC2B37"/>
                    </a:buClr>
                    <a:buFont typeface="Wingdings" charset="2"/>
                    <a:buChar char="§"/>
                    <a:defRPr sz="1400">
                      <a:solidFill>
                        <a:schemeClr val="tx2"/>
                      </a:solidFill>
                      <a:latin typeface="Arial" charset="0"/>
                      <a:ea typeface="ＭＳ Ｐゴシック" charset="-128"/>
                      <a:cs typeface="Arial" charset="0"/>
                    </a:defRPr>
                  </a:lvl2pPr>
                  <a:lvl3pPr marL="0" marR="0" lvl="2" indent="0" defTabSz="957263" fontAlgn="auto">
                    <a:lnSpc>
                      <a:spcPct val="100000"/>
                    </a:lnSpc>
                    <a:spcBef>
                      <a:spcPts val="0"/>
                    </a:spcBef>
                    <a:spcAft>
                      <a:spcPts val="0"/>
                    </a:spcAft>
                    <a:buClr>
                      <a:srgbClr val="0098CC"/>
                    </a:buClr>
                    <a:buSzTx/>
                    <a:buFont typeface="Arial" charset="0"/>
                    <a:buNone/>
                    <a:tabLst/>
                    <a:defRPr kumimoji="0" sz="1000" b="1" i="0" u="none" strike="noStrike" kern="0" cap="none" spc="0" normalizeH="0" baseline="0">
                      <a:ln>
                        <a:noFill/>
                      </a:ln>
                      <a:solidFill>
                        <a:srgbClr val="484848"/>
                      </a:solidFill>
                      <a:effectLst/>
                      <a:uLnTx/>
                      <a:uFillTx/>
                      <a:ea typeface="ＭＳ Ｐゴシック" charset="-128"/>
                      <a:cs typeface="Arial" charset="0"/>
                    </a:defRPr>
                  </a:lvl3pPr>
                  <a:lvl4pPr marL="1600200" indent="-228600" defTabSz="957263">
                    <a:buClr>
                      <a:schemeClr val="bg2"/>
                    </a:buClr>
                    <a:buFont typeface="Arial" charset="0"/>
                    <a:buChar char="–"/>
                    <a:defRPr sz="1100">
                      <a:solidFill>
                        <a:schemeClr val="tx2"/>
                      </a:solidFill>
                      <a:latin typeface="Arial" charset="0"/>
                      <a:ea typeface="ＭＳ Ｐゴシック" charset="-128"/>
                      <a:cs typeface="Arial" charset="0"/>
                    </a:defRPr>
                  </a:lvl4pPr>
                  <a:lvl5pPr marL="2057400" indent="-228600" defTabSz="957263">
                    <a:buClr>
                      <a:srgbClr val="B1B1B1"/>
                    </a:buClr>
                    <a:buFont typeface="Arial" charset="0"/>
                    <a:buChar char="–"/>
                    <a:defRPr sz="1700">
                      <a:solidFill>
                        <a:srgbClr val="494949"/>
                      </a:solidFill>
                      <a:latin typeface="Arial" charset="0"/>
                      <a:ea typeface="ＭＳ Ｐゴシック" charset="-128"/>
                    </a:defRPr>
                  </a:lvl5pPr>
                  <a:lvl6pPr marL="25146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6pPr>
                  <a:lvl7pPr marL="29718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7pPr>
                  <a:lvl8pPr marL="34290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8pPr>
                  <a:lvl9pPr marL="38862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9pPr>
                </a:lstStyle>
                <a:p>
                  <a:pPr marL="0" marR="0" lvl="2" indent="0" algn="l" defTabSz="957263" rtl="0" eaLnBrk="1" fontAlgn="auto" latinLnBrk="0" hangingPunct="1">
                    <a:lnSpc>
                      <a:spcPct val="100000"/>
                    </a:lnSpc>
                    <a:spcBef>
                      <a:spcPts val="0"/>
                    </a:spcBef>
                    <a:spcAft>
                      <a:spcPts val="0"/>
                    </a:spcAft>
                    <a:buClr>
                      <a:srgbClr val="0098CC"/>
                    </a:buClr>
                    <a:buSzTx/>
                    <a:buFont typeface="Arial" charset="0"/>
                    <a:buNone/>
                    <a:tabLst/>
                    <a:defRPr/>
                  </a:pPr>
                  <a:r>
                    <a:rPr kumimoji="0" lang="pl-PL" altLang="en-US" sz="1100" b="1" i="0" u="none" strike="noStrike" kern="0" cap="none" spc="0" normalizeH="0" baseline="0" noProof="0">
                      <a:ln>
                        <a:noFill/>
                      </a:ln>
                      <a:solidFill>
                        <a:prstClr val="black"/>
                      </a:solidFill>
                      <a:effectLst/>
                      <a:uLnTx/>
                      <a:uFillTx/>
                      <a:latin typeface="Ubuntu"/>
                      <a:ea typeface="ＭＳ Ｐゴシック" charset="-128"/>
                      <a:cs typeface="Arial" charset="0"/>
                    </a:rPr>
                    <a:t>Employee Operations</a:t>
                  </a:r>
                  <a:endPar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endParaRPr>
                </a:p>
              </p:txBody>
            </p:sp>
            <p:grpSp>
              <p:nvGrpSpPr>
                <p:cNvPr id="64" name="Group 63">
                  <a:extLst>
                    <a:ext uri="{FF2B5EF4-FFF2-40B4-BE49-F238E27FC236}">
                      <a16:creationId xmlns:a16="http://schemas.microsoft.com/office/drawing/2014/main" id="{5F465475-AC03-0F34-A78F-D9600066DB36}"/>
                    </a:ext>
                  </a:extLst>
                </p:cNvPr>
                <p:cNvGrpSpPr/>
                <p:nvPr/>
              </p:nvGrpSpPr>
              <p:grpSpPr>
                <a:xfrm>
                  <a:off x="3177467" y="4718347"/>
                  <a:ext cx="8600942" cy="367200"/>
                  <a:chOff x="3177467" y="4686822"/>
                  <a:chExt cx="8600942" cy="367200"/>
                </a:xfrm>
              </p:grpSpPr>
              <p:sp>
                <p:nvSpPr>
                  <p:cNvPr id="65" name="Freeform 30">
                    <a:extLst>
                      <a:ext uri="{FF2B5EF4-FFF2-40B4-BE49-F238E27FC236}">
                        <a16:creationId xmlns:a16="http://schemas.microsoft.com/office/drawing/2014/main" id="{5CBCDFD5-803A-7EC9-ADEC-3F0F7DDC04A1}"/>
                      </a:ext>
                    </a:extLst>
                  </p:cNvPr>
                  <p:cNvSpPr>
                    <a:spLocks/>
                  </p:cNvSpPr>
                  <p:nvPr>
                    <p:custDataLst>
                      <p:tags r:id="rId3"/>
                    </p:custDataLst>
                  </p:nvPr>
                </p:nvSpPr>
                <p:spPr bwMode="auto">
                  <a:xfrm rot="16200000" flipV="1">
                    <a:off x="3130889" y="4787775"/>
                    <a:ext cx="258450" cy="165294"/>
                  </a:xfrm>
                  <a:custGeom>
                    <a:avLst/>
                    <a:gdLst>
                      <a:gd name="connsiteX0" fmla="*/ 0 w 10000"/>
                      <a:gd name="connsiteY0" fmla="*/ 0 h 10000"/>
                      <a:gd name="connsiteX1" fmla="*/ 10000 w 10000"/>
                      <a:gd name="connsiteY1" fmla="*/ 0 h 10000"/>
                      <a:gd name="connsiteX2" fmla="*/ 10000 w 10000"/>
                      <a:gd name="connsiteY2" fmla="*/ 5705 h 10000"/>
                      <a:gd name="connsiteX3" fmla="*/ 9705 w 10000"/>
                      <a:gd name="connsiteY3" fmla="*/ 8750 h 10000"/>
                      <a:gd name="connsiteX4" fmla="*/ 814 w 10000"/>
                      <a:gd name="connsiteY4" fmla="*/ 8750 h 10000"/>
                      <a:gd name="connsiteX5" fmla="*/ 519 w 10000"/>
                      <a:gd name="connsiteY5" fmla="*/ 10000 h 10000"/>
                      <a:gd name="connsiteX6" fmla="*/ 228 w 10000"/>
                      <a:gd name="connsiteY6" fmla="*/ 8750 h 10000"/>
                      <a:gd name="connsiteX7" fmla="*/ 0 w 10000"/>
                      <a:gd name="connsiteY7" fmla="*/ 8750 h 10000"/>
                      <a:gd name="connsiteX8" fmla="*/ 92 w 10000"/>
                      <a:gd name="connsiteY8" fmla="*/ 650 h 10000"/>
                      <a:gd name="connsiteX0" fmla="*/ 0 w 10000"/>
                      <a:gd name="connsiteY0" fmla="*/ 0 h 10000"/>
                      <a:gd name="connsiteX1" fmla="*/ 10000 w 10000"/>
                      <a:gd name="connsiteY1" fmla="*/ 0 h 10000"/>
                      <a:gd name="connsiteX2" fmla="*/ 10000 w 10000"/>
                      <a:gd name="connsiteY2" fmla="*/ 5705 h 10000"/>
                      <a:gd name="connsiteX3" fmla="*/ 9705 w 10000"/>
                      <a:gd name="connsiteY3" fmla="*/ 8750 h 10000"/>
                      <a:gd name="connsiteX4" fmla="*/ 814 w 10000"/>
                      <a:gd name="connsiteY4" fmla="*/ 8750 h 10000"/>
                      <a:gd name="connsiteX5" fmla="*/ 519 w 10000"/>
                      <a:gd name="connsiteY5" fmla="*/ 10000 h 10000"/>
                      <a:gd name="connsiteX6" fmla="*/ 228 w 10000"/>
                      <a:gd name="connsiteY6" fmla="*/ 8750 h 10000"/>
                      <a:gd name="connsiteX7" fmla="*/ 0 w 10000"/>
                      <a:gd name="connsiteY7" fmla="*/ 8750 h 10000"/>
                      <a:gd name="connsiteX0" fmla="*/ 10000 w 10000"/>
                      <a:gd name="connsiteY0" fmla="*/ 0 h 10000"/>
                      <a:gd name="connsiteX1" fmla="*/ 10000 w 10000"/>
                      <a:gd name="connsiteY1" fmla="*/ 5705 h 10000"/>
                      <a:gd name="connsiteX2" fmla="*/ 9705 w 10000"/>
                      <a:gd name="connsiteY2" fmla="*/ 8750 h 10000"/>
                      <a:gd name="connsiteX3" fmla="*/ 814 w 10000"/>
                      <a:gd name="connsiteY3" fmla="*/ 8750 h 10000"/>
                      <a:gd name="connsiteX4" fmla="*/ 519 w 10000"/>
                      <a:gd name="connsiteY4" fmla="*/ 10000 h 10000"/>
                      <a:gd name="connsiteX5" fmla="*/ 228 w 10000"/>
                      <a:gd name="connsiteY5" fmla="*/ 8750 h 10000"/>
                      <a:gd name="connsiteX6" fmla="*/ 0 w 10000"/>
                      <a:gd name="connsiteY6" fmla="*/ 8750 h 10000"/>
                      <a:gd name="connsiteX0" fmla="*/ 10000 w 10000"/>
                      <a:gd name="connsiteY0" fmla="*/ 16716 h 26716"/>
                      <a:gd name="connsiteX1" fmla="*/ 4223 w 10000"/>
                      <a:gd name="connsiteY1" fmla="*/ 0 h 26716"/>
                      <a:gd name="connsiteX2" fmla="*/ 10000 w 10000"/>
                      <a:gd name="connsiteY2" fmla="*/ 22421 h 26716"/>
                      <a:gd name="connsiteX3" fmla="*/ 9705 w 10000"/>
                      <a:gd name="connsiteY3" fmla="*/ 25466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10000 w 10000"/>
                      <a:gd name="connsiteY2" fmla="*/ 22421 h 26716"/>
                      <a:gd name="connsiteX3" fmla="*/ 4062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10000 w 10000"/>
                      <a:gd name="connsiteY2" fmla="*/ 22421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4123 w 10000"/>
                      <a:gd name="connsiteY2" fmla="*/ 23350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9924 w 10000"/>
                      <a:gd name="connsiteY1" fmla="*/ 16671 h 26716"/>
                      <a:gd name="connsiteX2" fmla="*/ 4223 w 10000"/>
                      <a:gd name="connsiteY2" fmla="*/ 0 h 26716"/>
                      <a:gd name="connsiteX3" fmla="*/ 4123 w 10000"/>
                      <a:gd name="connsiteY3" fmla="*/ 23350 h 26716"/>
                      <a:gd name="connsiteX4" fmla="*/ 3373 w 10000"/>
                      <a:gd name="connsiteY4" fmla="*/ 25384 h 26716"/>
                      <a:gd name="connsiteX5" fmla="*/ 814 w 10000"/>
                      <a:gd name="connsiteY5" fmla="*/ 25466 h 26716"/>
                      <a:gd name="connsiteX6" fmla="*/ 519 w 10000"/>
                      <a:gd name="connsiteY6" fmla="*/ 26716 h 26716"/>
                      <a:gd name="connsiteX7" fmla="*/ 228 w 10000"/>
                      <a:gd name="connsiteY7" fmla="*/ 25466 h 26716"/>
                      <a:gd name="connsiteX8" fmla="*/ 0 w 10000"/>
                      <a:gd name="connsiteY8" fmla="*/ 25466 h 26716"/>
                      <a:gd name="connsiteX0" fmla="*/ 10000 w 10000"/>
                      <a:gd name="connsiteY0" fmla="*/ 16716 h 26716"/>
                      <a:gd name="connsiteX1" fmla="*/ 4223 w 10000"/>
                      <a:gd name="connsiteY1" fmla="*/ 0 h 26716"/>
                      <a:gd name="connsiteX2" fmla="*/ 4123 w 10000"/>
                      <a:gd name="connsiteY2" fmla="*/ 23350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4223 w 4224"/>
                      <a:gd name="connsiteY0" fmla="*/ 0 h 26716"/>
                      <a:gd name="connsiteX1" fmla="*/ 4123 w 4224"/>
                      <a:gd name="connsiteY1" fmla="*/ 23350 h 26716"/>
                      <a:gd name="connsiteX2" fmla="*/ 3373 w 4224"/>
                      <a:gd name="connsiteY2" fmla="*/ 25384 h 26716"/>
                      <a:gd name="connsiteX3" fmla="*/ 814 w 4224"/>
                      <a:gd name="connsiteY3" fmla="*/ 25466 h 26716"/>
                      <a:gd name="connsiteX4" fmla="*/ 519 w 4224"/>
                      <a:gd name="connsiteY4" fmla="*/ 26716 h 26716"/>
                      <a:gd name="connsiteX5" fmla="*/ 228 w 4224"/>
                      <a:gd name="connsiteY5" fmla="*/ 25466 h 26716"/>
                      <a:gd name="connsiteX6" fmla="*/ 0 w 4224"/>
                      <a:gd name="connsiteY6" fmla="*/ 25466 h 26716"/>
                      <a:gd name="connsiteX0" fmla="*/ 9998 w 10000"/>
                      <a:gd name="connsiteY0" fmla="*/ 0 h 10000"/>
                      <a:gd name="connsiteX1" fmla="*/ 9761 w 10000"/>
                      <a:gd name="connsiteY1" fmla="*/ 8740 h 10000"/>
                      <a:gd name="connsiteX2" fmla="*/ 7985 w 10000"/>
                      <a:gd name="connsiteY2" fmla="*/ 9501 h 10000"/>
                      <a:gd name="connsiteX3" fmla="*/ 1927 w 10000"/>
                      <a:gd name="connsiteY3" fmla="*/ 9532 h 10000"/>
                      <a:gd name="connsiteX4" fmla="*/ 1229 w 10000"/>
                      <a:gd name="connsiteY4" fmla="*/ 10000 h 10000"/>
                      <a:gd name="connsiteX5" fmla="*/ 540 w 10000"/>
                      <a:gd name="connsiteY5" fmla="*/ 9532 h 10000"/>
                      <a:gd name="connsiteX6" fmla="*/ 0 w 10000"/>
                      <a:gd name="connsiteY6" fmla="*/ 9532 h 10000"/>
                      <a:gd name="connsiteX0" fmla="*/ 9998 w 10000"/>
                      <a:gd name="connsiteY0" fmla="*/ 0 h 10000"/>
                      <a:gd name="connsiteX1" fmla="*/ 9761 w 10000"/>
                      <a:gd name="connsiteY1" fmla="*/ 8740 h 10000"/>
                      <a:gd name="connsiteX2" fmla="*/ 7985 w 10000"/>
                      <a:gd name="connsiteY2" fmla="*/ 9501 h 10000"/>
                      <a:gd name="connsiteX3" fmla="*/ 1927 w 10000"/>
                      <a:gd name="connsiteY3" fmla="*/ 9532 h 10000"/>
                      <a:gd name="connsiteX4" fmla="*/ 1229 w 10000"/>
                      <a:gd name="connsiteY4" fmla="*/ 10000 h 10000"/>
                      <a:gd name="connsiteX5" fmla="*/ 540 w 10000"/>
                      <a:gd name="connsiteY5" fmla="*/ 9532 h 10000"/>
                      <a:gd name="connsiteX6" fmla="*/ 0 w 10000"/>
                      <a:gd name="connsiteY6" fmla="*/ 9532 h 10000"/>
                      <a:gd name="connsiteX0" fmla="*/ 9998 w 10042"/>
                      <a:gd name="connsiteY0" fmla="*/ 0 h 10000"/>
                      <a:gd name="connsiteX1" fmla="*/ 10042 w 10042"/>
                      <a:gd name="connsiteY1" fmla="*/ 8740 h 10000"/>
                      <a:gd name="connsiteX2" fmla="*/ 7985 w 10042"/>
                      <a:gd name="connsiteY2" fmla="*/ 9501 h 10000"/>
                      <a:gd name="connsiteX3" fmla="*/ 1927 w 10042"/>
                      <a:gd name="connsiteY3" fmla="*/ 9532 h 10000"/>
                      <a:gd name="connsiteX4" fmla="*/ 1229 w 10042"/>
                      <a:gd name="connsiteY4" fmla="*/ 10000 h 10000"/>
                      <a:gd name="connsiteX5" fmla="*/ 540 w 10042"/>
                      <a:gd name="connsiteY5" fmla="*/ 9532 h 10000"/>
                      <a:gd name="connsiteX6" fmla="*/ 0 w 10042"/>
                      <a:gd name="connsiteY6" fmla="*/ 9532 h 10000"/>
                      <a:gd name="connsiteX0" fmla="*/ 9998 w 10042"/>
                      <a:gd name="connsiteY0" fmla="*/ 0 h 10000"/>
                      <a:gd name="connsiteX1" fmla="*/ 10042 w 10042"/>
                      <a:gd name="connsiteY1" fmla="*/ 8723 h 10000"/>
                      <a:gd name="connsiteX2" fmla="*/ 7985 w 10042"/>
                      <a:gd name="connsiteY2" fmla="*/ 9501 h 10000"/>
                      <a:gd name="connsiteX3" fmla="*/ 1927 w 10042"/>
                      <a:gd name="connsiteY3" fmla="*/ 9532 h 10000"/>
                      <a:gd name="connsiteX4" fmla="*/ 1229 w 10042"/>
                      <a:gd name="connsiteY4" fmla="*/ 10000 h 10000"/>
                      <a:gd name="connsiteX5" fmla="*/ 540 w 10042"/>
                      <a:gd name="connsiteY5" fmla="*/ 9532 h 10000"/>
                      <a:gd name="connsiteX6" fmla="*/ 0 w 10042"/>
                      <a:gd name="connsiteY6" fmla="*/ 9532 h 10000"/>
                      <a:gd name="connsiteX0" fmla="*/ 9998 w 10042"/>
                      <a:gd name="connsiteY0" fmla="*/ 0 h 10250"/>
                      <a:gd name="connsiteX1" fmla="*/ 10042 w 10042"/>
                      <a:gd name="connsiteY1" fmla="*/ 8723 h 10250"/>
                      <a:gd name="connsiteX2" fmla="*/ 9006 w 10042"/>
                      <a:gd name="connsiteY2" fmla="*/ 9164 h 10250"/>
                      <a:gd name="connsiteX3" fmla="*/ 7985 w 10042"/>
                      <a:gd name="connsiteY3" fmla="*/ 9501 h 10250"/>
                      <a:gd name="connsiteX4" fmla="*/ 1927 w 10042"/>
                      <a:gd name="connsiteY4" fmla="*/ 9532 h 10250"/>
                      <a:gd name="connsiteX5" fmla="*/ 1229 w 10042"/>
                      <a:gd name="connsiteY5" fmla="*/ 10000 h 10250"/>
                      <a:gd name="connsiteX6" fmla="*/ 540 w 10042"/>
                      <a:gd name="connsiteY6" fmla="*/ 9532 h 10250"/>
                      <a:gd name="connsiteX7" fmla="*/ 0 w 10042"/>
                      <a:gd name="connsiteY7" fmla="*/ 9532 h 10250"/>
                      <a:gd name="connsiteX0" fmla="*/ 9998 w 10042"/>
                      <a:gd name="connsiteY0" fmla="*/ 0 h 10000"/>
                      <a:gd name="connsiteX1" fmla="*/ 10042 w 10042"/>
                      <a:gd name="connsiteY1" fmla="*/ 7777 h 10000"/>
                      <a:gd name="connsiteX2" fmla="*/ 9006 w 10042"/>
                      <a:gd name="connsiteY2" fmla="*/ 9164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42"/>
                      <a:gd name="connsiteY0" fmla="*/ 0 h 10000"/>
                      <a:gd name="connsiteX1" fmla="*/ 10042 w 10042"/>
                      <a:gd name="connsiteY1" fmla="*/ 7777 h 10000"/>
                      <a:gd name="connsiteX2" fmla="*/ 9537 w 10042"/>
                      <a:gd name="connsiteY2" fmla="*/ 9130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42"/>
                      <a:gd name="connsiteY0" fmla="*/ 0 h 10000"/>
                      <a:gd name="connsiteX1" fmla="*/ 10042 w 10042"/>
                      <a:gd name="connsiteY1" fmla="*/ 7777 h 10000"/>
                      <a:gd name="connsiteX2" fmla="*/ 9537 w 10042"/>
                      <a:gd name="connsiteY2" fmla="*/ 9130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59"/>
                      <a:gd name="connsiteY0" fmla="*/ 0 h 10000"/>
                      <a:gd name="connsiteX1" fmla="*/ 10042 w 10059"/>
                      <a:gd name="connsiteY1" fmla="*/ 7777 h 10000"/>
                      <a:gd name="connsiteX2" fmla="*/ 9537 w 10059"/>
                      <a:gd name="connsiteY2" fmla="*/ 9130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689 w 10059"/>
                      <a:gd name="connsiteY2" fmla="*/ 9231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10 w 10059"/>
                      <a:gd name="connsiteY2" fmla="*/ 9331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93"/>
                      <a:gd name="connsiteY0" fmla="*/ 0 h 10000"/>
                      <a:gd name="connsiteX1" fmla="*/ 10042 w 10093"/>
                      <a:gd name="connsiteY1" fmla="*/ 7777 h 10000"/>
                      <a:gd name="connsiteX2" fmla="*/ 9750 w 10093"/>
                      <a:gd name="connsiteY2" fmla="*/ 9331 h 10000"/>
                      <a:gd name="connsiteX3" fmla="*/ 7985 w 10093"/>
                      <a:gd name="connsiteY3" fmla="*/ 9501 h 10000"/>
                      <a:gd name="connsiteX4" fmla="*/ 1927 w 10093"/>
                      <a:gd name="connsiteY4" fmla="*/ 9532 h 10000"/>
                      <a:gd name="connsiteX5" fmla="*/ 1229 w 10093"/>
                      <a:gd name="connsiteY5" fmla="*/ 10000 h 10000"/>
                      <a:gd name="connsiteX6" fmla="*/ 540 w 10093"/>
                      <a:gd name="connsiteY6" fmla="*/ 9532 h 10000"/>
                      <a:gd name="connsiteX7" fmla="*/ 0 w 10093"/>
                      <a:gd name="connsiteY7" fmla="*/ 9532 h 10000"/>
                      <a:gd name="connsiteX0" fmla="*/ 9998 w 10068"/>
                      <a:gd name="connsiteY0" fmla="*/ 0 h 10000"/>
                      <a:gd name="connsiteX1" fmla="*/ 10042 w 10068"/>
                      <a:gd name="connsiteY1" fmla="*/ 7777 h 10000"/>
                      <a:gd name="connsiteX2" fmla="*/ 9750 w 10068"/>
                      <a:gd name="connsiteY2" fmla="*/ 9331 h 10000"/>
                      <a:gd name="connsiteX3" fmla="*/ 7985 w 10068"/>
                      <a:gd name="connsiteY3" fmla="*/ 9501 h 10000"/>
                      <a:gd name="connsiteX4" fmla="*/ 1927 w 10068"/>
                      <a:gd name="connsiteY4" fmla="*/ 9532 h 10000"/>
                      <a:gd name="connsiteX5" fmla="*/ 1229 w 10068"/>
                      <a:gd name="connsiteY5" fmla="*/ 10000 h 10000"/>
                      <a:gd name="connsiteX6" fmla="*/ 540 w 10068"/>
                      <a:gd name="connsiteY6" fmla="*/ 9532 h 10000"/>
                      <a:gd name="connsiteX7" fmla="*/ 0 w 10068"/>
                      <a:gd name="connsiteY7" fmla="*/ 9532 h 10000"/>
                      <a:gd name="connsiteX0" fmla="*/ 10042 w 10068"/>
                      <a:gd name="connsiteY0" fmla="*/ 0 h 6834"/>
                      <a:gd name="connsiteX1" fmla="*/ 10042 w 10068"/>
                      <a:gd name="connsiteY1" fmla="*/ 4611 h 6834"/>
                      <a:gd name="connsiteX2" fmla="*/ 9750 w 10068"/>
                      <a:gd name="connsiteY2" fmla="*/ 6165 h 6834"/>
                      <a:gd name="connsiteX3" fmla="*/ 7985 w 10068"/>
                      <a:gd name="connsiteY3" fmla="*/ 6335 h 6834"/>
                      <a:gd name="connsiteX4" fmla="*/ 1927 w 10068"/>
                      <a:gd name="connsiteY4" fmla="*/ 6366 h 6834"/>
                      <a:gd name="connsiteX5" fmla="*/ 1229 w 10068"/>
                      <a:gd name="connsiteY5" fmla="*/ 6834 h 6834"/>
                      <a:gd name="connsiteX6" fmla="*/ 540 w 10068"/>
                      <a:gd name="connsiteY6" fmla="*/ 6366 h 6834"/>
                      <a:gd name="connsiteX7" fmla="*/ 0 w 10068"/>
                      <a:gd name="connsiteY7" fmla="*/ 6366 h 6834"/>
                      <a:gd name="connsiteX0" fmla="*/ 9974 w 10000"/>
                      <a:gd name="connsiteY0" fmla="*/ 0 h 3253"/>
                      <a:gd name="connsiteX1" fmla="*/ 9684 w 10000"/>
                      <a:gd name="connsiteY1" fmla="*/ 2274 h 3253"/>
                      <a:gd name="connsiteX2" fmla="*/ 7931 w 10000"/>
                      <a:gd name="connsiteY2" fmla="*/ 2523 h 3253"/>
                      <a:gd name="connsiteX3" fmla="*/ 1914 w 10000"/>
                      <a:gd name="connsiteY3" fmla="*/ 2568 h 3253"/>
                      <a:gd name="connsiteX4" fmla="*/ 1221 w 10000"/>
                      <a:gd name="connsiteY4" fmla="*/ 3253 h 3253"/>
                      <a:gd name="connsiteX5" fmla="*/ 536 w 10000"/>
                      <a:gd name="connsiteY5" fmla="*/ 2568 h 3253"/>
                      <a:gd name="connsiteX6" fmla="*/ 0 w 10000"/>
                      <a:gd name="connsiteY6" fmla="*/ 2568 h 3253"/>
                      <a:gd name="connsiteX0" fmla="*/ 9684 w 9684"/>
                      <a:gd name="connsiteY0" fmla="*/ 0 h 3010"/>
                      <a:gd name="connsiteX1" fmla="*/ 7931 w 9684"/>
                      <a:gd name="connsiteY1" fmla="*/ 766 h 3010"/>
                      <a:gd name="connsiteX2" fmla="*/ 1914 w 9684"/>
                      <a:gd name="connsiteY2" fmla="*/ 904 h 3010"/>
                      <a:gd name="connsiteX3" fmla="*/ 1221 w 9684"/>
                      <a:gd name="connsiteY3" fmla="*/ 3010 h 3010"/>
                      <a:gd name="connsiteX4" fmla="*/ 536 w 9684"/>
                      <a:gd name="connsiteY4" fmla="*/ 904 h 3010"/>
                      <a:gd name="connsiteX5" fmla="*/ 0 w 9684"/>
                      <a:gd name="connsiteY5" fmla="*/ 904 h 3010"/>
                      <a:gd name="connsiteX0" fmla="*/ 8190 w 8190"/>
                      <a:gd name="connsiteY0" fmla="*/ 0 h 7455"/>
                      <a:gd name="connsiteX1" fmla="*/ 1976 w 8190"/>
                      <a:gd name="connsiteY1" fmla="*/ 458 h 7455"/>
                      <a:gd name="connsiteX2" fmla="*/ 1261 w 8190"/>
                      <a:gd name="connsiteY2" fmla="*/ 7455 h 7455"/>
                      <a:gd name="connsiteX3" fmla="*/ 553 w 8190"/>
                      <a:gd name="connsiteY3" fmla="*/ 458 h 7455"/>
                      <a:gd name="connsiteX4" fmla="*/ 0 w 8190"/>
                      <a:gd name="connsiteY4" fmla="*/ 458 h 7455"/>
                      <a:gd name="connsiteX0" fmla="*/ 2413 w 2413"/>
                      <a:gd name="connsiteY0" fmla="*/ 0 h 9386"/>
                      <a:gd name="connsiteX1" fmla="*/ 1540 w 2413"/>
                      <a:gd name="connsiteY1" fmla="*/ 9386 h 9386"/>
                      <a:gd name="connsiteX2" fmla="*/ 675 w 2413"/>
                      <a:gd name="connsiteY2" fmla="*/ 0 h 9386"/>
                      <a:gd name="connsiteX3" fmla="*/ 0 w 2413"/>
                      <a:gd name="connsiteY3" fmla="*/ 0 h 9386"/>
                      <a:gd name="connsiteX0" fmla="*/ 7203 w 7203"/>
                      <a:gd name="connsiteY0" fmla="*/ 0 h 10000"/>
                      <a:gd name="connsiteX1" fmla="*/ 3585 w 7203"/>
                      <a:gd name="connsiteY1" fmla="*/ 10000 h 10000"/>
                      <a:gd name="connsiteX2" fmla="*/ 0 w 7203"/>
                      <a:gd name="connsiteY2" fmla="*/ 0 h 10000"/>
                    </a:gdLst>
                    <a:ahLst/>
                    <a:cxnLst>
                      <a:cxn ang="0">
                        <a:pos x="connsiteX0" y="connsiteY0"/>
                      </a:cxn>
                      <a:cxn ang="0">
                        <a:pos x="connsiteX1" y="connsiteY1"/>
                      </a:cxn>
                      <a:cxn ang="0">
                        <a:pos x="connsiteX2" y="connsiteY2"/>
                      </a:cxn>
                    </a:cxnLst>
                    <a:rect l="l" t="t" r="r" b="b"/>
                    <a:pathLst>
                      <a:path w="7203" h="10000">
                        <a:moveTo>
                          <a:pt x="7203" y="0"/>
                        </a:moveTo>
                        <a:cubicBezTo>
                          <a:pt x="4385" y="0"/>
                          <a:pt x="3585" y="10000"/>
                          <a:pt x="3585" y="10000"/>
                        </a:cubicBezTo>
                        <a:cubicBezTo>
                          <a:pt x="3585" y="10000"/>
                          <a:pt x="2831" y="0"/>
                          <a:pt x="0" y="0"/>
                        </a:cubicBezTo>
                      </a:path>
                    </a:pathLst>
                  </a:custGeom>
                  <a:solidFill>
                    <a:schemeClr val="accent3">
                      <a:lumMod val="10000"/>
                      <a:lumOff val="90000"/>
                    </a:schemeClr>
                  </a:solidFill>
                  <a:ln w="12700" cap="flat" cmpd="sng" algn="ctr">
                    <a:noFill/>
                    <a:prstDash val="solid"/>
                    <a:miter lim="800000"/>
                  </a:ln>
                  <a:effectLst/>
                </p:spPr>
                <p:txBody>
                  <a:bodyPr lIns="144000" tIns="36000" bIns="36000" anchor="ctr"/>
                  <a:lstStyle/>
                  <a:p>
                    <a:pPr marL="114300" marR="0" lvl="0" indent="-114300" algn="l" defTabSz="957756" rtl="0" eaLnBrk="1" fontAlgn="ctr" latinLnBrk="0" hangingPunct="1">
                      <a:lnSpc>
                        <a:spcPct val="100000"/>
                      </a:lnSpc>
                      <a:spcBef>
                        <a:spcPts val="0"/>
                      </a:spcBef>
                      <a:spcAft>
                        <a:spcPts val="0"/>
                      </a:spcAft>
                      <a:buClr>
                        <a:srgbClr val="0098CC"/>
                      </a:buClr>
                      <a:buSzTx/>
                      <a:buFont typeface="Wingdings" pitchFamily="2" charset="2"/>
                      <a:buChar char="§"/>
                      <a:tabLst/>
                      <a:defRPr/>
                    </a:pPr>
                    <a:endParaRPr kumimoji="0" lang="en-US" sz="1100" b="0" i="0" u="none" strike="noStrike" kern="0" cap="none" spc="0" normalizeH="0" baseline="0" noProof="0">
                      <a:ln>
                        <a:noFill/>
                      </a:ln>
                      <a:solidFill>
                        <a:srgbClr val="484848"/>
                      </a:solidFill>
                      <a:effectLst/>
                      <a:uLnTx/>
                      <a:uFillTx/>
                      <a:latin typeface="Ubuntu"/>
                      <a:ea typeface="+mn-ea"/>
                      <a:cs typeface="+mn-cs"/>
                    </a:endParaRPr>
                  </a:p>
                </p:txBody>
              </p:sp>
              <p:sp>
                <p:nvSpPr>
                  <p:cNvPr id="66" name="Rounded Rectangle 43">
                    <a:extLst>
                      <a:ext uri="{FF2B5EF4-FFF2-40B4-BE49-F238E27FC236}">
                        <a16:creationId xmlns:a16="http://schemas.microsoft.com/office/drawing/2014/main" id="{04AAB4D9-4C95-34BA-ACB7-C3F0262BC5F7}"/>
                      </a:ext>
                    </a:extLst>
                  </p:cNvPr>
                  <p:cNvSpPr>
                    <a:spLocks/>
                  </p:cNvSpPr>
                  <p:nvPr>
                    <p:custDataLst>
                      <p:tags r:id="rId4"/>
                    </p:custDataLst>
                  </p:nvPr>
                </p:nvSpPr>
                <p:spPr bwMode="auto">
                  <a:xfrm>
                    <a:off x="3342760" y="4693711"/>
                    <a:ext cx="8200523" cy="353422"/>
                  </a:xfrm>
                  <a:prstGeom prst="roundRect">
                    <a:avLst>
                      <a:gd name="adj" fmla="val 12902"/>
                    </a:avLst>
                  </a:prstGeom>
                  <a:solidFill>
                    <a:schemeClr val="accent3">
                      <a:lumMod val="10000"/>
                      <a:lumOff val="90000"/>
                    </a:schemeClr>
                  </a:solidFill>
                  <a:ln w="12700" cap="flat" cmpd="sng" algn="ctr">
                    <a:noFill/>
                    <a:prstDash val="solid"/>
                    <a:miter lim="800000"/>
                  </a:ln>
                  <a:effectLst/>
                </p:spPr>
                <p:txBody>
                  <a:bodyPr lIns="144000" tIns="36000" bIns="36000" anchor="ctr"/>
                  <a:lstStyle/>
                  <a:p>
                    <a:pPr marL="114300" marR="0" lvl="0" indent="-114300" algn="l" defTabSz="957756" rtl="0" eaLnBrk="1" fontAlgn="ctr" latinLnBrk="0" hangingPunct="1">
                      <a:lnSpc>
                        <a:spcPct val="100000"/>
                      </a:lnSpc>
                      <a:spcBef>
                        <a:spcPts val="0"/>
                      </a:spcBef>
                      <a:spcAft>
                        <a:spcPts val="0"/>
                      </a:spcAft>
                      <a:buClr>
                        <a:srgbClr val="0098CC"/>
                      </a:buClr>
                      <a:buSzTx/>
                      <a:buFont typeface="Wingdings" pitchFamily="2" charset="2"/>
                      <a:buChar char="§"/>
                      <a:tabLst/>
                      <a:defRPr/>
                    </a:pPr>
                    <a:endParaRPr kumimoji="0" lang="en-US" sz="1100" b="0" i="0" u="none" strike="noStrike" kern="0" cap="none" spc="0" normalizeH="0" baseline="0" noProof="0">
                      <a:ln>
                        <a:noFill/>
                      </a:ln>
                      <a:solidFill>
                        <a:prstClr val="black"/>
                      </a:solidFill>
                      <a:effectLst/>
                      <a:uLnTx/>
                      <a:uFillTx/>
                      <a:latin typeface="Ubuntu"/>
                      <a:ea typeface="+mn-ea"/>
                      <a:cs typeface="+mn-cs"/>
                    </a:endParaRPr>
                  </a:p>
                </p:txBody>
              </p:sp>
              <p:sp>
                <p:nvSpPr>
                  <p:cNvPr id="67" name="ZoneTexte 183">
                    <a:extLst>
                      <a:ext uri="{FF2B5EF4-FFF2-40B4-BE49-F238E27FC236}">
                        <a16:creationId xmlns:a16="http://schemas.microsoft.com/office/drawing/2014/main" id="{27FB401D-6E6C-3631-D249-9F3D1D565E2D}"/>
                      </a:ext>
                    </a:extLst>
                  </p:cNvPr>
                  <p:cNvSpPr txBox="1">
                    <a:spLocks noChangeArrowheads="1"/>
                  </p:cNvSpPr>
                  <p:nvPr/>
                </p:nvSpPr>
                <p:spPr bwMode="auto">
                  <a:xfrm>
                    <a:off x="5728545" y="4785784"/>
                    <a:ext cx="31146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buClr>
                        <a:srgbClr val="0098C7"/>
                      </a:buClr>
                      <a:buFont typeface="Wingdings" charset="2"/>
                      <a:buChar char="§"/>
                      <a:defRPr sz="1600">
                        <a:solidFill>
                          <a:schemeClr val="tx2"/>
                        </a:solidFill>
                        <a:latin typeface="Arial" charset="0"/>
                        <a:ea typeface="ＭＳ Ｐゴシック" charset="-128"/>
                        <a:cs typeface="Arial" charset="0"/>
                      </a:defRPr>
                    </a:lvl1pPr>
                    <a:lvl2pPr marL="742950" indent="-285750">
                      <a:buClr>
                        <a:srgbClr val="AC2B37"/>
                      </a:buClr>
                      <a:buFont typeface="Wingdings" charset="2"/>
                      <a:buChar char="§"/>
                      <a:defRPr sz="1400">
                        <a:solidFill>
                          <a:schemeClr val="tx2"/>
                        </a:solidFill>
                        <a:latin typeface="Arial" charset="0"/>
                        <a:ea typeface="ＭＳ Ｐゴシック" charset="-128"/>
                        <a:cs typeface="Arial" charset="0"/>
                      </a:defRPr>
                    </a:lvl2pPr>
                    <a:lvl3pPr marL="114300" indent="-114300">
                      <a:buClr>
                        <a:schemeClr val="accent2"/>
                      </a:buClr>
                      <a:buFont typeface="Arial" charset="0"/>
                      <a:buChar char="•"/>
                      <a:defRPr sz="1200">
                        <a:solidFill>
                          <a:schemeClr val="tx2"/>
                        </a:solidFill>
                        <a:latin typeface="Arial" charset="0"/>
                        <a:ea typeface="ＭＳ Ｐゴシック" charset="-128"/>
                        <a:cs typeface="Arial" charset="0"/>
                      </a:defRPr>
                    </a:lvl3pPr>
                    <a:lvl4pPr marL="1600200" indent="-228600">
                      <a:buClr>
                        <a:schemeClr val="bg2"/>
                      </a:buClr>
                      <a:buFont typeface="Arial" charset="0"/>
                      <a:buChar char="–"/>
                      <a:defRPr sz="1100">
                        <a:solidFill>
                          <a:schemeClr val="tx2"/>
                        </a:solidFill>
                        <a:latin typeface="Arial" charset="0"/>
                        <a:ea typeface="ＭＳ Ｐゴシック" charset="-128"/>
                        <a:cs typeface="Arial" charset="0"/>
                      </a:defRPr>
                    </a:lvl4pPr>
                    <a:lvl5pPr marL="2057400" indent="-228600">
                      <a:buClr>
                        <a:srgbClr val="B1B1B1"/>
                      </a:buClr>
                      <a:buFont typeface="Arial" charset="0"/>
                      <a:buChar char="–"/>
                      <a:defRPr sz="1700">
                        <a:solidFill>
                          <a:srgbClr val="494949"/>
                        </a:solidFill>
                        <a:latin typeface="Arial" charset="0"/>
                        <a:ea typeface="ＭＳ Ｐゴシック" charset="-128"/>
                      </a:defRPr>
                    </a:lvl5pPr>
                    <a:lvl6pPr marL="25146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6pPr>
                    <a:lvl7pPr marL="29718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7pPr>
                    <a:lvl8pPr marL="34290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8pPr>
                    <a:lvl9pPr marL="38862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9pPr>
                  </a:lstStyle>
                  <a:p>
                    <a:pPr marL="114300" marR="0" lvl="2" indent="-114300" algn="ctr" defTabSz="914103" rtl="0" eaLnBrk="1" fontAlgn="auto" latinLnBrk="0" hangingPunct="1">
                      <a:lnSpc>
                        <a:spcPct val="100000"/>
                      </a:lnSpc>
                      <a:spcBef>
                        <a:spcPts val="0"/>
                      </a:spcBef>
                      <a:spcAft>
                        <a:spcPts val="0"/>
                      </a:spcAft>
                      <a:buClr>
                        <a:srgbClr val="0098CC"/>
                      </a:buClr>
                      <a:buSzTx/>
                      <a:buFont typeface="Arial" charset="0"/>
                      <a:buNone/>
                      <a:tabLst/>
                      <a:defRPr/>
                    </a:pPr>
                    <a:r>
                      <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rPr>
                      <a:t>Hire to Retire I Customized Learning Solutions</a:t>
                    </a:r>
                    <a:endPar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sym typeface="Symbol" charset="2"/>
                    </a:endParaRPr>
                  </a:p>
                </p:txBody>
              </p:sp>
              <p:grpSp>
                <p:nvGrpSpPr>
                  <p:cNvPr id="68" name="Group 67">
                    <a:extLst>
                      <a:ext uri="{FF2B5EF4-FFF2-40B4-BE49-F238E27FC236}">
                        <a16:creationId xmlns:a16="http://schemas.microsoft.com/office/drawing/2014/main" id="{5C2F21AE-EA4A-100A-8994-B6F6A31A5B46}"/>
                      </a:ext>
                    </a:extLst>
                  </p:cNvPr>
                  <p:cNvGrpSpPr/>
                  <p:nvPr/>
                </p:nvGrpSpPr>
                <p:grpSpPr>
                  <a:xfrm>
                    <a:off x="11411209" y="4686822"/>
                    <a:ext cx="367200" cy="367200"/>
                    <a:chOff x="11411209" y="4672752"/>
                    <a:chExt cx="367200" cy="367200"/>
                  </a:xfrm>
                </p:grpSpPr>
                <p:sp>
                  <p:nvSpPr>
                    <p:cNvPr id="69" name="Oval 68">
                      <a:extLst>
                        <a:ext uri="{FF2B5EF4-FFF2-40B4-BE49-F238E27FC236}">
                          <a16:creationId xmlns:a16="http://schemas.microsoft.com/office/drawing/2014/main" id="{17006A1A-5BF3-41EB-4577-87B9172FAEDF}"/>
                        </a:ext>
                      </a:extLst>
                    </p:cNvPr>
                    <p:cNvSpPr/>
                    <p:nvPr/>
                  </p:nvSpPr>
                  <p:spPr bwMode="auto">
                    <a:xfrm>
                      <a:off x="11411209" y="4672752"/>
                      <a:ext cx="367200" cy="367200"/>
                    </a:xfrm>
                    <a:prstGeom prst="ellipse">
                      <a:avLst/>
                    </a:prstGeom>
                    <a:solidFill>
                      <a:schemeClr val="accent4"/>
                    </a:solidFill>
                    <a:ln w="12700" cap="flat" cmpd="sng" algn="ctr">
                      <a:noFill/>
                      <a:prstDash val="solid"/>
                      <a:miter lim="800000"/>
                    </a:ln>
                    <a:effectLst/>
                  </p:spPr>
                  <p:txBody>
                    <a:bodyPr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484848"/>
                        </a:solidFill>
                        <a:effectLst/>
                        <a:uLnTx/>
                        <a:uFillTx/>
                        <a:latin typeface="Ubuntu"/>
                        <a:ea typeface="+mn-ea"/>
                        <a:cs typeface="+mn-cs"/>
                      </a:endParaRPr>
                    </a:p>
                  </p:txBody>
                </p:sp>
                <p:pic>
                  <p:nvPicPr>
                    <p:cNvPr id="70" name="Picture 69">
                      <a:extLst>
                        <a:ext uri="{FF2B5EF4-FFF2-40B4-BE49-F238E27FC236}">
                          <a16:creationId xmlns:a16="http://schemas.microsoft.com/office/drawing/2014/main" id="{FE8561DE-56BA-10B0-5C45-982226ED663F}"/>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1465857" y="4749283"/>
                      <a:ext cx="257905" cy="244078"/>
                    </a:xfrm>
                    <a:prstGeom prst="rect">
                      <a:avLst/>
                    </a:prstGeom>
                    <a:solidFill>
                      <a:schemeClr val="accent4"/>
                    </a:solidFill>
                  </p:spPr>
                </p:pic>
              </p:grpSp>
            </p:grpSp>
          </p:grpSp>
          <p:grpSp>
            <p:nvGrpSpPr>
              <p:cNvPr id="54" name="Group 53">
                <a:extLst>
                  <a:ext uri="{FF2B5EF4-FFF2-40B4-BE49-F238E27FC236}">
                    <a16:creationId xmlns:a16="http://schemas.microsoft.com/office/drawing/2014/main" id="{684924CA-9A99-38DE-E4E8-90EB7E74AFFB}"/>
                  </a:ext>
                </a:extLst>
              </p:cNvPr>
              <p:cNvGrpSpPr/>
              <p:nvPr/>
            </p:nvGrpSpPr>
            <p:grpSpPr>
              <a:xfrm>
                <a:off x="1431476" y="4251984"/>
                <a:ext cx="10346933" cy="367200"/>
                <a:chOff x="1431476" y="4254193"/>
                <a:chExt cx="10346933" cy="367200"/>
              </a:xfrm>
            </p:grpSpPr>
            <p:sp>
              <p:nvSpPr>
                <p:cNvPr id="55" name="ZoneTexte 183">
                  <a:extLst>
                    <a:ext uri="{FF2B5EF4-FFF2-40B4-BE49-F238E27FC236}">
                      <a16:creationId xmlns:a16="http://schemas.microsoft.com/office/drawing/2014/main" id="{DEEDD194-B8EC-90FB-22FB-9598477F02BE}"/>
                    </a:ext>
                  </a:extLst>
                </p:cNvPr>
                <p:cNvSpPr txBox="1">
                  <a:spLocks noChangeArrowheads="1"/>
                </p:cNvSpPr>
                <p:nvPr/>
              </p:nvSpPr>
              <p:spPr bwMode="auto">
                <a:xfrm>
                  <a:off x="1431476" y="4257793"/>
                  <a:ext cx="1729646" cy="360000"/>
                </a:xfrm>
                <a:prstGeom prst="rect">
                  <a:avLst/>
                </a:prstGeom>
                <a:solidFill>
                  <a:schemeClr val="bg1">
                    <a:lumMod val="85000"/>
                  </a:schemeClr>
                </a:solidFill>
                <a:ln>
                  <a:noFill/>
                </a:ln>
              </p:spPr>
              <p:txBody>
                <a:bodyPr lIns="45720" tIns="45720" rIns="45720" bIns="45720" anchor="ctr">
                  <a:noAutofit/>
                </a:bodyPr>
                <a:lstStyle>
                  <a:lvl1pPr marL="342900" indent="-342900" defTabSz="957263">
                    <a:buClr>
                      <a:srgbClr val="0098C7"/>
                    </a:buClr>
                    <a:buFont typeface="Wingdings" charset="2"/>
                    <a:buChar char="§"/>
                    <a:defRPr sz="1600">
                      <a:solidFill>
                        <a:schemeClr val="tx2"/>
                      </a:solidFill>
                      <a:latin typeface="Arial" charset="0"/>
                      <a:ea typeface="ＭＳ Ｐゴシック" charset="-128"/>
                      <a:cs typeface="Arial" charset="0"/>
                    </a:defRPr>
                  </a:lvl1pPr>
                  <a:lvl2pPr marL="742950" indent="-285750" defTabSz="957263">
                    <a:buClr>
                      <a:srgbClr val="AC2B37"/>
                    </a:buClr>
                    <a:buFont typeface="Wingdings" charset="2"/>
                    <a:buChar char="§"/>
                    <a:defRPr sz="1400">
                      <a:solidFill>
                        <a:schemeClr val="tx2"/>
                      </a:solidFill>
                      <a:latin typeface="Arial" charset="0"/>
                      <a:ea typeface="ＭＳ Ｐゴシック" charset="-128"/>
                      <a:cs typeface="Arial" charset="0"/>
                    </a:defRPr>
                  </a:lvl2pPr>
                  <a:lvl3pPr defTabSz="957263">
                    <a:buClr>
                      <a:schemeClr val="accent2"/>
                    </a:buClr>
                    <a:buFont typeface="Arial" charset="0"/>
                    <a:buChar char="•"/>
                    <a:defRPr sz="1200">
                      <a:solidFill>
                        <a:schemeClr val="tx2"/>
                      </a:solidFill>
                      <a:latin typeface="Arial" charset="0"/>
                      <a:ea typeface="ＭＳ Ｐゴシック" charset="-128"/>
                      <a:cs typeface="Arial" charset="0"/>
                    </a:defRPr>
                  </a:lvl3pPr>
                  <a:lvl4pPr marL="1600200" indent="-228600" defTabSz="957263">
                    <a:buClr>
                      <a:schemeClr val="bg2"/>
                    </a:buClr>
                    <a:buFont typeface="Arial" charset="0"/>
                    <a:buChar char="–"/>
                    <a:defRPr sz="1100">
                      <a:solidFill>
                        <a:schemeClr val="tx2"/>
                      </a:solidFill>
                      <a:latin typeface="Arial" charset="0"/>
                      <a:ea typeface="ＭＳ Ｐゴシック" charset="-128"/>
                      <a:cs typeface="Arial" charset="0"/>
                    </a:defRPr>
                  </a:lvl4pPr>
                  <a:lvl5pPr marL="2057400" indent="-228600" defTabSz="957263">
                    <a:buClr>
                      <a:srgbClr val="B1B1B1"/>
                    </a:buClr>
                    <a:buFont typeface="Arial" charset="0"/>
                    <a:buChar char="–"/>
                    <a:defRPr sz="1700">
                      <a:solidFill>
                        <a:srgbClr val="494949"/>
                      </a:solidFill>
                      <a:latin typeface="Arial" charset="0"/>
                      <a:ea typeface="ＭＳ Ｐゴシック" charset="-128"/>
                    </a:defRPr>
                  </a:lvl5pPr>
                  <a:lvl6pPr marL="25146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6pPr>
                  <a:lvl7pPr marL="29718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7pPr>
                  <a:lvl8pPr marL="34290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8pPr>
                  <a:lvl9pPr marL="3886200" indent="-228600" defTabSz="95726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9pPr>
                </a:lstStyle>
                <a:p>
                  <a:pPr marL="0" marR="0" lvl="2" indent="0" algn="l" defTabSz="957263" rtl="0" eaLnBrk="1" fontAlgn="auto" latinLnBrk="0" hangingPunct="1">
                    <a:lnSpc>
                      <a:spcPct val="100000"/>
                    </a:lnSpc>
                    <a:spcBef>
                      <a:spcPts val="0"/>
                    </a:spcBef>
                    <a:spcAft>
                      <a:spcPts val="0"/>
                    </a:spcAft>
                    <a:buClr>
                      <a:srgbClr val="0098CC"/>
                    </a:buClr>
                    <a:buSzTx/>
                    <a:buFont typeface="Arial" charset="0"/>
                    <a:buNone/>
                    <a:tabLst/>
                    <a:defRPr/>
                  </a:pPr>
                  <a:r>
                    <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rPr>
                    <a:t>Workforce Management</a:t>
                  </a:r>
                </a:p>
              </p:txBody>
            </p:sp>
            <p:grpSp>
              <p:nvGrpSpPr>
                <p:cNvPr id="56" name="Group 55">
                  <a:extLst>
                    <a:ext uri="{FF2B5EF4-FFF2-40B4-BE49-F238E27FC236}">
                      <a16:creationId xmlns:a16="http://schemas.microsoft.com/office/drawing/2014/main" id="{61DCD052-3935-C0C4-A2E5-92C5FB4008DD}"/>
                    </a:ext>
                  </a:extLst>
                </p:cNvPr>
                <p:cNvGrpSpPr/>
                <p:nvPr/>
              </p:nvGrpSpPr>
              <p:grpSpPr>
                <a:xfrm>
                  <a:off x="3177467" y="4254193"/>
                  <a:ext cx="8600942" cy="367200"/>
                  <a:chOff x="3177467" y="4279249"/>
                  <a:chExt cx="8600942" cy="367200"/>
                </a:xfrm>
              </p:grpSpPr>
              <p:sp>
                <p:nvSpPr>
                  <p:cNvPr id="57" name="Rounded Rectangle 35">
                    <a:extLst>
                      <a:ext uri="{FF2B5EF4-FFF2-40B4-BE49-F238E27FC236}">
                        <a16:creationId xmlns:a16="http://schemas.microsoft.com/office/drawing/2014/main" id="{8E3DD871-3B72-2729-17B5-CD4A9E3E89ED}"/>
                      </a:ext>
                    </a:extLst>
                  </p:cNvPr>
                  <p:cNvSpPr>
                    <a:spLocks/>
                  </p:cNvSpPr>
                  <p:nvPr>
                    <p:custDataLst>
                      <p:tags r:id="rId1"/>
                    </p:custDataLst>
                  </p:nvPr>
                </p:nvSpPr>
                <p:spPr bwMode="auto">
                  <a:xfrm>
                    <a:off x="3342760" y="4286138"/>
                    <a:ext cx="8200523" cy="353422"/>
                  </a:xfrm>
                  <a:prstGeom prst="roundRect">
                    <a:avLst>
                      <a:gd name="adj" fmla="val 12902"/>
                    </a:avLst>
                  </a:prstGeom>
                  <a:solidFill>
                    <a:schemeClr val="accent3">
                      <a:lumMod val="10000"/>
                      <a:lumOff val="90000"/>
                    </a:schemeClr>
                  </a:solidFill>
                  <a:ln w="12700" cap="flat" cmpd="sng" algn="ctr">
                    <a:noFill/>
                    <a:prstDash val="solid"/>
                    <a:miter lim="800000"/>
                  </a:ln>
                  <a:effectLst/>
                </p:spPr>
                <p:txBody>
                  <a:bodyPr lIns="144000" tIns="36000" bIns="36000" anchor="ctr"/>
                  <a:lstStyle/>
                  <a:p>
                    <a:pPr marL="114300" marR="0" lvl="0" indent="-114300" algn="l" defTabSz="957756" rtl="0" eaLnBrk="1" fontAlgn="ctr" latinLnBrk="0" hangingPunct="1">
                      <a:lnSpc>
                        <a:spcPct val="100000"/>
                      </a:lnSpc>
                      <a:spcBef>
                        <a:spcPts val="0"/>
                      </a:spcBef>
                      <a:spcAft>
                        <a:spcPts val="0"/>
                      </a:spcAft>
                      <a:buClr>
                        <a:srgbClr val="0098CC"/>
                      </a:buClr>
                      <a:buSzTx/>
                      <a:buFont typeface="Wingdings" pitchFamily="2" charset="2"/>
                      <a:buChar char="§"/>
                      <a:tabLst/>
                      <a:defRPr/>
                    </a:pPr>
                    <a:endParaRPr kumimoji="0" lang="en-US" sz="1100" b="0" i="0" u="none" strike="noStrike" kern="0" cap="none" spc="0" normalizeH="0" baseline="0" noProof="0">
                      <a:ln>
                        <a:noFill/>
                      </a:ln>
                      <a:solidFill>
                        <a:prstClr val="black"/>
                      </a:solidFill>
                      <a:effectLst/>
                      <a:uLnTx/>
                      <a:uFillTx/>
                      <a:latin typeface="Ubuntu"/>
                      <a:ea typeface="+mn-ea"/>
                      <a:cs typeface="+mn-cs"/>
                    </a:endParaRPr>
                  </a:p>
                </p:txBody>
              </p:sp>
              <p:sp>
                <p:nvSpPr>
                  <p:cNvPr id="58" name="Freeform 11">
                    <a:extLst>
                      <a:ext uri="{FF2B5EF4-FFF2-40B4-BE49-F238E27FC236}">
                        <a16:creationId xmlns:a16="http://schemas.microsoft.com/office/drawing/2014/main" id="{53157FE3-6FF5-908A-6B7B-6DD50D8BB710}"/>
                      </a:ext>
                    </a:extLst>
                  </p:cNvPr>
                  <p:cNvSpPr>
                    <a:spLocks/>
                  </p:cNvSpPr>
                  <p:nvPr>
                    <p:custDataLst>
                      <p:tags r:id="rId2"/>
                    </p:custDataLst>
                  </p:nvPr>
                </p:nvSpPr>
                <p:spPr bwMode="auto">
                  <a:xfrm rot="16200000" flipV="1">
                    <a:off x="3130889" y="4380202"/>
                    <a:ext cx="258450" cy="165294"/>
                  </a:xfrm>
                  <a:custGeom>
                    <a:avLst/>
                    <a:gdLst>
                      <a:gd name="connsiteX0" fmla="*/ 0 w 10000"/>
                      <a:gd name="connsiteY0" fmla="*/ 0 h 10000"/>
                      <a:gd name="connsiteX1" fmla="*/ 10000 w 10000"/>
                      <a:gd name="connsiteY1" fmla="*/ 0 h 10000"/>
                      <a:gd name="connsiteX2" fmla="*/ 10000 w 10000"/>
                      <a:gd name="connsiteY2" fmla="*/ 5705 h 10000"/>
                      <a:gd name="connsiteX3" fmla="*/ 9705 w 10000"/>
                      <a:gd name="connsiteY3" fmla="*/ 8750 h 10000"/>
                      <a:gd name="connsiteX4" fmla="*/ 814 w 10000"/>
                      <a:gd name="connsiteY4" fmla="*/ 8750 h 10000"/>
                      <a:gd name="connsiteX5" fmla="*/ 519 w 10000"/>
                      <a:gd name="connsiteY5" fmla="*/ 10000 h 10000"/>
                      <a:gd name="connsiteX6" fmla="*/ 228 w 10000"/>
                      <a:gd name="connsiteY6" fmla="*/ 8750 h 10000"/>
                      <a:gd name="connsiteX7" fmla="*/ 0 w 10000"/>
                      <a:gd name="connsiteY7" fmla="*/ 8750 h 10000"/>
                      <a:gd name="connsiteX8" fmla="*/ 92 w 10000"/>
                      <a:gd name="connsiteY8" fmla="*/ 650 h 10000"/>
                      <a:gd name="connsiteX0" fmla="*/ 0 w 10000"/>
                      <a:gd name="connsiteY0" fmla="*/ 0 h 10000"/>
                      <a:gd name="connsiteX1" fmla="*/ 10000 w 10000"/>
                      <a:gd name="connsiteY1" fmla="*/ 0 h 10000"/>
                      <a:gd name="connsiteX2" fmla="*/ 10000 w 10000"/>
                      <a:gd name="connsiteY2" fmla="*/ 5705 h 10000"/>
                      <a:gd name="connsiteX3" fmla="*/ 9705 w 10000"/>
                      <a:gd name="connsiteY3" fmla="*/ 8750 h 10000"/>
                      <a:gd name="connsiteX4" fmla="*/ 814 w 10000"/>
                      <a:gd name="connsiteY4" fmla="*/ 8750 h 10000"/>
                      <a:gd name="connsiteX5" fmla="*/ 519 w 10000"/>
                      <a:gd name="connsiteY5" fmla="*/ 10000 h 10000"/>
                      <a:gd name="connsiteX6" fmla="*/ 228 w 10000"/>
                      <a:gd name="connsiteY6" fmla="*/ 8750 h 10000"/>
                      <a:gd name="connsiteX7" fmla="*/ 0 w 10000"/>
                      <a:gd name="connsiteY7" fmla="*/ 8750 h 10000"/>
                      <a:gd name="connsiteX0" fmla="*/ 10000 w 10000"/>
                      <a:gd name="connsiteY0" fmla="*/ 0 h 10000"/>
                      <a:gd name="connsiteX1" fmla="*/ 10000 w 10000"/>
                      <a:gd name="connsiteY1" fmla="*/ 5705 h 10000"/>
                      <a:gd name="connsiteX2" fmla="*/ 9705 w 10000"/>
                      <a:gd name="connsiteY2" fmla="*/ 8750 h 10000"/>
                      <a:gd name="connsiteX3" fmla="*/ 814 w 10000"/>
                      <a:gd name="connsiteY3" fmla="*/ 8750 h 10000"/>
                      <a:gd name="connsiteX4" fmla="*/ 519 w 10000"/>
                      <a:gd name="connsiteY4" fmla="*/ 10000 h 10000"/>
                      <a:gd name="connsiteX5" fmla="*/ 228 w 10000"/>
                      <a:gd name="connsiteY5" fmla="*/ 8750 h 10000"/>
                      <a:gd name="connsiteX6" fmla="*/ 0 w 10000"/>
                      <a:gd name="connsiteY6" fmla="*/ 8750 h 10000"/>
                      <a:gd name="connsiteX0" fmla="*/ 10000 w 10000"/>
                      <a:gd name="connsiteY0" fmla="*/ 16716 h 26716"/>
                      <a:gd name="connsiteX1" fmla="*/ 4223 w 10000"/>
                      <a:gd name="connsiteY1" fmla="*/ 0 h 26716"/>
                      <a:gd name="connsiteX2" fmla="*/ 10000 w 10000"/>
                      <a:gd name="connsiteY2" fmla="*/ 22421 h 26716"/>
                      <a:gd name="connsiteX3" fmla="*/ 9705 w 10000"/>
                      <a:gd name="connsiteY3" fmla="*/ 25466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10000 w 10000"/>
                      <a:gd name="connsiteY2" fmla="*/ 22421 h 26716"/>
                      <a:gd name="connsiteX3" fmla="*/ 4062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10000 w 10000"/>
                      <a:gd name="connsiteY2" fmla="*/ 22421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4223 w 10000"/>
                      <a:gd name="connsiteY1" fmla="*/ 0 h 26716"/>
                      <a:gd name="connsiteX2" fmla="*/ 4123 w 10000"/>
                      <a:gd name="connsiteY2" fmla="*/ 23350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10000 w 10000"/>
                      <a:gd name="connsiteY0" fmla="*/ 16716 h 26716"/>
                      <a:gd name="connsiteX1" fmla="*/ 9924 w 10000"/>
                      <a:gd name="connsiteY1" fmla="*/ 16671 h 26716"/>
                      <a:gd name="connsiteX2" fmla="*/ 4223 w 10000"/>
                      <a:gd name="connsiteY2" fmla="*/ 0 h 26716"/>
                      <a:gd name="connsiteX3" fmla="*/ 4123 w 10000"/>
                      <a:gd name="connsiteY3" fmla="*/ 23350 h 26716"/>
                      <a:gd name="connsiteX4" fmla="*/ 3373 w 10000"/>
                      <a:gd name="connsiteY4" fmla="*/ 25384 h 26716"/>
                      <a:gd name="connsiteX5" fmla="*/ 814 w 10000"/>
                      <a:gd name="connsiteY5" fmla="*/ 25466 h 26716"/>
                      <a:gd name="connsiteX6" fmla="*/ 519 w 10000"/>
                      <a:gd name="connsiteY6" fmla="*/ 26716 h 26716"/>
                      <a:gd name="connsiteX7" fmla="*/ 228 w 10000"/>
                      <a:gd name="connsiteY7" fmla="*/ 25466 h 26716"/>
                      <a:gd name="connsiteX8" fmla="*/ 0 w 10000"/>
                      <a:gd name="connsiteY8" fmla="*/ 25466 h 26716"/>
                      <a:gd name="connsiteX0" fmla="*/ 10000 w 10000"/>
                      <a:gd name="connsiteY0" fmla="*/ 16716 h 26716"/>
                      <a:gd name="connsiteX1" fmla="*/ 4223 w 10000"/>
                      <a:gd name="connsiteY1" fmla="*/ 0 h 26716"/>
                      <a:gd name="connsiteX2" fmla="*/ 4123 w 10000"/>
                      <a:gd name="connsiteY2" fmla="*/ 23350 h 26716"/>
                      <a:gd name="connsiteX3" fmla="*/ 3373 w 10000"/>
                      <a:gd name="connsiteY3" fmla="*/ 25384 h 26716"/>
                      <a:gd name="connsiteX4" fmla="*/ 814 w 10000"/>
                      <a:gd name="connsiteY4" fmla="*/ 25466 h 26716"/>
                      <a:gd name="connsiteX5" fmla="*/ 519 w 10000"/>
                      <a:gd name="connsiteY5" fmla="*/ 26716 h 26716"/>
                      <a:gd name="connsiteX6" fmla="*/ 228 w 10000"/>
                      <a:gd name="connsiteY6" fmla="*/ 25466 h 26716"/>
                      <a:gd name="connsiteX7" fmla="*/ 0 w 10000"/>
                      <a:gd name="connsiteY7" fmla="*/ 25466 h 26716"/>
                      <a:gd name="connsiteX0" fmla="*/ 4223 w 4224"/>
                      <a:gd name="connsiteY0" fmla="*/ 0 h 26716"/>
                      <a:gd name="connsiteX1" fmla="*/ 4123 w 4224"/>
                      <a:gd name="connsiteY1" fmla="*/ 23350 h 26716"/>
                      <a:gd name="connsiteX2" fmla="*/ 3373 w 4224"/>
                      <a:gd name="connsiteY2" fmla="*/ 25384 h 26716"/>
                      <a:gd name="connsiteX3" fmla="*/ 814 w 4224"/>
                      <a:gd name="connsiteY3" fmla="*/ 25466 h 26716"/>
                      <a:gd name="connsiteX4" fmla="*/ 519 w 4224"/>
                      <a:gd name="connsiteY4" fmla="*/ 26716 h 26716"/>
                      <a:gd name="connsiteX5" fmla="*/ 228 w 4224"/>
                      <a:gd name="connsiteY5" fmla="*/ 25466 h 26716"/>
                      <a:gd name="connsiteX6" fmla="*/ 0 w 4224"/>
                      <a:gd name="connsiteY6" fmla="*/ 25466 h 26716"/>
                      <a:gd name="connsiteX0" fmla="*/ 9998 w 10000"/>
                      <a:gd name="connsiteY0" fmla="*/ 0 h 10000"/>
                      <a:gd name="connsiteX1" fmla="*/ 9761 w 10000"/>
                      <a:gd name="connsiteY1" fmla="*/ 8740 h 10000"/>
                      <a:gd name="connsiteX2" fmla="*/ 7985 w 10000"/>
                      <a:gd name="connsiteY2" fmla="*/ 9501 h 10000"/>
                      <a:gd name="connsiteX3" fmla="*/ 1927 w 10000"/>
                      <a:gd name="connsiteY3" fmla="*/ 9532 h 10000"/>
                      <a:gd name="connsiteX4" fmla="*/ 1229 w 10000"/>
                      <a:gd name="connsiteY4" fmla="*/ 10000 h 10000"/>
                      <a:gd name="connsiteX5" fmla="*/ 540 w 10000"/>
                      <a:gd name="connsiteY5" fmla="*/ 9532 h 10000"/>
                      <a:gd name="connsiteX6" fmla="*/ 0 w 10000"/>
                      <a:gd name="connsiteY6" fmla="*/ 9532 h 10000"/>
                      <a:gd name="connsiteX0" fmla="*/ 9998 w 10000"/>
                      <a:gd name="connsiteY0" fmla="*/ 0 h 10000"/>
                      <a:gd name="connsiteX1" fmla="*/ 9761 w 10000"/>
                      <a:gd name="connsiteY1" fmla="*/ 8740 h 10000"/>
                      <a:gd name="connsiteX2" fmla="*/ 7985 w 10000"/>
                      <a:gd name="connsiteY2" fmla="*/ 9501 h 10000"/>
                      <a:gd name="connsiteX3" fmla="*/ 1927 w 10000"/>
                      <a:gd name="connsiteY3" fmla="*/ 9532 h 10000"/>
                      <a:gd name="connsiteX4" fmla="*/ 1229 w 10000"/>
                      <a:gd name="connsiteY4" fmla="*/ 10000 h 10000"/>
                      <a:gd name="connsiteX5" fmla="*/ 540 w 10000"/>
                      <a:gd name="connsiteY5" fmla="*/ 9532 h 10000"/>
                      <a:gd name="connsiteX6" fmla="*/ 0 w 10000"/>
                      <a:gd name="connsiteY6" fmla="*/ 9532 h 10000"/>
                      <a:gd name="connsiteX0" fmla="*/ 9998 w 10042"/>
                      <a:gd name="connsiteY0" fmla="*/ 0 h 10000"/>
                      <a:gd name="connsiteX1" fmla="*/ 10042 w 10042"/>
                      <a:gd name="connsiteY1" fmla="*/ 8740 h 10000"/>
                      <a:gd name="connsiteX2" fmla="*/ 7985 w 10042"/>
                      <a:gd name="connsiteY2" fmla="*/ 9501 h 10000"/>
                      <a:gd name="connsiteX3" fmla="*/ 1927 w 10042"/>
                      <a:gd name="connsiteY3" fmla="*/ 9532 h 10000"/>
                      <a:gd name="connsiteX4" fmla="*/ 1229 w 10042"/>
                      <a:gd name="connsiteY4" fmla="*/ 10000 h 10000"/>
                      <a:gd name="connsiteX5" fmla="*/ 540 w 10042"/>
                      <a:gd name="connsiteY5" fmla="*/ 9532 h 10000"/>
                      <a:gd name="connsiteX6" fmla="*/ 0 w 10042"/>
                      <a:gd name="connsiteY6" fmla="*/ 9532 h 10000"/>
                      <a:gd name="connsiteX0" fmla="*/ 9998 w 10042"/>
                      <a:gd name="connsiteY0" fmla="*/ 0 h 10000"/>
                      <a:gd name="connsiteX1" fmla="*/ 10042 w 10042"/>
                      <a:gd name="connsiteY1" fmla="*/ 8723 h 10000"/>
                      <a:gd name="connsiteX2" fmla="*/ 7985 w 10042"/>
                      <a:gd name="connsiteY2" fmla="*/ 9501 h 10000"/>
                      <a:gd name="connsiteX3" fmla="*/ 1927 w 10042"/>
                      <a:gd name="connsiteY3" fmla="*/ 9532 h 10000"/>
                      <a:gd name="connsiteX4" fmla="*/ 1229 w 10042"/>
                      <a:gd name="connsiteY4" fmla="*/ 10000 h 10000"/>
                      <a:gd name="connsiteX5" fmla="*/ 540 w 10042"/>
                      <a:gd name="connsiteY5" fmla="*/ 9532 h 10000"/>
                      <a:gd name="connsiteX6" fmla="*/ 0 w 10042"/>
                      <a:gd name="connsiteY6" fmla="*/ 9532 h 10000"/>
                      <a:gd name="connsiteX0" fmla="*/ 9998 w 10042"/>
                      <a:gd name="connsiteY0" fmla="*/ 0 h 10250"/>
                      <a:gd name="connsiteX1" fmla="*/ 10042 w 10042"/>
                      <a:gd name="connsiteY1" fmla="*/ 8723 h 10250"/>
                      <a:gd name="connsiteX2" fmla="*/ 9006 w 10042"/>
                      <a:gd name="connsiteY2" fmla="*/ 9164 h 10250"/>
                      <a:gd name="connsiteX3" fmla="*/ 7985 w 10042"/>
                      <a:gd name="connsiteY3" fmla="*/ 9501 h 10250"/>
                      <a:gd name="connsiteX4" fmla="*/ 1927 w 10042"/>
                      <a:gd name="connsiteY4" fmla="*/ 9532 h 10250"/>
                      <a:gd name="connsiteX5" fmla="*/ 1229 w 10042"/>
                      <a:gd name="connsiteY5" fmla="*/ 10000 h 10250"/>
                      <a:gd name="connsiteX6" fmla="*/ 540 w 10042"/>
                      <a:gd name="connsiteY6" fmla="*/ 9532 h 10250"/>
                      <a:gd name="connsiteX7" fmla="*/ 0 w 10042"/>
                      <a:gd name="connsiteY7" fmla="*/ 9532 h 10250"/>
                      <a:gd name="connsiteX0" fmla="*/ 9998 w 10042"/>
                      <a:gd name="connsiteY0" fmla="*/ 0 h 10000"/>
                      <a:gd name="connsiteX1" fmla="*/ 10042 w 10042"/>
                      <a:gd name="connsiteY1" fmla="*/ 7777 h 10000"/>
                      <a:gd name="connsiteX2" fmla="*/ 9006 w 10042"/>
                      <a:gd name="connsiteY2" fmla="*/ 9164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42"/>
                      <a:gd name="connsiteY0" fmla="*/ 0 h 10000"/>
                      <a:gd name="connsiteX1" fmla="*/ 10042 w 10042"/>
                      <a:gd name="connsiteY1" fmla="*/ 7777 h 10000"/>
                      <a:gd name="connsiteX2" fmla="*/ 9537 w 10042"/>
                      <a:gd name="connsiteY2" fmla="*/ 9130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42"/>
                      <a:gd name="connsiteY0" fmla="*/ 0 h 10000"/>
                      <a:gd name="connsiteX1" fmla="*/ 10042 w 10042"/>
                      <a:gd name="connsiteY1" fmla="*/ 7777 h 10000"/>
                      <a:gd name="connsiteX2" fmla="*/ 9537 w 10042"/>
                      <a:gd name="connsiteY2" fmla="*/ 9130 h 10000"/>
                      <a:gd name="connsiteX3" fmla="*/ 7985 w 10042"/>
                      <a:gd name="connsiteY3" fmla="*/ 9501 h 10000"/>
                      <a:gd name="connsiteX4" fmla="*/ 1927 w 10042"/>
                      <a:gd name="connsiteY4" fmla="*/ 9532 h 10000"/>
                      <a:gd name="connsiteX5" fmla="*/ 1229 w 10042"/>
                      <a:gd name="connsiteY5" fmla="*/ 10000 h 10000"/>
                      <a:gd name="connsiteX6" fmla="*/ 540 w 10042"/>
                      <a:gd name="connsiteY6" fmla="*/ 9532 h 10000"/>
                      <a:gd name="connsiteX7" fmla="*/ 0 w 10042"/>
                      <a:gd name="connsiteY7" fmla="*/ 9532 h 10000"/>
                      <a:gd name="connsiteX0" fmla="*/ 9998 w 10059"/>
                      <a:gd name="connsiteY0" fmla="*/ 0 h 10000"/>
                      <a:gd name="connsiteX1" fmla="*/ 10042 w 10059"/>
                      <a:gd name="connsiteY1" fmla="*/ 7777 h 10000"/>
                      <a:gd name="connsiteX2" fmla="*/ 9537 w 10059"/>
                      <a:gd name="connsiteY2" fmla="*/ 9130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689 w 10059"/>
                      <a:gd name="connsiteY2" fmla="*/ 9231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04 w 10059"/>
                      <a:gd name="connsiteY2" fmla="*/ 9299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59"/>
                      <a:gd name="connsiteY0" fmla="*/ 0 h 10000"/>
                      <a:gd name="connsiteX1" fmla="*/ 10042 w 10059"/>
                      <a:gd name="connsiteY1" fmla="*/ 7777 h 10000"/>
                      <a:gd name="connsiteX2" fmla="*/ 9710 w 10059"/>
                      <a:gd name="connsiteY2" fmla="*/ 9331 h 10000"/>
                      <a:gd name="connsiteX3" fmla="*/ 7985 w 10059"/>
                      <a:gd name="connsiteY3" fmla="*/ 9501 h 10000"/>
                      <a:gd name="connsiteX4" fmla="*/ 1927 w 10059"/>
                      <a:gd name="connsiteY4" fmla="*/ 9532 h 10000"/>
                      <a:gd name="connsiteX5" fmla="*/ 1229 w 10059"/>
                      <a:gd name="connsiteY5" fmla="*/ 10000 h 10000"/>
                      <a:gd name="connsiteX6" fmla="*/ 540 w 10059"/>
                      <a:gd name="connsiteY6" fmla="*/ 9532 h 10000"/>
                      <a:gd name="connsiteX7" fmla="*/ 0 w 10059"/>
                      <a:gd name="connsiteY7" fmla="*/ 9532 h 10000"/>
                      <a:gd name="connsiteX0" fmla="*/ 9998 w 10093"/>
                      <a:gd name="connsiteY0" fmla="*/ 0 h 10000"/>
                      <a:gd name="connsiteX1" fmla="*/ 10042 w 10093"/>
                      <a:gd name="connsiteY1" fmla="*/ 7777 h 10000"/>
                      <a:gd name="connsiteX2" fmla="*/ 9750 w 10093"/>
                      <a:gd name="connsiteY2" fmla="*/ 9331 h 10000"/>
                      <a:gd name="connsiteX3" fmla="*/ 7985 w 10093"/>
                      <a:gd name="connsiteY3" fmla="*/ 9501 h 10000"/>
                      <a:gd name="connsiteX4" fmla="*/ 1927 w 10093"/>
                      <a:gd name="connsiteY4" fmla="*/ 9532 h 10000"/>
                      <a:gd name="connsiteX5" fmla="*/ 1229 w 10093"/>
                      <a:gd name="connsiteY5" fmla="*/ 10000 h 10000"/>
                      <a:gd name="connsiteX6" fmla="*/ 540 w 10093"/>
                      <a:gd name="connsiteY6" fmla="*/ 9532 h 10000"/>
                      <a:gd name="connsiteX7" fmla="*/ 0 w 10093"/>
                      <a:gd name="connsiteY7" fmla="*/ 9532 h 10000"/>
                      <a:gd name="connsiteX0" fmla="*/ 9998 w 10068"/>
                      <a:gd name="connsiteY0" fmla="*/ 0 h 10000"/>
                      <a:gd name="connsiteX1" fmla="*/ 10042 w 10068"/>
                      <a:gd name="connsiteY1" fmla="*/ 7777 h 10000"/>
                      <a:gd name="connsiteX2" fmla="*/ 9750 w 10068"/>
                      <a:gd name="connsiteY2" fmla="*/ 9331 h 10000"/>
                      <a:gd name="connsiteX3" fmla="*/ 7985 w 10068"/>
                      <a:gd name="connsiteY3" fmla="*/ 9501 h 10000"/>
                      <a:gd name="connsiteX4" fmla="*/ 1927 w 10068"/>
                      <a:gd name="connsiteY4" fmla="*/ 9532 h 10000"/>
                      <a:gd name="connsiteX5" fmla="*/ 1229 w 10068"/>
                      <a:gd name="connsiteY5" fmla="*/ 10000 h 10000"/>
                      <a:gd name="connsiteX6" fmla="*/ 540 w 10068"/>
                      <a:gd name="connsiteY6" fmla="*/ 9532 h 10000"/>
                      <a:gd name="connsiteX7" fmla="*/ 0 w 10068"/>
                      <a:gd name="connsiteY7" fmla="*/ 9532 h 10000"/>
                      <a:gd name="connsiteX0" fmla="*/ 10042 w 10068"/>
                      <a:gd name="connsiteY0" fmla="*/ 0 h 6834"/>
                      <a:gd name="connsiteX1" fmla="*/ 10042 w 10068"/>
                      <a:gd name="connsiteY1" fmla="*/ 4611 h 6834"/>
                      <a:gd name="connsiteX2" fmla="*/ 9750 w 10068"/>
                      <a:gd name="connsiteY2" fmla="*/ 6165 h 6834"/>
                      <a:gd name="connsiteX3" fmla="*/ 7985 w 10068"/>
                      <a:gd name="connsiteY3" fmla="*/ 6335 h 6834"/>
                      <a:gd name="connsiteX4" fmla="*/ 1927 w 10068"/>
                      <a:gd name="connsiteY4" fmla="*/ 6366 h 6834"/>
                      <a:gd name="connsiteX5" fmla="*/ 1229 w 10068"/>
                      <a:gd name="connsiteY5" fmla="*/ 6834 h 6834"/>
                      <a:gd name="connsiteX6" fmla="*/ 540 w 10068"/>
                      <a:gd name="connsiteY6" fmla="*/ 6366 h 6834"/>
                      <a:gd name="connsiteX7" fmla="*/ 0 w 10068"/>
                      <a:gd name="connsiteY7" fmla="*/ 6366 h 6834"/>
                      <a:gd name="connsiteX0" fmla="*/ 9974 w 10000"/>
                      <a:gd name="connsiteY0" fmla="*/ 0 h 3253"/>
                      <a:gd name="connsiteX1" fmla="*/ 9684 w 10000"/>
                      <a:gd name="connsiteY1" fmla="*/ 2274 h 3253"/>
                      <a:gd name="connsiteX2" fmla="*/ 7931 w 10000"/>
                      <a:gd name="connsiteY2" fmla="*/ 2523 h 3253"/>
                      <a:gd name="connsiteX3" fmla="*/ 1914 w 10000"/>
                      <a:gd name="connsiteY3" fmla="*/ 2568 h 3253"/>
                      <a:gd name="connsiteX4" fmla="*/ 1221 w 10000"/>
                      <a:gd name="connsiteY4" fmla="*/ 3253 h 3253"/>
                      <a:gd name="connsiteX5" fmla="*/ 536 w 10000"/>
                      <a:gd name="connsiteY5" fmla="*/ 2568 h 3253"/>
                      <a:gd name="connsiteX6" fmla="*/ 0 w 10000"/>
                      <a:gd name="connsiteY6" fmla="*/ 2568 h 3253"/>
                      <a:gd name="connsiteX0" fmla="*/ 9684 w 9684"/>
                      <a:gd name="connsiteY0" fmla="*/ 0 h 3010"/>
                      <a:gd name="connsiteX1" fmla="*/ 7931 w 9684"/>
                      <a:gd name="connsiteY1" fmla="*/ 766 h 3010"/>
                      <a:gd name="connsiteX2" fmla="*/ 1914 w 9684"/>
                      <a:gd name="connsiteY2" fmla="*/ 904 h 3010"/>
                      <a:gd name="connsiteX3" fmla="*/ 1221 w 9684"/>
                      <a:gd name="connsiteY3" fmla="*/ 3010 h 3010"/>
                      <a:gd name="connsiteX4" fmla="*/ 536 w 9684"/>
                      <a:gd name="connsiteY4" fmla="*/ 904 h 3010"/>
                      <a:gd name="connsiteX5" fmla="*/ 0 w 9684"/>
                      <a:gd name="connsiteY5" fmla="*/ 904 h 3010"/>
                      <a:gd name="connsiteX0" fmla="*/ 8190 w 8190"/>
                      <a:gd name="connsiteY0" fmla="*/ 0 h 7455"/>
                      <a:gd name="connsiteX1" fmla="*/ 1976 w 8190"/>
                      <a:gd name="connsiteY1" fmla="*/ 458 h 7455"/>
                      <a:gd name="connsiteX2" fmla="*/ 1261 w 8190"/>
                      <a:gd name="connsiteY2" fmla="*/ 7455 h 7455"/>
                      <a:gd name="connsiteX3" fmla="*/ 553 w 8190"/>
                      <a:gd name="connsiteY3" fmla="*/ 458 h 7455"/>
                      <a:gd name="connsiteX4" fmla="*/ 0 w 8190"/>
                      <a:gd name="connsiteY4" fmla="*/ 458 h 7455"/>
                      <a:gd name="connsiteX0" fmla="*/ 2413 w 2413"/>
                      <a:gd name="connsiteY0" fmla="*/ 0 h 9386"/>
                      <a:gd name="connsiteX1" fmla="*/ 1540 w 2413"/>
                      <a:gd name="connsiteY1" fmla="*/ 9386 h 9386"/>
                      <a:gd name="connsiteX2" fmla="*/ 675 w 2413"/>
                      <a:gd name="connsiteY2" fmla="*/ 0 h 9386"/>
                      <a:gd name="connsiteX3" fmla="*/ 0 w 2413"/>
                      <a:gd name="connsiteY3" fmla="*/ 0 h 9386"/>
                      <a:gd name="connsiteX0" fmla="*/ 7203 w 7203"/>
                      <a:gd name="connsiteY0" fmla="*/ 0 h 10000"/>
                      <a:gd name="connsiteX1" fmla="*/ 3585 w 7203"/>
                      <a:gd name="connsiteY1" fmla="*/ 10000 h 10000"/>
                      <a:gd name="connsiteX2" fmla="*/ 0 w 7203"/>
                      <a:gd name="connsiteY2" fmla="*/ 0 h 10000"/>
                    </a:gdLst>
                    <a:ahLst/>
                    <a:cxnLst>
                      <a:cxn ang="0">
                        <a:pos x="connsiteX0" y="connsiteY0"/>
                      </a:cxn>
                      <a:cxn ang="0">
                        <a:pos x="connsiteX1" y="connsiteY1"/>
                      </a:cxn>
                      <a:cxn ang="0">
                        <a:pos x="connsiteX2" y="connsiteY2"/>
                      </a:cxn>
                    </a:cxnLst>
                    <a:rect l="l" t="t" r="r" b="b"/>
                    <a:pathLst>
                      <a:path w="7203" h="10000">
                        <a:moveTo>
                          <a:pt x="7203" y="0"/>
                        </a:moveTo>
                        <a:cubicBezTo>
                          <a:pt x="4385" y="0"/>
                          <a:pt x="3585" y="10000"/>
                          <a:pt x="3585" y="10000"/>
                        </a:cubicBezTo>
                        <a:cubicBezTo>
                          <a:pt x="3585" y="10000"/>
                          <a:pt x="2831" y="0"/>
                          <a:pt x="0" y="0"/>
                        </a:cubicBezTo>
                      </a:path>
                    </a:pathLst>
                  </a:custGeom>
                  <a:solidFill>
                    <a:schemeClr val="accent3">
                      <a:lumMod val="10000"/>
                      <a:lumOff val="90000"/>
                    </a:schemeClr>
                  </a:solidFill>
                  <a:ln w="12700" cap="flat" cmpd="sng" algn="ctr">
                    <a:noFill/>
                    <a:prstDash val="solid"/>
                    <a:miter lim="800000"/>
                  </a:ln>
                  <a:effectLst/>
                </p:spPr>
                <p:txBody>
                  <a:bodyPr lIns="144000" tIns="36000" bIns="36000" anchor="ctr"/>
                  <a:lstStyle/>
                  <a:p>
                    <a:pPr marL="114300" marR="0" lvl="0" indent="-114300" algn="l" defTabSz="957756" rtl="0" eaLnBrk="1" fontAlgn="ctr" latinLnBrk="0" hangingPunct="1">
                      <a:lnSpc>
                        <a:spcPct val="100000"/>
                      </a:lnSpc>
                      <a:spcBef>
                        <a:spcPts val="0"/>
                      </a:spcBef>
                      <a:spcAft>
                        <a:spcPts val="0"/>
                      </a:spcAft>
                      <a:buClr>
                        <a:srgbClr val="0098CC"/>
                      </a:buClr>
                      <a:buSzTx/>
                      <a:buFont typeface="Wingdings" pitchFamily="2" charset="2"/>
                      <a:buChar char="§"/>
                      <a:tabLst/>
                      <a:defRPr/>
                    </a:pPr>
                    <a:endParaRPr kumimoji="0" lang="en-US" sz="1100" b="0" i="0" u="none" strike="noStrike" kern="0" cap="none" spc="0" normalizeH="0" baseline="0" noProof="0">
                      <a:ln>
                        <a:noFill/>
                      </a:ln>
                      <a:solidFill>
                        <a:srgbClr val="484848"/>
                      </a:solidFill>
                      <a:effectLst/>
                      <a:uLnTx/>
                      <a:uFillTx/>
                      <a:latin typeface="Ubuntu"/>
                      <a:ea typeface="+mn-ea"/>
                      <a:cs typeface="+mn-cs"/>
                    </a:endParaRPr>
                  </a:p>
                </p:txBody>
              </p:sp>
              <p:sp>
                <p:nvSpPr>
                  <p:cNvPr id="59" name="ZoneTexte 183">
                    <a:extLst>
                      <a:ext uri="{FF2B5EF4-FFF2-40B4-BE49-F238E27FC236}">
                        <a16:creationId xmlns:a16="http://schemas.microsoft.com/office/drawing/2014/main" id="{28633786-F56C-6B8C-20A3-762FD2015E5C}"/>
                      </a:ext>
                    </a:extLst>
                  </p:cNvPr>
                  <p:cNvSpPr txBox="1">
                    <a:spLocks noChangeArrowheads="1"/>
                  </p:cNvSpPr>
                  <p:nvPr/>
                </p:nvSpPr>
                <p:spPr bwMode="auto">
                  <a:xfrm>
                    <a:off x="6433866" y="4378211"/>
                    <a:ext cx="170399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buClr>
                        <a:srgbClr val="0098C7"/>
                      </a:buClr>
                      <a:buFont typeface="Wingdings" charset="2"/>
                      <a:buChar char="§"/>
                      <a:defRPr sz="1600">
                        <a:solidFill>
                          <a:schemeClr val="tx2"/>
                        </a:solidFill>
                        <a:latin typeface="Arial" charset="0"/>
                        <a:ea typeface="ＭＳ Ｐゴシック" charset="-128"/>
                        <a:cs typeface="Arial" charset="0"/>
                      </a:defRPr>
                    </a:lvl1pPr>
                    <a:lvl2pPr marL="742950" indent="-285750">
                      <a:buClr>
                        <a:srgbClr val="AC2B37"/>
                      </a:buClr>
                      <a:buFont typeface="Wingdings" charset="2"/>
                      <a:buChar char="§"/>
                      <a:defRPr sz="1400">
                        <a:solidFill>
                          <a:schemeClr val="tx2"/>
                        </a:solidFill>
                        <a:latin typeface="Arial" charset="0"/>
                        <a:ea typeface="ＭＳ Ｐゴシック" charset="-128"/>
                        <a:cs typeface="Arial" charset="0"/>
                      </a:defRPr>
                    </a:lvl2pPr>
                    <a:lvl3pPr marL="114300" indent="-114300">
                      <a:buClr>
                        <a:schemeClr val="accent2"/>
                      </a:buClr>
                      <a:buFont typeface="Arial" charset="0"/>
                      <a:buChar char="•"/>
                      <a:defRPr sz="1200">
                        <a:solidFill>
                          <a:schemeClr val="tx2"/>
                        </a:solidFill>
                        <a:latin typeface="Arial" charset="0"/>
                        <a:ea typeface="ＭＳ Ｐゴシック" charset="-128"/>
                        <a:cs typeface="Arial" charset="0"/>
                      </a:defRPr>
                    </a:lvl3pPr>
                    <a:lvl4pPr marL="1600200" indent="-228600">
                      <a:buClr>
                        <a:schemeClr val="bg2"/>
                      </a:buClr>
                      <a:buFont typeface="Arial" charset="0"/>
                      <a:buChar char="–"/>
                      <a:defRPr sz="1100">
                        <a:solidFill>
                          <a:schemeClr val="tx2"/>
                        </a:solidFill>
                        <a:latin typeface="Arial" charset="0"/>
                        <a:ea typeface="ＭＳ Ｐゴシック" charset="-128"/>
                        <a:cs typeface="Arial" charset="0"/>
                      </a:defRPr>
                    </a:lvl4pPr>
                    <a:lvl5pPr marL="2057400" indent="-228600">
                      <a:buClr>
                        <a:srgbClr val="B1B1B1"/>
                      </a:buClr>
                      <a:buFont typeface="Arial" charset="0"/>
                      <a:buChar char="–"/>
                      <a:defRPr sz="1700">
                        <a:solidFill>
                          <a:srgbClr val="494949"/>
                        </a:solidFill>
                        <a:latin typeface="Arial" charset="0"/>
                        <a:ea typeface="ＭＳ Ｐゴシック" charset="-128"/>
                      </a:defRPr>
                    </a:lvl5pPr>
                    <a:lvl6pPr marL="25146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6pPr>
                    <a:lvl7pPr marL="29718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7pPr>
                    <a:lvl8pPr marL="34290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8pPr>
                    <a:lvl9pPr marL="3886200" indent="-228600" defTabSz="912813" eaLnBrk="0" fontAlgn="base" hangingPunct="0">
                      <a:spcBef>
                        <a:spcPct val="0"/>
                      </a:spcBef>
                      <a:spcAft>
                        <a:spcPct val="0"/>
                      </a:spcAft>
                      <a:buClr>
                        <a:srgbClr val="B1B1B1"/>
                      </a:buClr>
                      <a:buFont typeface="Arial" charset="0"/>
                      <a:buChar char="–"/>
                      <a:defRPr sz="1700">
                        <a:solidFill>
                          <a:srgbClr val="494949"/>
                        </a:solidFill>
                        <a:latin typeface="Arial" charset="0"/>
                        <a:ea typeface="ＭＳ Ｐゴシック" charset="-128"/>
                      </a:defRPr>
                    </a:lvl9pPr>
                  </a:lstStyle>
                  <a:p>
                    <a:pPr marL="114300" marR="0" lvl="2" indent="-114300" algn="ctr" defTabSz="914103" rtl="0" eaLnBrk="1" fontAlgn="auto" latinLnBrk="0" hangingPunct="1">
                      <a:lnSpc>
                        <a:spcPct val="100000"/>
                      </a:lnSpc>
                      <a:spcBef>
                        <a:spcPts val="0"/>
                      </a:spcBef>
                      <a:spcAft>
                        <a:spcPts val="0"/>
                      </a:spcAft>
                      <a:buClr>
                        <a:srgbClr val="0098CC"/>
                      </a:buClr>
                      <a:buSzTx/>
                      <a:buFont typeface="Arial" charset="0"/>
                      <a:buNone/>
                      <a:tabLst/>
                      <a:defRPr/>
                    </a:pPr>
                    <a:r>
                      <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rPr>
                      <a:t>Forecasting </a:t>
                    </a:r>
                    <a:r>
                      <a:rPr kumimoji="0" lang="en-US" altLang="en-US" sz="1100" b="1" i="0" u="none" strike="noStrike" kern="0" cap="none" spc="0" normalizeH="0" baseline="0" noProof="0">
                        <a:ln>
                          <a:noFill/>
                        </a:ln>
                        <a:solidFill>
                          <a:prstClr val="black"/>
                        </a:solidFill>
                        <a:effectLst/>
                        <a:uLnTx/>
                        <a:uFillTx/>
                        <a:latin typeface="Ubuntu"/>
                        <a:ea typeface="ＭＳ Ｐゴシック" charset="-128"/>
                        <a:cs typeface="Arial" charset="0"/>
                        <a:sym typeface="Symbol" charset="2"/>
                      </a:rPr>
                      <a:t> Scheduling </a:t>
                    </a:r>
                  </a:p>
                </p:txBody>
              </p:sp>
              <p:grpSp>
                <p:nvGrpSpPr>
                  <p:cNvPr id="60" name="Group 59">
                    <a:extLst>
                      <a:ext uri="{FF2B5EF4-FFF2-40B4-BE49-F238E27FC236}">
                        <a16:creationId xmlns:a16="http://schemas.microsoft.com/office/drawing/2014/main" id="{9E7C1A86-BBEC-7F32-F03C-46BAADAB5766}"/>
                      </a:ext>
                    </a:extLst>
                  </p:cNvPr>
                  <p:cNvGrpSpPr/>
                  <p:nvPr/>
                </p:nvGrpSpPr>
                <p:grpSpPr>
                  <a:xfrm>
                    <a:off x="11411209" y="4279249"/>
                    <a:ext cx="367200" cy="367200"/>
                    <a:chOff x="11411209" y="4273143"/>
                    <a:chExt cx="367200" cy="367200"/>
                  </a:xfrm>
                </p:grpSpPr>
                <p:sp>
                  <p:nvSpPr>
                    <p:cNvPr id="61" name="Oval 60">
                      <a:extLst>
                        <a:ext uri="{FF2B5EF4-FFF2-40B4-BE49-F238E27FC236}">
                          <a16:creationId xmlns:a16="http://schemas.microsoft.com/office/drawing/2014/main" id="{C772B211-8364-F63D-6BE4-7FB60737D5B7}"/>
                        </a:ext>
                      </a:extLst>
                    </p:cNvPr>
                    <p:cNvSpPr/>
                    <p:nvPr/>
                  </p:nvSpPr>
                  <p:spPr>
                    <a:xfrm>
                      <a:off x="11411209" y="4273143"/>
                      <a:ext cx="367200" cy="367200"/>
                    </a:xfrm>
                    <a:prstGeom prst="ellipse">
                      <a:avLst/>
                    </a:prstGeom>
                    <a:solidFill>
                      <a:schemeClr val="accent4"/>
                    </a:solidFill>
                    <a:ln w="12700" cap="flat" cmpd="sng" algn="ctr">
                      <a:noFill/>
                      <a:prstDash val="solid"/>
                      <a:miter lim="800000"/>
                    </a:ln>
                    <a:effectLst/>
                  </p:spPr>
                  <p:txBody>
                    <a:bodyPr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484848"/>
                        </a:solidFill>
                        <a:effectLst/>
                        <a:uLnTx/>
                        <a:uFillTx/>
                        <a:latin typeface="Ubuntu"/>
                        <a:ea typeface="+mn-ea"/>
                        <a:cs typeface="+mn-cs"/>
                      </a:endParaRPr>
                    </a:p>
                  </p:txBody>
                </p:sp>
                <p:pic>
                  <p:nvPicPr>
                    <p:cNvPr id="62" name="Picture 61">
                      <a:extLst>
                        <a:ext uri="{FF2B5EF4-FFF2-40B4-BE49-F238E27FC236}">
                          <a16:creationId xmlns:a16="http://schemas.microsoft.com/office/drawing/2014/main" id="{9DD95379-ADBC-A13B-7EA6-D60595815B6D}"/>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11465857" y="4358016"/>
                      <a:ext cx="257905" cy="207472"/>
                    </a:xfrm>
                    <a:prstGeom prst="rect">
                      <a:avLst/>
                    </a:prstGeom>
                    <a:solidFill>
                      <a:schemeClr val="accent4"/>
                    </a:solidFill>
                  </p:spPr>
                </p:pic>
              </p:grpSp>
            </p:grpSp>
          </p:grpSp>
        </p:grpSp>
      </p:grpSp>
      <p:sp>
        <p:nvSpPr>
          <p:cNvPr id="115" name="Freeform 198">
            <a:extLst>
              <a:ext uri="{FF2B5EF4-FFF2-40B4-BE49-F238E27FC236}">
                <a16:creationId xmlns:a16="http://schemas.microsoft.com/office/drawing/2014/main" id="{FC0499C8-253B-5EB9-646D-6B882E107875}"/>
              </a:ext>
            </a:extLst>
          </p:cNvPr>
          <p:cNvSpPr>
            <a:spLocks/>
          </p:cNvSpPr>
          <p:nvPr/>
        </p:nvSpPr>
        <p:spPr>
          <a:xfrm>
            <a:off x="10461051" y="3145276"/>
            <a:ext cx="1093274" cy="365760"/>
          </a:xfrm>
          <a:custGeom>
            <a:avLst/>
            <a:gdLst>
              <a:gd name="connsiteX0" fmla="*/ 0 w 789208"/>
              <a:gd name="connsiteY0" fmla="*/ 76930 h 769304"/>
              <a:gd name="connsiteX1" fmla="*/ 76930 w 789208"/>
              <a:gd name="connsiteY1" fmla="*/ 0 h 769304"/>
              <a:gd name="connsiteX2" fmla="*/ 712278 w 789208"/>
              <a:gd name="connsiteY2" fmla="*/ 0 h 769304"/>
              <a:gd name="connsiteX3" fmla="*/ 789208 w 789208"/>
              <a:gd name="connsiteY3" fmla="*/ 76930 h 769304"/>
              <a:gd name="connsiteX4" fmla="*/ 789208 w 789208"/>
              <a:gd name="connsiteY4" fmla="*/ 692374 h 769304"/>
              <a:gd name="connsiteX5" fmla="*/ 712278 w 789208"/>
              <a:gd name="connsiteY5" fmla="*/ 769304 h 769304"/>
              <a:gd name="connsiteX6" fmla="*/ 76930 w 789208"/>
              <a:gd name="connsiteY6" fmla="*/ 769304 h 769304"/>
              <a:gd name="connsiteX7" fmla="*/ 0 w 789208"/>
              <a:gd name="connsiteY7" fmla="*/ 692374 h 769304"/>
              <a:gd name="connsiteX8" fmla="*/ 0 w 789208"/>
              <a:gd name="connsiteY8" fmla="*/ 76930 h 7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769304">
                <a:moveTo>
                  <a:pt x="0" y="76930"/>
                </a:moveTo>
                <a:cubicBezTo>
                  <a:pt x="0" y="34443"/>
                  <a:pt x="34443" y="0"/>
                  <a:pt x="76930" y="0"/>
                </a:cubicBezTo>
                <a:lnTo>
                  <a:pt x="712278" y="0"/>
                </a:lnTo>
                <a:cubicBezTo>
                  <a:pt x="754765" y="0"/>
                  <a:pt x="789208" y="34443"/>
                  <a:pt x="789208" y="76930"/>
                </a:cubicBezTo>
                <a:lnTo>
                  <a:pt x="789208" y="692374"/>
                </a:lnTo>
                <a:cubicBezTo>
                  <a:pt x="789208" y="734861"/>
                  <a:pt x="754765" y="769304"/>
                  <a:pt x="712278" y="769304"/>
                </a:cubicBezTo>
                <a:lnTo>
                  <a:pt x="76930" y="769304"/>
                </a:lnTo>
                <a:cubicBezTo>
                  <a:pt x="34443" y="769304"/>
                  <a:pt x="0" y="734861"/>
                  <a:pt x="0" y="692374"/>
                </a:cubicBezTo>
                <a:lnTo>
                  <a:pt x="0" y="76930"/>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prstClr val="black"/>
                </a:solidFill>
                <a:effectLst/>
                <a:uLnTx/>
                <a:uFillTx/>
                <a:latin typeface="Verdana"/>
                <a:ea typeface="+mn-ea"/>
                <a:cs typeface="+mn-cs"/>
              </a:rPr>
              <a:t>Entitlement, Payment &amp; Financial admin</a:t>
            </a:r>
          </a:p>
        </p:txBody>
      </p:sp>
      <p:sp>
        <p:nvSpPr>
          <p:cNvPr id="116" name="Freeform 198">
            <a:extLst>
              <a:ext uri="{FF2B5EF4-FFF2-40B4-BE49-F238E27FC236}">
                <a16:creationId xmlns:a16="http://schemas.microsoft.com/office/drawing/2014/main" id="{E0E402B0-3EA2-C9E8-CF79-E20E8F550A05}"/>
              </a:ext>
            </a:extLst>
          </p:cNvPr>
          <p:cNvSpPr>
            <a:spLocks/>
          </p:cNvSpPr>
          <p:nvPr/>
        </p:nvSpPr>
        <p:spPr>
          <a:xfrm>
            <a:off x="10461051" y="3614835"/>
            <a:ext cx="1093274" cy="365760"/>
          </a:xfrm>
          <a:custGeom>
            <a:avLst/>
            <a:gdLst>
              <a:gd name="connsiteX0" fmla="*/ 0 w 789208"/>
              <a:gd name="connsiteY0" fmla="*/ 76930 h 769304"/>
              <a:gd name="connsiteX1" fmla="*/ 76930 w 789208"/>
              <a:gd name="connsiteY1" fmla="*/ 0 h 769304"/>
              <a:gd name="connsiteX2" fmla="*/ 712278 w 789208"/>
              <a:gd name="connsiteY2" fmla="*/ 0 h 769304"/>
              <a:gd name="connsiteX3" fmla="*/ 789208 w 789208"/>
              <a:gd name="connsiteY3" fmla="*/ 76930 h 769304"/>
              <a:gd name="connsiteX4" fmla="*/ 789208 w 789208"/>
              <a:gd name="connsiteY4" fmla="*/ 692374 h 769304"/>
              <a:gd name="connsiteX5" fmla="*/ 712278 w 789208"/>
              <a:gd name="connsiteY5" fmla="*/ 769304 h 769304"/>
              <a:gd name="connsiteX6" fmla="*/ 76930 w 789208"/>
              <a:gd name="connsiteY6" fmla="*/ 769304 h 769304"/>
              <a:gd name="connsiteX7" fmla="*/ 0 w 789208"/>
              <a:gd name="connsiteY7" fmla="*/ 692374 h 769304"/>
              <a:gd name="connsiteX8" fmla="*/ 0 w 789208"/>
              <a:gd name="connsiteY8" fmla="*/ 76930 h 7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769304">
                <a:moveTo>
                  <a:pt x="0" y="76930"/>
                </a:moveTo>
                <a:cubicBezTo>
                  <a:pt x="0" y="34443"/>
                  <a:pt x="34443" y="0"/>
                  <a:pt x="76930" y="0"/>
                </a:cubicBezTo>
                <a:lnTo>
                  <a:pt x="712278" y="0"/>
                </a:lnTo>
                <a:cubicBezTo>
                  <a:pt x="754765" y="0"/>
                  <a:pt x="789208" y="34443"/>
                  <a:pt x="789208" y="76930"/>
                </a:cubicBezTo>
                <a:lnTo>
                  <a:pt x="789208" y="692374"/>
                </a:lnTo>
                <a:cubicBezTo>
                  <a:pt x="789208" y="734861"/>
                  <a:pt x="754765" y="769304"/>
                  <a:pt x="712278" y="769304"/>
                </a:cubicBezTo>
                <a:lnTo>
                  <a:pt x="76930" y="769304"/>
                </a:lnTo>
                <a:cubicBezTo>
                  <a:pt x="34443" y="769304"/>
                  <a:pt x="0" y="734861"/>
                  <a:pt x="0" y="692374"/>
                </a:cubicBezTo>
                <a:lnTo>
                  <a:pt x="0" y="76930"/>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850" b="0" i="0" u="none" strike="noStrike" kern="1200" cap="none" spc="0" normalizeH="0" baseline="0" noProof="0">
                <a:ln>
                  <a:noFill/>
                </a:ln>
                <a:solidFill>
                  <a:prstClr val="black"/>
                </a:solidFill>
                <a:effectLst/>
                <a:uLnTx/>
                <a:uFillTx/>
                <a:latin typeface="Verdana"/>
                <a:ea typeface="+mn-ea"/>
                <a:cs typeface="+mn-cs"/>
              </a:rPr>
              <a:t>Entitlement Comms, Front Office &amp; Reporting</a:t>
            </a:r>
          </a:p>
        </p:txBody>
      </p:sp>
      <p:sp>
        <p:nvSpPr>
          <p:cNvPr id="117" name="Freeform 156">
            <a:extLst>
              <a:ext uri="{FF2B5EF4-FFF2-40B4-BE49-F238E27FC236}">
                <a16:creationId xmlns:a16="http://schemas.microsoft.com/office/drawing/2014/main" id="{EC8A857A-8296-964F-5436-7609FA2110C0}"/>
              </a:ext>
            </a:extLst>
          </p:cNvPr>
          <p:cNvSpPr>
            <a:spLocks/>
          </p:cNvSpPr>
          <p:nvPr/>
        </p:nvSpPr>
        <p:spPr>
          <a:xfrm>
            <a:off x="5928991" y="3497990"/>
            <a:ext cx="1093274" cy="457200"/>
          </a:xfrm>
          <a:custGeom>
            <a:avLst/>
            <a:gdLst>
              <a:gd name="connsiteX0" fmla="*/ 0 w 789208"/>
              <a:gd name="connsiteY0" fmla="*/ 45301 h 453007"/>
              <a:gd name="connsiteX1" fmla="*/ 45301 w 789208"/>
              <a:gd name="connsiteY1" fmla="*/ 0 h 453007"/>
              <a:gd name="connsiteX2" fmla="*/ 743907 w 789208"/>
              <a:gd name="connsiteY2" fmla="*/ 0 h 453007"/>
              <a:gd name="connsiteX3" fmla="*/ 789208 w 789208"/>
              <a:gd name="connsiteY3" fmla="*/ 45301 h 453007"/>
              <a:gd name="connsiteX4" fmla="*/ 789208 w 789208"/>
              <a:gd name="connsiteY4" fmla="*/ 407706 h 453007"/>
              <a:gd name="connsiteX5" fmla="*/ 743907 w 789208"/>
              <a:gd name="connsiteY5" fmla="*/ 453007 h 453007"/>
              <a:gd name="connsiteX6" fmla="*/ 45301 w 789208"/>
              <a:gd name="connsiteY6" fmla="*/ 453007 h 453007"/>
              <a:gd name="connsiteX7" fmla="*/ 0 w 789208"/>
              <a:gd name="connsiteY7" fmla="*/ 407706 h 453007"/>
              <a:gd name="connsiteX8" fmla="*/ 0 w 789208"/>
              <a:gd name="connsiteY8" fmla="*/ 45301 h 45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8" h="453007">
                <a:moveTo>
                  <a:pt x="0" y="45301"/>
                </a:moveTo>
                <a:cubicBezTo>
                  <a:pt x="0" y="20282"/>
                  <a:pt x="20282" y="0"/>
                  <a:pt x="45301" y="0"/>
                </a:cubicBezTo>
                <a:lnTo>
                  <a:pt x="743907" y="0"/>
                </a:lnTo>
                <a:cubicBezTo>
                  <a:pt x="768926" y="0"/>
                  <a:pt x="789208" y="20282"/>
                  <a:pt x="789208" y="45301"/>
                </a:cubicBezTo>
                <a:lnTo>
                  <a:pt x="789208" y="407706"/>
                </a:lnTo>
                <a:cubicBezTo>
                  <a:pt x="789208" y="432725"/>
                  <a:pt x="768926" y="453007"/>
                  <a:pt x="743907" y="453007"/>
                </a:cubicBezTo>
                <a:lnTo>
                  <a:pt x="45301" y="453007"/>
                </a:lnTo>
                <a:cubicBezTo>
                  <a:pt x="20282" y="453007"/>
                  <a:pt x="0" y="432725"/>
                  <a:pt x="0" y="407706"/>
                </a:cubicBezTo>
                <a:lnTo>
                  <a:pt x="0" y="45301"/>
                </a:lnTo>
                <a:close/>
              </a:path>
            </a:pathLst>
          </a:custGeom>
          <a:solidFill>
            <a:schemeClr val="bg1"/>
          </a:solidFill>
          <a:ln>
            <a:noFill/>
          </a:ln>
          <a:effectLst>
            <a:outerShdw dist="38100" dir="2700000" algn="tl" rotWithShape="0">
              <a:schemeClr val="accent2"/>
            </a:outerShdw>
          </a:effectLst>
        </p:spPr>
        <p:style>
          <a:lnRef idx="2">
            <a:schemeClr val="accent5"/>
          </a:lnRef>
          <a:fillRef idx="1">
            <a:schemeClr val="lt1"/>
          </a:fillRef>
          <a:effectRef idx="0">
            <a:schemeClr val="accent5"/>
          </a:effectRef>
          <a:fontRef idx="minor">
            <a:schemeClr val="dk1"/>
          </a:fontRef>
        </p:style>
        <p:txBody>
          <a:bodyPr spcFirstLastPara="0" vert="horz" wrap="square" lIns="37028" tIns="31948" rIns="37028" bIns="3194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PO digitization</a:t>
            </a:r>
          </a:p>
        </p:txBody>
      </p:sp>
    </p:spTree>
    <p:extLst>
      <p:ext uri="{BB962C8B-B14F-4D97-AF65-F5344CB8AC3E}">
        <p14:creationId xmlns:p14="http://schemas.microsoft.com/office/powerpoint/2010/main" val="3165318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pgemini_Client-stories_Cybersecurity-assessment-of-a-multinational-bank">
            <a:extLst>
              <a:ext uri="{FF2B5EF4-FFF2-40B4-BE49-F238E27FC236}">
                <a16:creationId xmlns:a16="http://schemas.microsoft.com/office/drawing/2014/main" id="{1A3C291C-1E5B-0A99-8068-ED684939D2E4}"/>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F1962CF-EF97-412C-B792-066A1C9D2733}"/>
              </a:ext>
              <a:ext uri="{C183D7F6-B498-43B3-948B-1728B52AA6E4}">
                <adec:decorative xmlns:adec="http://schemas.microsoft.com/office/drawing/2017/decorative" val="1"/>
              </a:ext>
            </a:extLst>
          </p:cNvPr>
          <p:cNvSpPr/>
          <p:nvPr/>
        </p:nvSpPr>
        <p:spPr bwMode="white">
          <a:xfrm>
            <a:off x="1624995" y="0"/>
            <a:ext cx="4563421" cy="6859720"/>
          </a:xfrm>
          <a:prstGeom prst="rect">
            <a:avLst/>
          </a:prstGeom>
          <a:solidFill>
            <a:srgbClr val="272936">
              <a:alpha val="7813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49" b="0" i="0" u="none" strike="noStrike" kern="1200" cap="none" spc="0" normalizeH="0" baseline="0" noProof="0">
              <a:ln>
                <a:noFill/>
              </a:ln>
              <a:solidFill>
                <a:prstClr val="black"/>
              </a:solidFill>
              <a:effectLst/>
              <a:uLnTx/>
              <a:uFillTx/>
              <a:latin typeface="Ubuntu Medium"/>
              <a:ea typeface="+mn-ea"/>
              <a:cs typeface="+mn-cs"/>
            </a:endParaRPr>
          </a:p>
        </p:txBody>
      </p:sp>
      <p:sp>
        <p:nvSpPr>
          <p:cNvPr id="11" name="object 5">
            <a:extLst>
              <a:ext uri="{FF2B5EF4-FFF2-40B4-BE49-F238E27FC236}">
                <a16:creationId xmlns:a16="http://schemas.microsoft.com/office/drawing/2014/main" id="{14918BB1-58F4-42AC-859A-E60DF368D314}"/>
              </a:ext>
            </a:extLst>
          </p:cNvPr>
          <p:cNvSpPr txBox="1">
            <a:spLocks noGrp="1"/>
          </p:cNvSpPr>
          <p:nvPr>
            <p:ph type="title" idx="4294967295"/>
          </p:nvPr>
        </p:nvSpPr>
        <p:spPr>
          <a:xfrm>
            <a:off x="2008055" y="1418887"/>
            <a:ext cx="3946178" cy="2306976"/>
          </a:xfrm>
          <a:prstGeom prst="rect">
            <a:avLst/>
          </a:prstGeom>
          <a:noFill/>
          <a:ln>
            <a:noFill/>
            <a:prstDash/>
          </a:ln>
          <a:effectLst/>
        </p:spPr>
        <p:txBody>
          <a:bodyPr rot="0" spcFirstLastPara="0" vertOverflow="overflow" horzOverflow="overflow" vert="horz" wrap="square" lIns="0" tIns="90105" rIns="0" bIns="0" numCol="1" spcCol="0" rtlCol="0" fromWordArt="0" anchor="b" anchorCtr="0" forceAA="0" compatLnSpc="1">
            <a:prstTxWarp prst="textNoShape">
              <a:avLst/>
            </a:prstTxWarp>
            <a:spAutoFit/>
          </a:bodyPr>
          <a:lstStyle>
            <a:lvl1pPr marL="0" marR="0" indent="0" algn="l" defTabSz="1507846" rtl="0" eaLnBrk="1" fontAlgn="auto" latinLnBrk="0" hangingPunct="1">
              <a:lnSpc>
                <a:spcPct val="90000"/>
              </a:lnSpc>
              <a:spcBef>
                <a:spcPct val="0"/>
              </a:spcBef>
              <a:spcAft>
                <a:spcPts val="0"/>
              </a:spcAft>
              <a:buClrTx/>
              <a:buSzTx/>
              <a:buFontTx/>
              <a:buNone/>
              <a:tabLst/>
              <a:defRPr kumimoji="0" lang="en-US" sz="2950" b="0" i="0" u="none" strike="noStrike" kern="1200" cap="all" spc="0" normalizeH="0" baseline="0" noProof="0">
                <a:ln>
                  <a:noFill/>
                </a:ln>
                <a:solidFill>
                  <a:schemeClr val="bg1"/>
                </a:solidFill>
                <a:effectLst/>
                <a:uLnTx/>
                <a:uFillTx/>
                <a:latin typeface="Ubuntu Light"/>
                <a:ea typeface="+mj-ea"/>
                <a:cs typeface="Ubuntu Light"/>
              </a:defRPr>
            </a:lvl1pPr>
          </a:lstStyle>
          <a:p>
            <a:pPr marL="7701" marR="3081" lvl="0" indent="0" algn="l" defTabSz="1507846"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6" normalizeH="0" baseline="0" noProof="0">
                <a:ln>
                  <a:noFill/>
                </a:ln>
                <a:solidFill>
                  <a:schemeClr val="bg1"/>
                </a:solidFill>
                <a:effectLst/>
                <a:uLnTx/>
                <a:uFillTx/>
                <a:latin typeface="Ubuntu Light"/>
                <a:ea typeface="+mj-ea"/>
                <a:cs typeface="Ubuntu Light"/>
              </a:rPr>
              <a:t>Use case – </a:t>
            </a:r>
            <a:r>
              <a:rPr kumimoji="0" lang="en-US" sz="3600" b="0" i="0" u="none" strike="noStrike" kern="1200" cap="all" spc="-6" normalizeH="0" baseline="0" noProof="0" err="1">
                <a:ln>
                  <a:noFill/>
                </a:ln>
                <a:solidFill>
                  <a:schemeClr val="bg1"/>
                </a:solidFill>
                <a:effectLst/>
                <a:uLnTx/>
                <a:uFillTx/>
                <a:latin typeface="Ubuntu Light"/>
                <a:ea typeface="+mj-ea"/>
                <a:cs typeface="Ubuntu Light"/>
              </a:rPr>
              <a:t>bpaas</a:t>
            </a:r>
            <a:r>
              <a:rPr kumimoji="0" lang="en-US" sz="3600" b="0" i="0" u="none" strike="noStrike" kern="1200" cap="all" spc="-6" normalizeH="0" baseline="0" noProof="0">
                <a:ln>
                  <a:noFill/>
                </a:ln>
                <a:solidFill>
                  <a:schemeClr val="bg1"/>
                </a:solidFill>
                <a:effectLst/>
                <a:uLnTx/>
                <a:uFillTx/>
                <a:latin typeface="Ubuntu Light"/>
                <a:ea typeface="+mj-ea"/>
                <a:cs typeface="Ubuntu Light"/>
              </a:rPr>
              <a:t> for a leading </a:t>
            </a:r>
            <a:r>
              <a:rPr kumimoji="0" lang="en-US" sz="3600" b="0" i="0" u="none" strike="noStrike" kern="1200" cap="all" spc="-6" normalizeH="0" baseline="0" noProof="0" err="1">
                <a:ln>
                  <a:noFill/>
                </a:ln>
                <a:solidFill>
                  <a:schemeClr val="bg1"/>
                </a:solidFill>
                <a:effectLst/>
                <a:uLnTx/>
                <a:uFillTx/>
                <a:latin typeface="Ubuntu Light"/>
                <a:ea typeface="+mj-ea"/>
                <a:cs typeface="Ubuntu Light"/>
              </a:rPr>
              <a:t>dutch</a:t>
            </a:r>
            <a:r>
              <a:rPr kumimoji="0" lang="en-US" sz="3600" b="0" i="0" u="none" strike="noStrike" kern="1200" cap="all" spc="-6" normalizeH="0" baseline="0" noProof="0">
                <a:ln>
                  <a:noFill/>
                </a:ln>
                <a:solidFill>
                  <a:schemeClr val="bg1"/>
                </a:solidFill>
                <a:effectLst/>
                <a:uLnTx/>
                <a:uFillTx/>
                <a:latin typeface="Ubuntu Light"/>
                <a:ea typeface="+mj-ea"/>
                <a:cs typeface="Ubuntu Light"/>
              </a:rPr>
              <a:t> pensionfund</a:t>
            </a:r>
            <a:endParaRPr kumimoji="0" lang="en-US" sz="3600" b="0" i="0" u="none" strike="noStrike" kern="1200" cap="all" spc="0" normalizeH="0" baseline="0" noProof="0">
              <a:ln>
                <a:noFill/>
              </a:ln>
              <a:solidFill>
                <a:schemeClr val="accent2"/>
              </a:solidFill>
              <a:effectLst/>
              <a:uLnTx/>
              <a:uFillTx/>
              <a:latin typeface="Ubuntu Light"/>
              <a:ea typeface="+mj-ea"/>
              <a:cs typeface="Ubuntu Light"/>
            </a:endParaRPr>
          </a:p>
        </p:txBody>
      </p:sp>
    </p:spTree>
    <p:extLst>
      <p:ext uri="{BB962C8B-B14F-4D97-AF65-F5344CB8AC3E}">
        <p14:creationId xmlns:p14="http://schemas.microsoft.com/office/powerpoint/2010/main" val="87868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2">
            <a:extLst>
              <a:ext uri="{FF2B5EF4-FFF2-40B4-BE49-F238E27FC236}">
                <a16:creationId xmlns:a16="http://schemas.microsoft.com/office/drawing/2014/main" id="{0FC7665C-8461-444B-AAD3-386C1000E845}"/>
              </a:ext>
            </a:extLst>
          </p:cNvPr>
          <p:cNvPicPr>
            <a:picLocks noChangeAspect="1" noChangeArrowheads="1"/>
          </p:cNvPicPr>
          <p:nvPr/>
        </p:nvPicPr>
        <p:blipFill rotWithShape="1">
          <a:blip r:embed="rId2">
            <a:duotone>
              <a:schemeClr val="accent1">
                <a:shade val="45000"/>
                <a:satMod val="135000"/>
              </a:schemeClr>
              <a:prstClr val="white"/>
            </a:duotone>
            <a:alphaModFix/>
            <a:extLst>
              <a:ext uri="{28A0092B-C50C-407E-A947-70E740481C1C}">
                <a14:useLocalDpi xmlns:a14="http://schemas.microsoft.com/office/drawing/2010/main" val="0"/>
              </a:ext>
            </a:extLst>
          </a:blip>
          <a:srcRect l="-5561" t="2" b="-5084"/>
          <a:stretch/>
        </p:blipFill>
        <p:spPr bwMode="auto">
          <a:xfrm rot="4336976">
            <a:off x="41818" y="1635428"/>
            <a:ext cx="5192464" cy="5154539"/>
          </a:xfrm>
          <a:prstGeom prst="rect">
            <a:avLst/>
          </a:prstGeom>
          <a:noFill/>
          <a:extLst>
            <a:ext uri="{909E8E84-426E-40DD-AFC4-6F175D3DCCD1}">
              <a14:hiddenFill xmlns:a14="http://schemas.microsoft.com/office/drawing/2010/main">
                <a:solidFill>
                  <a:srgbClr val="FFFFFF"/>
                </a:solidFill>
              </a14:hiddenFill>
            </a:ext>
          </a:extLst>
        </p:spPr>
      </p:pic>
      <p:sp>
        <p:nvSpPr>
          <p:cNvPr id="124" name="Title 1">
            <a:extLst>
              <a:ext uri="{FF2B5EF4-FFF2-40B4-BE49-F238E27FC236}">
                <a16:creationId xmlns:a16="http://schemas.microsoft.com/office/drawing/2014/main" id="{751A1F8A-2335-482A-B3A4-458CF4A94203}"/>
              </a:ext>
            </a:extLst>
          </p:cNvPr>
          <p:cNvSpPr txBox="1">
            <a:spLocks/>
          </p:cNvSpPr>
          <p:nvPr/>
        </p:nvSpPr>
        <p:spPr>
          <a:xfrm>
            <a:off x="304800" y="12449"/>
            <a:ext cx="11015170" cy="863801"/>
          </a:xfrm>
          <a:prstGeom prst="rect">
            <a:avLst/>
          </a:prstGeom>
        </p:spPr>
        <p:txBody>
          <a:bodyPr vert="horz" lIns="0" tIns="0" rIns="0" bIns="0" rtlCol="0" anchor="ctr">
            <a:normAutofit/>
          </a:bodyPr>
          <a:lstStyle>
            <a:lvl1pPr algn="l" defTabSz="1039033" rtl="0" eaLnBrk="1" latinLnBrk="0" hangingPunct="1">
              <a:lnSpc>
                <a:spcPct val="90000"/>
              </a:lnSpc>
              <a:spcBef>
                <a:spcPct val="0"/>
              </a:spcBef>
              <a:buNone/>
              <a:defRPr lang="pt-PT" sz="30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1039033"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272936"/>
                </a:solidFill>
                <a:effectLst/>
                <a:uLnTx/>
                <a:uFillTx/>
                <a:latin typeface="Ubuntu Medium"/>
                <a:ea typeface="Verdana" panose="020B0604030504040204" pitchFamily="34" charset="0"/>
                <a:cs typeface="+mj-cs"/>
              </a:rPr>
              <a:t>KEY BENEFITS OFFERED BY CAPGEMINI</a:t>
            </a:r>
            <a:endParaRPr kumimoji="0" lang="en-GB" sz="3200" b="0" i="0" u="none" strike="noStrike" kern="1200" cap="none" spc="0" normalizeH="0" baseline="0" noProof="0">
              <a:ln>
                <a:noFill/>
              </a:ln>
              <a:solidFill>
                <a:srgbClr val="272936"/>
              </a:solidFill>
              <a:effectLst/>
              <a:uLnTx/>
              <a:uFillTx/>
              <a:latin typeface="Ubuntu Medium"/>
              <a:ea typeface="Verdana" panose="020B0604030504040204" pitchFamily="34" charset="0"/>
            </a:endParaRPr>
          </a:p>
        </p:txBody>
      </p:sp>
      <p:sp>
        <p:nvSpPr>
          <p:cNvPr id="99" name="TextBox 98">
            <a:extLst>
              <a:ext uri="{FF2B5EF4-FFF2-40B4-BE49-F238E27FC236}">
                <a16:creationId xmlns:a16="http://schemas.microsoft.com/office/drawing/2014/main" id="{77ED6042-FC69-4114-9E63-CEA252D89E42}"/>
              </a:ext>
            </a:extLst>
          </p:cNvPr>
          <p:cNvSpPr txBox="1"/>
          <p:nvPr/>
        </p:nvSpPr>
        <p:spPr>
          <a:xfrm rot="5181506">
            <a:off x="1370311" y="2777303"/>
            <a:ext cx="3929269" cy="2502338"/>
          </a:xfrm>
          <a:prstGeom prst="rect">
            <a:avLst/>
          </a:prstGeom>
          <a:noFill/>
        </p:spPr>
        <p:txBody>
          <a:bodyPr wrap="square" lIns="0" tIns="0" rIns="0" bIns="0" rtlCol="0">
            <a:prstTxWarp prst="textArchUp">
              <a:avLst>
                <a:gd name="adj" fmla="val 10800000"/>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600" normalizeH="0" baseline="0" noProof="0">
                <a:ln>
                  <a:noFill/>
                </a:ln>
                <a:solidFill>
                  <a:srgbClr val="FFFFFF"/>
                </a:solidFill>
                <a:effectLst/>
                <a:uLnTx/>
                <a:uFillTx/>
                <a:latin typeface="Ubuntu Medium"/>
                <a:ea typeface="+mn-ea"/>
                <a:cs typeface="+mn-cs"/>
              </a:rPr>
              <a:t>DIGITAL PENSIONFUND</a:t>
            </a:r>
          </a:p>
        </p:txBody>
      </p:sp>
      <p:sp>
        <p:nvSpPr>
          <p:cNvPr id="100" name="Rectangle 99">
            <a:extLst>
              <a:ext uri="{FF2B5EF4-FFF2-40B4-BE49-F238E27FC236}">
                <a16:creationId xmlns:a16="http://schemas.microsoft.com/office/drawing/2014/main" id="{6BF3A168-160F-40EA-B09B-BDB3485EEE55}"/>
              </a:ext>
            </a:extLst>
          </p:cNvPr>
          <p:cNvSpPr/>
          <p:nvPr/>
        </p:nvSpPr>
        <p:spPr>
          <a:xfrm>
            <a:off x="955113" y="1988336"/>
            <a:ext cx="200999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srgbClr val="12ABDB"/>
                </a:solidFill>
                <a:effectLst/>
                <a:uLnTx/>
                <a:uFillTx/>
                <a:latin typeface="Ubuntu Medium"/>
                <a:ea typeface="+mn-ea"/>
                <a:cs typeface="+mn-cs"/>
              </a:rPr>
              <a:t>Increased agility</a:t>
            </a:r>
          </a:p>
        </p:txBody>
      </p:sp>
      <p:sp>
        <p:nvSpPr>
          <p:cNvPr id="101" name="Rectangle 100">
            <a:extLst>
              <a:ext uri="{FF2B5EF4-FFF2-40B4-BE49-F238E27FC236}">
                <a16:creationId xmlns:a16="http://schemas.microsoft.com/office/drawing/2014/main" id="{3F3B4631-E55B-4C09-9750-4C5DD5A934EA}"/>
              </a:ext>
            </a:extLst>
          </p:cNvPr>
          <p:cNvSpPr/>
          <p:nvPr/>
        </p:nvSpPr>
        <p:spPr>
          <a:xfrm>
            <a:off x="956665" y="3137369"/>
            <a:ext cx="193768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CB2980"/>
                </a:solidFill>
                <a:effectLst/>
                <a:uLnTx/>
                <a:uFillTx/>
                <a:latin typeface="Ubuntu Medium"/>
                <a:ea typeface="+mn-ea"/>
                <a:cs typeface="+mn-cs"/>
              </a:rPr>
              <a:t>Digital channels communication</a:t>
            </a:r>
          </a:p>
        </p:txBody>
      </p:sp>
      <p:sp>
        <p:nvSpPr>
          <p:cNvPr id="102" name="Rectangle 101">
            <a:extLst>
              <a:ext uri="{FF2B5EF4-FFF2-40B4-BE49-F238E27FC236}">
                <a16:creationId xmlns:a16="http://schemas.microsoft.com/office/drawing/2014/main" id="{F98130B4-28D1-4150-A45E-8635011C3B34}"/>
              </a:ext>
            </a:extLst>
          </p:cNvPr>
          <p:cNvSpPr/>
          <p:nvPr/>
        </p:nvSpPr>
        <p:spPr>
          <a:xfrm>
            <a:off x="949971" y="4456564"/>
            <a:ext cx="2085468"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srgbClr val="2B143D">
                    <a:lumMod val="50000"/>
                    <a:lumOff val="50000"/>
                  </a:srgbClr>
                </a:solidFill>
                <a:effectLst/>
                <a:uLnTx/>
                <a:uFillTx/>
                <a:latin typeface="Ubuntu Medium"/>
                <a:ea typeface="+mn-ea"/>
                <a:cs typeface="+mn-cs"/>
              </a:rPr>
              <a:t>End to end ownership of services</a:t>
            </a:r>
          </a:p>
        </p:txBody>
      </p:sp>
      <p:sp>
        <p:nvSpPr>
          <p:cNvPr id="103" name="Rectangle 102">
            <a:extLst>
              <a:ext uri="{FF2B5EF4-FFF2-40B4-BE49-F238E27FC236}">
                <a16:creationId xmlns:a16="http://schemas.microsoft.com/office/drawing/2014/main" id="{F15BFA42-054E-412F-ACEA-25CC6928AFE2}"/>
              </a:ext>
            </a:extLst>
          </p:cNvPr>
          <p:cNvSpPr/>
          <p:nvPr/>
        </p:nvSpPr>
        <p:spPr>
          <a:xfrm>
            <a:off x="1244829" y="5929713"/>
            <a:ext cx="155503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srgbClr val="01D1D0"/>
                </a:solidFill>
                <a:effectLst/>
                <a:uLnTx/>
                <a:uFillTx/>
                <a:latin typeface="Ubuntu Medium"/>
                <a:ea typeface="+mn-ea"/>
                <a:cs typeface="+mn-cs"/>
              </a:rPr>
              <a:t>Regulatory compliance</a:t>
            </a:r>
          </a:p>
        </p:txBody>
      </p:sp>
      <p:sp>
        <p:nvSpPr>
          <p:cNvPr id="104" name="TextBox 103">
            <a:extLst>
              <a:ext uri="{FF2B5EF4-FFF2-40B4-BE49-F238E27FC236}">
                <a16:creationId xmlns:a16="http://schemas.microsoft.com/office/drawing/2014/main" id="{9C877A7C-7B0E-4970-A918-A3177DD9E911}"/>
              </a:ext>
            </a:extLst>
          </p:cNvPr>
          <p:cNvSpPr txBox="1"/>
          <p:nvPr/>
        </p:nvSpPr>
        <p:spPr>
          <a:xfrm>
            <a:off x="6327601" y="5627000"/>
            <a:ext cx="2469177" cy="830997"/>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200"/>
              </a:spcBef>
              <a:spcAft>
                <a:spcPts val="200"/>
              </a:spcAft>
              <a:buClr>
                <a:srgbClr val="860864"/>
              </a:buClr>
              <a:buSzTx/>
              <a:buFontTx/>
              <a:buNone/>
              <a:tabLst/>
              <a:defRPr/>
            </a:pPr>
            <a:r>
              <a:rPr kumimoji="0" lang="en-US" sz="1600" b="0" i="0" u="none" strike="noStrike" kern="1200" cap="none" spc="0" normalizeH="0" baseline="0" noProof="0">
                <a:ln>
                  <a:noFill/>
                </a:ln>
                <a:solidFill>
                  <a:prstClr val="black"/>
                </a:solidFill>
                <a:effectLst/>
                <a:uLnTx/>
                <a:uFillTx/>
                <a:latin typeface="Ubuntu Medium"/>
                <a:ea typeface="+mn-ea"/>
                <a:cs typeface="+mn-cs"/>
              </a:rPr>
              <a:t>Global operating model leveraging local and nearshore capabilities</a:t>
            </a:r>
          </a:p>
        </p:txBody>
      </p:sp>
      <p:sp>
        <p:nvSpPr>
          <p:cNvPr id="105" name="TextBox 104">
            <a:extLst>
              <a:ext uri="{FF2B5EF4-FFF2-40B4-BE49-F238E27FC236}">
                <a16:creationId xmlns:a16="http://schemas.microsoft.com/office/drawing/2014/main" id="{07113971-B75D-4E06-98ED-5A530613D09A}"/>
              </a:ext>
            </a:extLst>
          </p:cNvPr>
          <p:cNvSpPr txBox="1"/>
          <p:nvPr/>
        </p:nvSpPr>
        <p:spPr>
          <a:xfrm>
            <a:off x="6318029" y="1912292"/>
            <a:ext cx="2469177" cy="830997"/>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200"/>
              </a:spcBef>
              <a:spcAft>
                <a:spcPts val="200"/>
              </a:spcAft>
              <a:buClr>
                <a:srgbClr val="0070AD"/>
              </a:buClr>
              <a:buSzTx/>
              <a:buFontTx/>
              <a:buNone/>
              <a:tabLst/>
              <a:defRPr/>
            </a:pPr>
            <a:r>
              <a:rPr kumimoji="0" lang="en-US" sz="1600" b="0" i="0" u="none" strike="noStrike" kern="1200" cap="none" spc="0" normalizeH="0" baseline="0" noProof="0">
                <a:ln>
                  <a:noFill/>
                </a:ln>
                <a:solidFill>
                  <a:prstClr val="black"/>
                </a:solidFill>
                <a:effectLst/>
                <a:uLnTx/>
                <a:uFillTx/>
                <a:latin typeface="Ubuntu Medium"/>
                <a:ea typeface="+mn-ea"/>
                <a:cs typeface="+mn-cs"/>
              </a:rPr>
              <a:t>Complete digital transformation of business</a:t>
            </a:r>
            <a:endParaRPr kumimoji="0" lang="en-US" sz="1600" b="1" i="0" u="none" strike="noStrike" kern="1200" cap="none" spc="0" normalizeH="0" baseline="0" noProof="0">
              <a:ln>
                <a:noFill/>
              </a:ln>
              <a:solidFill>
                <a:prstClr val="black"/>
              </a:solidFill>
              <a:effectLst/>
              <a:uLnTx/>
              <a:uFillTx/>
              <a:latin typeface="Ubuntu Medium"/>
              <a:ea typeface="+mn-ea"/>
              <a:cs typeface="+mn-cs"/>
            </a:endParaRPr>
          </a:p>
        </p:txBody>
      </p:sp>
      <p:sp>
        <p:nvSpPr>
          <p:cNvPr id="106" name="TextBox 105">
            <a:extLst>
              <a:ext uri="{FF2B5EF4-FFF2-40B4-BE49-F238E27FC236}">
                <a16:creationId xmlns:a16="http://schemas.microsoft.com/office/drawing/2014/main" id="{91FB7BEA-F46C-4CF9-A336-4901CD87B770}"/>
              </a:ext>
            </a:extLst>
          </p:cNvPr>
          <p:cNvSpPr txBox="1"/>
          <p:nvPr/>
        </p:nvSpPr>
        <p:spPr>
          <a:xfrm>
            <a:off x="6318029" y="4405779"/>
            <a:ext cx="2469177" cy="830997"/>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200"/>
              </a:spcBef>
              <a:spcAft>
                <a:spcPts val="200"/>
              </a:spcAft>
              <a:buClr>
                <a:srgbClr val="4701A7"/>
              </a:buClr>
              <a:buSzTx/>
              <a:buFontTx/>
              <a:buNone/>
              <a:tabLst/>
              <a:defRPr/>
            </a:pPr>
            <a:r>
              <a:rPr kumimoji="0" lang="en-US" sz="1600" b="0" i="0" u="none" strike="noStrike" kern="1200" cap="none" spc="0" normalizeH="0" baseline="0" noProof="0">
                <a:ln>
                  <a:noFill/>
                </a:ln>
                <a:solidFill>
                  <a:prstClr val="black"/>
                </a:solidFill>
                <a:effectLst/>
                <a:uLnTx/>
                <a:uFillTx/>
                <a:latin typeface="Ubuntu Medium"/>
                <a:ea typeface="+mn-ea"/>
                <a:cs typeface="+mn-cs"/>
              </a:rPr>
              <a:t>End to end SLAs with markedly improved service levels</a:t>
            </a:r>
            <a:endParaRPr kumimoji="0" lang="en-US" sz="1600" b="1" i="0" u="none" strike="noStrike" kern="1200" cap="none" spc="0" normalizeH="0" baseline="0" noProof="0">
              <a:ln>
                <a:noFill/>
              </a:ln>
              <a:solidFill>
                <a:prstClr val="black"/>
              </a:solidFill>
              <a:effectLst/>
              <a:uLnTx/>
              <a:uFillTx/>
              <a:latin typeface="Ubuntu Medium"/>
              <a:ea typeface="+mn-ea"/>
              <a:cs typeface="+mn-cs"/>
            </a:endParaRPr>
          </a:p>
        </p:txBody>
      </p:sp>
      <p:sp>
        <p:nvSpPr>
          <p:cNvPr id="107" name="TextBox 106">
            <a:extLst>
              <a:ext uri="{FF2B5EF4-FFF2-40B4-BE49-F238E27FC236}">
                <a16:creationId xmlns:a16="http://schemas.microsoft.com/office/drawing/2014/main" id="{12669FA1-4D29-4632-BFE1-138FC1655482}"/>
              </a:ext>
            </a:extLst>
          </p:cNvPr>
          <p:cNvSpPr txBox="1"/>
          <p:nvPr/>
        </p:nvSpPr>
        <p:spPr>
          <a:xfrm>
            <a:off x="6311266" y="3070625"/>
            <a:ext cx="2469177" cy="830997"/>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200"/>
              </a:spcBef>
              <a:spcAft>
                <a:spcPts val="200"/>
              </a:spcAft>
              <a:buClr>
                <a:srgbClr val="448288"/>
              </a:buClr>
              <a:buSzTx/>
              <a:buFontTx/>
              <a:buNone/>
              <a:tabLst/>
              <a:defRPr/>
            </a:pPr>
            <a:r>
              <a:rPr kumimoji="0" lang="en-US" sz="1600" b="0" i="0" u="none" strike="noStrike" kern="1200" cap="none" spc="0" normalizeH="0" baseline="0" noProof="0">
                <a:ln>
                  <a:noFill/>
                </a:ln>
                <a:solidFill>
                  <a:prstClr val="black"/>
                </a:solidFill>
                <a:effectLst/>
                <a:uLnTx/>
                <a:uFillTx/>
                <a:latin typeface="Ubuntu Medium"/>
                <a:ea typeface="+mn-ea"/>
                <a:cs typeface="+mn-cs"/>
              </a:rPr>
              <a:t>Significant Cost reduction compared to current spend</a:t>
            </a:r>
          </a:p>
        </p:txBody>
      </p:sp>
      <p:sp>
        <p:nvSpPr>
          <p:cNvPr id="108" name="Oval 107">
            <a:extLst>
              <a:ext uri="{FF2B5EF4-FFF2-40B4-BE49-F238E27FC236}">
                <a16:creationId xmlns:a16="http://schemas.microsoft.com/office/drawing/2014/main" id="{1CB9EBC9-B8E5-474F-B15D-F052B6BD1559}"/>
              </a:ext>
            </a:extLst>
          </p:cNvPr>
          <p:cNvSpPr/>
          <p:nvPr/>
        </p:nvSpPr>
        <p:spPr>
          <a:xfrm rot="12940012">
            <a:off x="5985925" y="3305141"/>
            <a:ext cx="155448" cy="155448"/>
          </a:xfrm>
          <a:prstGeom prst="ellipse">
            <a:avLst/>
          </a:prstGeom>
          <a:solidFill>
            <a:srgbClr val="CB298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Ubuntu Medium"/>
              <a:ea typeface="+mn-ea"/>
              <a:cs typeface="+mn-cs"/>
            </a:endParaRPr>
          </a:p>
        </p:txBody>
      </p:sp>
      <p:sp>
        <p:nvSpPr>
          <p:cNvPr id="109" name="Oval 108">
            <a:extLst>
              <a:ext uri="{FF2B5EF4-FFF2-40B4-BE49-F238E27FC236}">
                <a16:creationId xmlns:a16="http://schemas.microsoft.com/office/drawing/2014/main" id="{0B39FAE5-7055-4C76-B498-C0319F052B91}"/>
              </a:ext>
            </a:extLst>
          </p:cNvPr>
          <p:cNvSpPr/>
          <p:nvPr/>
        </p:nvSpPr>
        <p:spPr>
          <a:xfrm rot="2140012">
            <a:off x="6003251" y="4648429"/>
            <a:ext cx="155448" cy="155448"/>
          </a:xfrm>
          <a:prstGeom prst="ellipse">
            <a:avLst/>
          </a:prstGeom>
          <a:solidFill>
            <a:srgbClr val="9A5DC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Ubuntu Medium"/>
              <a:ea typeface="+mn-ea"/>
              <a:cs typeface="+mn-cs"/>
            </a:endParaRPr>
          </a:p>
        </p:txBody>
      </p:sp>
      <p:sp>
        <p:nvSpPr>
          <p:cNvPr id="110" name="Oval 109">
            <a:extLst>
              <a:ext uri="{FF2B5EF4-FFF2-40B4-BE49-F238E27FC236}">
                <a16:creationId xmlns:a16="http://schemas.microsoft.com/office/drawing/2014/main" id="{7005BB63-646C-4C2C-B3FC-B562B31B716C}"/>
              </a:ext>
            </a:extLst>
          </p:cNvPr>
          <p:cNvSpPr/>
          <p:nvPr/>
        </p:nvSpPr>
        <p:spPr>
          <a:xfrm rot="12940012">
            <a:off x="5993678" y="5828433"/>
            <a:ext cx="155448" cy="155448"/>
          </a:xfrm>
          <a:prstGeom prst="ellipse">
            <a:avLst/>
          </a:prstGeom>
          <a:solidFill>
            <a:srgbClr val="01D1D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Ubuntu Medium"/>
              <a:ea typeface="+mn-ea"/>
              <a:cs typeface="+mn-cs"/>
            </a:endParaRPr>
          </a:p>
        </p:txBody>
      </p:sp>
      <p:sp>
        <p:nvSpPr>
          <p:cNvPr id="111" name="Oval 110">
            <a:extLst>
              <a:ext uri="{FF2B5EF4-FFF2-40B4-BE49-F238E27FC236}">
                <a16:creationId xmlns:a16="http://schemas.microsoft.com/office/drawing/2014/main" id="{6FEECF4A-E6B6-44C9-8B05-8D7A311FB603}"/>
              </a:ext>
            </a:extLst>
          </p:cNvPr>
          <p:cNvSpPr/>
          <p:nvPr/>
        </p:nvSpPr>
        <p:spPr>
          <a:xfrm rot="2140012">
            <a:off x="5976923" y="2126312"/>
            <a:ext cx="155448" cy="155448"/>
          </a:xfrm>
          <a:prstGeom prst="ellipse">
            <a:avLst/>
          </a:prstGeom>
          <a:solidFill>
            <a:srgbClr val="12ABD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Ubuntu Medium"/>
              <a:ea typeface="+mn-ea"/>
              <a:cs typeface="+mn-cs"/>
            </a:endParaRPr>
          </a:p>
        </p:txBody>
      </p:sp>
      <p:sp>
        <p:nvSpPr>
          <p:cNvPr id="112" name="Arc 111">
            <a:extLst>
              <a:ext uri="{FF2B5EF4-FFF2-40B4-BE49-F238E27FC236}">
                <a16:creationId xmlns:a16="http://schemas.microsoft.com/office/drawing/2014/main" id="{FAD2B5DF-8958-43F0-A35F-983EB25991CB}"/>
              </a:ext>
            </a:extLst>
          </p:cNvPr>
          <p:cNvSpPr/>
          <p:nvPr/>
        </p:nvSpPr>
        <p:spPr>
          <a:xfrm rot="2962066">
            <a:off x="1561896" y="2645686"/>
            <a:ext cx="1448482" cy="1501324"/>
          </a:xfrm>
          <a:prstGeom prst="arc">
            <a:avLst/>
          </a:prstGeom>
          <a:noFill/>
          <a:ln w="76200" cap="flat" cmpd="sng" algn="ctr">
            <a:solidFill>
              <a:srgbClr val="CB298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Ubuntu Medium"/>
              <a:ea typeface="+mn-ea"/>
              <a:cs typeface="+mn-cs"/>
            </a:endParaRPr>
          </a:p>
        </p:txBody>
      </p:sp>
      <p:sp>
        <p:nvSpPr>
          <p:cNvPr id="113" name="Arc 112">
            <a:extLst>
              <a:ext uri="{FF2B5EF4-FFF2-40B4-BE49-F238E27FC236}">
                <a16:creationId xmlns:a16="http://schemas.microsoft.com/office/drawing/2014/main" id="{93629D69-73FA-43A8-B8AD-918477F82A64}"/>
              </a:ext>
            </a:extLst>
          </p:cNvPr>
          <p:cNvSpPr/>
          <p:nvPr/>
        </p:nvSpPr>
        <p:spPr>
          <a:xfrm rot="2509610">
            <a:off x="1561896" y="4155608"/>
            <a:ext cx="1448482" cy="1501324"/>
          </a:xfrm>
          <a:prstGeom prst="arc">
            <a:avLst/>
          </a:prstGeom>
          <a:noFill/>
          <a:ln w="76200" cap="flat" cmpd="sng" algn="ctr">
            <a:solidFill>
              <a:srgbClr val="2B143D">
                <a:lumMod val="50000"/>
                <a:lumOff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Ubuntu Medium"/>
              <a:ea typeface="+mn-ea"/>
              <a:cs typeface="+mn-cs"/>
            </a:endParaRPr>
          </a:p>
        </p:txBody>
      </p:sp>
      <p:sp>
        <p:nvSpPr>
          <p:cNvPr id="114" name="Arc 113">
            <a:extLst>
              <a:ext uri="{FF2B5EF4-FFF2-40B4-BE49-F238E27FC236}">
                <a16:creationId xmlns:a16="http://schemas.microsoft.com/office/drawing/2014/main" id="{63C068C9-FD1A-43B3-A1FA-80545C4D7164}"/>
              </a:ext>
            </a:extLst>
          </p:cNvPr>
          <p:cNvSpPr/>
          <p:nvPr/>
        </p:nvSpPr>
        <p:spPr>
          <a:xfrm rot="2045856">
            <a:off x="1679536" y="5566426"/>
            <a:ext cx="1448482" cy="1501324"/>
          </a:xfrm>
          <a:prstGeom prst="arc">
            <a:avLst/>
          </a:prstGeom>
          <a:noFill/>
          <a:ln w="76200" cap="flat" cmpd="sng" algn="ctr">
            <a:solidFill>
              <a:srgbClr val="01D1D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Ubuntu Medium"/>
              <a:ea typeface="+mn-ea"/>
              <a:cs typeface="+mn-cs"/>
            </a:endParaRPr>
          </a:p>
        </p:txBody>
      </p:sp>
      <p:sp>
        <p:nvSpPr>
          <p:cNvPr id="115" name="Arc 114">
            <a:extLst>
              <a:ext uri="{FF2B5EF4-FFF2-40B4-BE49-F238E27FC236}">
                <a16:creationId xmlns:a16="http://schemas.microsoft.com/office/drawing/2014/main" id="{74D8073D-E162-4CE4-AEF3-58BA0753407B}"/>
              </a:ext>
            </a:extLst>
          </p:cNvPr>
          <p:cNvSpPr/>
          <p:nvPr/>
        </p:nvSpPr>
        <p:spPr>
          <a:xfrm rot="3530042">
            <a:off x="1735126" y="1388268"/>
            <a:ext cx="1448482" cy="1501324"/>
          </a:xfrm>
          <a:prstGeom prst="arc">
            <a:avLst/>
          </a:prstGeom>
          <a:noFill/>
          <a:ln w="76200" cap="flat" cmpd="sng" algn="ctr">
            <a:solidFill>
              <a:srgbClr val="12ABDB"/>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Ubuntu Medium"/>
              <a:ea typeface="+mn-ea"/>
              <a:cs typeface="+mn-cs"/>
            </a:endParaRPr>
          </a:p>
        </p:txBody>
      </p:sp>
      <p:sp>
        <p:nvSpPr>
          <p:cNvPr id="119" name="TextBox 118">
            <a:extLst>
              <a:ext uri="{FF2B5EF4-FFF2-40B4-BE49-F238E27FC236}">
                <a16:creationId xmlns:a16="http://schemas.microsoft.com/office/drawing/2014/main" id="{679CDD90-FA69-4BB9-A08A-DD8DC9C8353B}"/>
              </a:ext>
            </a:extLst>
          </p:cNvPr>
          <p:cNvSpPr txBox="1">
            <a:spLocks/>
          </p:cNvSpPr>
          <p:nvPr/>
        </p:nvSpPr>
        <p:spPr>
          <a:xfrm>
            <a:off x="538962" y="1204279"/>
            <a:ext cx="4837270" cy="370213"/>
          </a:xfrm>
          <a:prstGeom prst="round2DiagRect">
            <a:avLst/>
          </a:prstGeom>
          <a:solidFill>
            <a:schemeClr val="accent4"/>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Ubuntu Medium"/>
                <a:ea typeface="Verdana" panose="020B0604030504040204" pitchFamily="34" charset="0"/>
                <a:cs typeface="Verdana" panose="020B0604030504040204" pitchFamily="34" charset="0"/>
              </a:rPr>
              <a:t>Key client needs</a:t>
            </a:r>
          </a:p>
        </p:txBody>
      </p:sp>
      <p:sp>
        <p:nvSpPr>
          <p:cNvPr id="120" name="TextBox 119">
            <a:extLst>
              <a:ext uri="{FF2B5EF4-FFF2-40B4-BE49-F238E27FC236}">
                <a16:creationId xmlns:a16="http://schemas.microsoft.com/office/drawing/2014/main" id="{2E5CC108-6D16-4642-B739-E69DE4BBE10F}"/>
              </a:ext>
            </a:extLst>
          </p:cNvPr>
          <p:cNvSpPr txBox="1">
            <a:spLocks/>
          </p:cNvSpPr>
          <p:nvPr/>
        </p:nvSpPr>
        <p:spPr>
          <a:xfrm>
            <a:off x="5895728" y="1197598"/>
            <a:ext cx="3215221" cy="360087"/>
          </a:xfrm>
          <a:prstGeom prst="round2DiagRect">
            <a:avLst/>
          </a:prstGeom>
          <a:solidFill>
            <a:schemeClr val="accent6"/>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Ubuntu Medium"/>
                <a:ea typeface="Verdana" panose="020B0604030504040204" pitchFamily="34" charset="0"/>
                <a:cs typeface="Verdana" panose="020B0604030504040204" pitchFamily="34" charset="0"/>
              </a:rPr>
              <a:t>Benefits offered by Capgemini</a:t>
            </a:r>
          </a:p>
        </p:txBody>
      </p:sp>
      <p:sp>
        <p:nvSpPr>
          <p:cNvPr id="2" name="Rectangle 1">
            <a:extLst>
              <a:ext uri="{FF2B5EF4-FFF2-40B4-BE49-F238E27FC236}">
                <a16:creationId xmlns:a16="http://schemas.microsoft.com/office/drawing/2014/main" id="{D8B1E94F-A3F7-3692-ABAB-E7F937E7A066}"/>
              </a:ext>
            </a:extLst>
          </p:cNvPr>
          <p:cNvSpPr/>
          <p:nvPr/>
        </p:nvSpPr>
        <p:spPr>
          <a:xfrm>
            <a:off x="9252946" y="1197598"/>
            <a:ext cx="2874186" cy="5293757"/>
          </a:xfrm>
          <a:prstGeom prst="rect">
            <a:avLst/>
          </a:prstGeom>
          <a:solidFill>
            <a:schemeClr val="bg1">
              <a:lumMod val="95000"/>
            </a:schemeClr>
          </a:solidFill>
          <a:ln>
            <a:solidFill>
              <a:schemeClr val="accent1"/>
            </a:solidFill>
          </a:ln>
        </p:spPr>
        <p:txBody>
          <a:bodyPr wrap="square">
            <a:spAutoFit/>
          </a:bodyPr>
          <a:lstStyle/>
          <a:p>
            <a:pPr marL="274320" marR="0" lvl="0" indent="-274320" algn="ctr" defTabSz="914400" rtl="0" eaLnBrk="1" fontAlgn="auto" latinLnBrk="0" hangingPunct="1">
              <a:lnSpc>
                <a:spcPct val="100000"/>
              </a:lnSpc>
              <a:spcBef>
                <a:spcPts val="1200"/>
              </a:spcBef>
              <a:spcAft>
                <a:spcPts val="1200"/>
              </a:spcAft>
              <a:buClrTx/>
              <a:buSzTx/>
              <a:buFontTx/>
              <a:buNone/>
              <a:tabLst/>
              <a:defRPr/>
            </a:pPr>
            <a:r>
              <a:rPr kumimoji="0" lang="en-US" sz="1300" b="1" i="0" u="none" strike="noStrike" kern="1200" cap="none" spc="0" normalizeH="0" baseline="0" noProof="0">
                <a:ln>
                  <a:noFill/>
                </a:ln>
                <a:solidFill>
                  <a:srgbClr val="0070AD"/>
                </a:solidFill>
                <a:effectLst/>
                <a:uLnTx/>
                <a:uFillTx/>
                <a:latin typeface="Ubuntu Medium"/>
                <a:ea typeface="+mn-ea"/>
                <a:cs typeface="+mn-cs"/>
              </a:rPr>
              <a:t>About the client:</a:t>
            </a:r>
          </a:p>
          <a:p>
            <a:pPr marL="274320" marR="0" lvl="0" indent="-274320" algn="l" defTabSz="914400" rtl="0" eaLnBrk="1" fontAlgn="auto" latinLnBrk="0" hangingPunct="1">
              <a:lnSpc>
                <a:spcPct val="100000"/>
              </a:lnSpc>
              <a:spcBef>
                <a:spcPts val="600"/>
              </a:spcBef>
              <a:spcAft>
                <a:spcPts val="600"/>
              </a:spcAft>
              <a:buClrTx/>
              <a:buSzPct val="120000"/>
              <a:buFontTx/>
              <a:buBlip>
                <a:blip r:embed="rId3"/>
              </a:buBlip>
              <a:tabLst/>
              <a:defRPr/>
            </a:pPr>
            <a:r>
              <a:rPr kumimoji="0" lang="en-US" sz="1300" b="0" i="0" u="none" strike="noStrike" kern="1200" cap="none" spc="0" normalizeH="0" baseline="0" noProof="0">
                <a:ln>
                  <a:noFill/>
                </a:ln>
                <a:solidFill>
                  <a:prstClr val="black"/>
                </a:solidFill>
                <a:effectLst/>
                <a:uLnTx/>
                <a:uFillTx/>
                <a:latin typeface="Ubuntu Medium"/>
                <a:ea typeface="+mn-ea"/>
                <a:cs typeface="+mn-cs"/>
              </a:rPr>
              <a:t>One of the oldest and 5th largest in the Netherland, Legally structured as a foundation.</a:t>
            </a:r>
          </a:p>
          <a:p>
            <a:pPr marL="274320" marR="0" lvl="0" indent="-274320" algn="l" defTabSz="914400" rtl="0" eaLnBrk="1" fontAlgn="auto" latinLnBrk="0" hangingPunct="1">
              <a:lnSpc>
                <a:spcPct val="100000"/>
              </a:lnSpc>
              <a:spcBef>
                <a:spcPts val="600"/>
              </a:spcBef>
              <a:spcAft>
                <a:spcPts val="600"/>
              </a:spcAft>
              <a:buClrTx/>
              <a:buSzPct val="120000"/>
              <a:buFontTx/>
              <a:buBlip>
                <a:blip r:embed="rId3"/>
              </a:buBlip>
              <a:tabLst/>
              <a:defRPr/>
            </a:pPr>
            <a:r>
              <a:rPr kumimoji="0" lang="en-US" sz="1300" b="0" i="0" u="none" strike="noStrike" kern="1200" cap="none" spc="0" normalizeH="0" baseline="0" noProof="0">
                <a:ln>
                  <a:noFill/>
                </a:ln>
                <a:solidFill>
                  <a:prstClr val="black"/>
                </a:solidFill>
                <a:effectLst/>
                <a:uLnTx/>
                <a:uFillTx/>
                <a:latin typeface="Ubuntu Medium"/>
                <a:ea typeface="+mn-ea"/>
                <a:cs typeface="+mn-cs"/>
              </a:rPr>
              <a:t>The pension fund is an obligatory fund meaning that every employer in the retailing business in the Netherlands needs to have their pension at BPfD</a:t>
            </a:r>
          </a:p>
          <a:p>
            <a:pPr marL="274320" marR="0" lvl="0" indent="-274320" algn="l" defTabSz="914400" rtl="0" eaLnBrk="1" fontAlgn="auto" latinLnBrk="0" hangingPunct="1">
              <a:lnSpc>
                <a:spcPct val="100000"/>
              </a:lnSpc>
              <a:spcBef>
                <a:spcPts val="600"/>
              </a:spcBef>
              <a:spcAft>
                <a:spcPts val="600"/>
              </a:spcAft>
              <a:buClrTx/>
              <a:buSzPct val="120000"/>
              <a:buFontTx/>
              <a:buBlip>
                <a:blip r:embed="rId3"/>
              </a:buBlip>
              <a:tabLst/>
              <a:defRPr/>
            </a:pPr>
            <a:r>
              <a:rPr kumimoji="0" lang="en-US" sz="1300" b="0" i="0" u="none" strike="noStrike" kern="1200" cap="none" spc="0" normalizeH="0" baseline="0" noProof="0">
                <a:ln>
                  <a:noFill/>
                </a:ln>
                <a:solidFill>
                  <a:prstClr val="black"/>
                </a:solidFill>
                <a:effectLst/>
                <a:uLnTx/>
                <a:uFillTx/>
                <a:latin typeface="Ubuntu Medium"/>
                <a:ea typeface="+mn-ea"/>
                <a:cs typeface="+mn-cs"/>
              </a:rPr>
              <a:t>&gt;20 Billion of Assets Under Management</a:t>
            </a:r>
          </a:p>
          <a:p>
            <a:pPr marL="274320" marR="0" lvl="0" indent="-274320" algn="l" defTabSz="914400" rtl="0" eaLnBrk="1" fontAlgn="auto" latinLnBrk="0" hangingPunct="1">
              <a:lnSpc>
                <a:spcPct val="100000"/>
              </a:lnSpc>
              <a:spcBef>
                <a:spcPts val="600"/>
              </a:spcBef>
              <a:spcAft>
                <a:spcPts val="600"/>
              </a:spcAft>
              <a:buClrTx/>
              <a:buSzPct val="120000"/>
              <a:buFontTx/>
              <a:buBlip>
                <a:blip r:embed="rId3"/>
              </a:buBlip>
              <a:tabLst/>
              <a:defRPr/>
            </a:pPr>
            <a:r>
              <a:rPr kumimoji="0" lang="en-US" sz="1300" b="0" i="0" u="none" strike="noStrike" kern="1200" cap="none" spc="0" normalizeH="0" baseline="0" noProof="0">
                <a:ln>
                  <a:noFill/>
                </a:ln>
                <a:solidFill>
                  <a:prstClr val="black"/>
                </a:solidFill>
                <a:effectLst/>
                <a:uLnTx/>
                <a:uFillTx/>
                <a:latin typeface="Ubuntu Medium"/>
                <a:ea typeface="+mn-ea"/>
                <a:cs typeface="+mn-cs"/>
              </a:rPr>
              <a:t>300K active + 100K retired + 800K inactive policies</a:t>
            </a:r>
          </a:p>
          <a:p>
            <a:pPr marL="274320" marR="0" lvl="0" indent="-274320" algn="l" defTabSz="914400" rtl="0" eaLnBrk="1" fontAlgn="auto" latinLnBrk="0" hangingPunct="1">
              <a:lnSpc>
                <a:spcPct val="100000"/>
              </a:lnSpc>
              <a:spcBef>
                <a:spcPts val="600"/>
              </a:spcBef>
              <a:spcAft>
                <a:spcPts val="600"/>
              </a:spcAft>
              <a:buClrTx/>
              <a:buSzPct val="120000"/>
              <a:buFontTx/>
              <a:buBlip>
                <a:blip r:embed="rId3"/>
              </a:buBlip>
              <a:tabLst/>
              <a:defRPr/>
            </a:pPr>
            <a:r>
              <a:rPr kumimoji="0" lang="en-US" sz="1300" b="0" i="0" u="none" strike="noStrike" kern="1200" cap="none" spc="0" normalizeH="0" baseline="0" noProof="0">
                <a:ln>
                  <a:noFill/>
                </a:ln>
                <a:solidFill>
                  <a:prstClr val="black"/>
                </a:solidFill>
                <a:effectLst/>
                <a:uLnTx/>
                <a:uFillTx/>
                <a:latin typeface="Ubuntu Medium"/>
                <a:ea typeface="+mn-ea"/>
                <a:cs typeface="+mn-cs"/>
              </a:rPr>
              <a:t>Over 40 K retail companies for which CLIENT administrate pensions</a:t>
            </a:r>
          </a:p>
          <a:p>
            <a:pPr marL="274320" marR="0" lvl="0" indent="-274320" algn="l" defTabSz="914400" rtl="0" eaLnBrk="1" fontAlgn="auto" latinLnBrk="0" hangingPunct="1">
              <a:lnSpc>
                <a:spcPct val="100000"/>
              </a:lnSpc>
              <a:spcBef>
                <a:spcPts val="600"/>
              </a:spcBef>
              <a:spcAft>
                <a:spcPts val="600"/>
              </a:spcAft>
              <a:buClrTx/>
              <a:buSzPct val="120000"/>
              <a:buFontTx/>
              <a:buBlip>
                <a:blip r:embed="rId3"/>
              </a:buBlip>
              <a:tabLst/>
              <a:defRPr/>
            </a:pPr>
            <a:r>
              <a:rPr kumimoji="0" lang="en-US" sz="1300" b="0" i="0" u="none" strike="noStrike" kern="1200" cap="none" spc="0" normalizeH="0" baseline="0" noProof="0">
                <a:ln>
                  <a:noFill/>
                </a:ln>
                <a:solidFill>
                  <a:prstClr val="black"/>
                </a:solidFill>
                <a:effectLst/>
                <a:uLnTx/>
                <a:uFillTx/>
                <a:latin typeface="Ubuntu Medium"/>
                <a:ea typeface="+mn-ea"/>
                <a:cs typeface="+mn-cs"/>
              </a:rPr>
              <a:t>Operations and IT were outsourced to a pension service provider</a:t>
            </a:r>
          </a:p>
        </p:txBody>
      </p:sp>
    </p:spTree>
    <p:extLst>
      <p:ext uri="{BB962C8B-B14F-4D97-AF65-F5344CB8AC3E}">
        <p14:creationId xmlns:p14="http://schemas.microsoft.com/office/powerpoint/2010/main" val="33779569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wYnDl6hGIEiK2JQntAZnx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EE4P_STRETCH" val="1"/>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wYnDl6hGIEiK2JQntAZnx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02.u.IKCW0.56GwaxbhCB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ED7vcvcx5kS1T.IUF5C.g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4Cr8NKsBmU6Rl4NKLW137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otk9yoM4iUSU.Gvrk3XYY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otk9yoM4iUSU.Gvrk3XYY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4Cr8NKsBmU6Rl4NKLW137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tk2Uq8bRCUuYHqhd3HtLX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nGtGuQjg90CiKAqtMTzz.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4Cr8NKsBmU6Rl4NKLW137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otk9yoM4iUSU.Gvrk3XYY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yKQHDaABrEeqLTyMgsXyP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6BmlFvXTX0GnQkRg0TDYwA"/>
</p:tagLst>
</file>

<file path=ppt/tags/tag32.xml><?xml version="1.0" encoding="utf-8"?>
<p:tagLst xmlns:a="http://schemas.openxmlformats.org/drawingml/2006/main" xmlns:r="http://schemas.openxmlformats.org/officeDocument/2006/relationships" xmlns:p="http://schemas.openxmlformats.org/presentationml/2006/main">
  <p:tag name="EE4P_STRETCH" val="1"/>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POWER_USER_TAGS_ICONS" val="solution*idea*innovation*bright*people*sharing*guiding*explaining*clarifying*contribution*contributing*puzzle*pieces*helping"/>
</p:tagLst>
</file>

<file path=ppt/tags/tag3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8.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39.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41.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42.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43.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44.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4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4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4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Capgemini2021">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Green A">
      <a:srgbClr val="57CF80"/>
    </a:custClr>
    <a:custClr name="Green B">
      <a:srgbClr val="33B569"/>
    </a:custClr>
    <a:custClr name="Green C">
      <a:srgbClr val="2EA657"/>
    </a:custClr>
    <a:custClr name="Green D">
      <a:srgbClr val="178C3D"/>
    </a:custClr>
    <a:custClr name="Green E">
      <a:srgbClr val="176036"/>
    </a:custClr>
    <a:custClr name="Teal A">
      <a:srgbClr val="00E6E3"/>
    </a:custClr>
    <a:custClr name="Teal B">
      <a:srgbClr val="00D5D0"/>
    </a:custClr>
    <a:custClr name="Teal C">
      <a:srgbClr val="00BFBF"/>
    </a:custClr>
    <a:custClr name="Teal D">
      <a:srgbClr val="00929B"/>
    </a:custClr>
    <a:custClr name="Teal E">
      <a:srgbClr val="007D74"/>
    </a:custClr>
    <a:custClr name="Peacock A">
      <a:srgbClr val="00E0CB"/>
    </a:custClr>
    <a:custClr name="Peacock B">
      <a:srgbClr val="00B2A2"/>
    </a:custClr>
    <a:custClr name="Peacock C">
      <a:srgbClr val="0F878A"/>
    </a:custClr>
    <a:custClr name="Peacock D">
      <a:srgbClr val="0F6A73"/>
    </a:custClr>
    <a:custClr name="Peacock E">
      <a:srgbClr val="0F434A"/>
    </a:custClr>
    <a:custClr name="Sapphire A">
      <a:srgbClr val="338091"/>
    </a:custClr>
    <a:custClr name="Sapphire B">
      <a:srgbClr val="336B7D"/>
    </a:custClr>
    <a:custClr name="Sapphire C">
      <a:srgbClr val="14596B"/>
    </a:custClr>
    <a:custClr name="Sapphire D">
      <a:srgbClr val="214554"/>
    </a:custClr>
    <a:custClr name="Sapphire E">
      <a:srgbClr val="173340"/>
    </a:custClr>
    <a:custClr name="Violet A">
      <a:srgbClr val="E557AD"/>
    </a:custClr>
    <a:custClr name="Violet B">
      <a:srgbClr val="D13A8C"/>
    </a:custClr>
    <a:custClr name="Violet C">
      <a:srgbClr val="BA2980"/>
    </a:custClr>
    <a:custClr name="Violet D">
      <a:srgbClr val="A12980"/>
    </a:custClr>
    <a:custClr name="Violet E">
      <a:srgbClr val="811B6F"/>
    </a:custClr>
    <a:custClr name="Yellow A">
      <a:srgbClr val="FFDA80"/>
    </a:custClr>
    <a:custClr name="Yellow B">
      <a:srgbClr val="FFD068"/>
    </a:custClr>
    <a:custClr name="Yellow C">
      <a:srgbClr val="FFB24A"/>
    </a:custClr>
    <a:custClr name="Yellow D">
      <a:srgbClr val="FF9C29"/>
    </a:custClr>
    <a:custClr name="Yellow E">
      <a:srgbClr val="FF8E12"/>
    </a:custClr>
    <a:custClr name="Velvet A">
      <a:srgbClr val="9E4780"/>
    </a:custClr>
    <a:custClr name="Velvet B">
      <a:srgbClr val="802B73"/>
    </a:custClr>
    <a:custClr name="Velvet C">
      <a:srgbClr val="750D5C"/>
    </a:custClr>
    <a:custClr name="Velvet D">
      <a:srgbClr val="590A42"/>
    </a:custClr>
    <a:custClr name="Velvet E">
      <a:srgbClr val="42142E"/>
    </a:custClr>
    <a:custClr name="Red A">
      <a:srgbClr val="FF5770"/>
    </a:custClr>
    <a:custClr name="Red B">
      <a:srgbClr val="FF455E"/>
    </a:custClr>
    <a:custClr name="Red C">
      <a:srgbClr val="FF304D"/>
    </a:custClr>
    <a:custClr name="Red D">
      <a:srgbClr val="E30021"/>
    </a:custClr>
    <a:custClr name="Red E">
      <a:srgbClr val="A6001A"/>
    </a:custClr>
  </a:custClrLst>
  <a:extLst>
    <a:ext uri="{05A4C25C-085E-4340-85A3-A5531E510DB2}">
      <thm15:themeFamily xmlns:thm15="http://schemas.microsoft.com/office/thememl/2012/main" name="SMNYL Template 2" id="{339E9FAC-8002-CA4B-AD14-824F5A7EE249}" vid="{0B59A4CE-C841-B442-B71E-92E0B654AF17}"/>
    </a:ext>
  </a:extLst>
</a:theme>
</file>

<file path=ppt/theme/theme2.xml><?xml version="1.0" encoding="utf-8"?>
<a:theme xmlns:a="http://schemas.openxmlformats.org/drawingml/2006/main" name="2_Capgemini2021">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Green A">
      <a:srgbClr val="57CF80"/>
    </a:custClr>
    <a:custClr name="Green B">
      <a:srgbClr val="33B569"/>
    </a:custClr>
    <a:custClr name="Green C">
      <a:srgbClr val="2EA657"/>
    </a:custClr>
    <a:custClr name="Green D">
      <a:srgbClr val="178C3D"/>
    </a:custClr>
    <a:custClr name="Green E">
      <a:srgbClr val="176036"/>
    </a:custClr>
    <a:custClr name="Teal A">
      <a:srgbClr val="00E6E3"/>
    </a:custClr>
    <a:custClr name="Teal B">
      <a:srgbClr val="00D5D0"/>
    </a:custClr>
    <a:custClr name="Teal C">
      <a:srgbClr val="00BFBF"/>
    </a:custClr>
    <a:custClr name="Teal D">
      <a:srgbClr val="00929B"/>
    </a:custClr>
    <a:custClr name="Teal E">
      <a:srgbClr val="007D74"/>
    </a:custClr>
    <a:custClr name="Peacock A">
      <a:srgbClr val="00E0CB"/>
    </a:custClr>
    <a:custClr name="Peacock B">
      <a:srgbClr val="00B2A2"/>
    </a:custClr>
    <a:custClr name="Peacock C">
      <a:srgbClr val="0F878A"/>
    </a:custClr>
    <a:custClr name="Peacock D">
      <a:srgbClr val="0F6A73"/>
    </a:custClr>
    <a:custClr name="Peacock E">
      <a:srgbClr val="0F434A"/>
    </a:custClr>
    <a:custClr name="Sapphire A">
      <a:srgbClr val="338091"/>
    </a:custClr>
    <a:custClr name="Sapphire B">
      <a:srgbClr val="336B7D"/>
    </a:custClr>
    <a:custClr name="Sapphire C">
      <a:srgbClr val="14596B"/>
    </a:custClr>
    <a:custClr name="Sapphire D">
      <a:srgbClr val="214554"/>
    </a:custClr>
    <a:custClr name="Sapphire E">
      <a:srgbClr val="173340"/>
    </a:custClr>
    <a:custClr name="Violet A">
      <a:srgbClr val="E557AD"/>
    </a:custClr>
    <a:custClr name="Violet B">
      <a:srgbClr val="D13A8C"/>
    </a:custClr>
    <a:custClr name="Violet C">
      <a:srgbClr val="BA2980"/>
    </a:custClr>
    <a:custClr name="Violet D">
      <a:srgbClr val="A12980"/>
    </a:custClr>
    <a:custClr name="Violet E">
      <a:srgbClr val="811B6F"/>
    </a:custClr>
    <a:custClr name="Yellow A">
      <a:srgbClr val="FFDA80"/>
    </a:custClr>
    <a:custClr name="Yellow B">
      <a:srgbClr val="FFD068"/>
    </a:custClr>
    <a:custClr name="Yellow C">
      <a:srgbClr val="FFB24A"/>
    </a:custClr>
    <a:custClr name="Yellow D">
      <a:srgbClr val="FF9C29"/>
    </a:custClr>
    <a:custClr name="Yellow E">
      <a:srgbClr val="FF8E12"/>
    </a:custClr>
    <a:custClr name="Velvet A">
      <a:srgbClr val="9E4780"/>
    </a:custClr>
    <a:custClr name="Velvet B">
      <a:srgbClr val="802B73"/>
    </a:custClr>
    <a:custClr name="Velvet C">
      <a:srgbClr val="750D5C"/>
    </a:custClr>
    <a:custClr name="Velvet D">
      <a:srgbClr val="590A42"/>
    </a:custClr>
    <a:custClr name="Velvet E">
      <a:srgbClr val="42142E"/>
    </a:custClr>
    <a:custClr name="Red A">
      <a:srgbClr val="FF5770"/>
    </a:custClr>
    <a:custClr name="Red B">
      <a:srgbClr val="FF455E"/>
    </a:custClr>
    <a:custClr name="Red C">
      <a:srgbClr val="FF304D"/>
    </a:custClr>
    <a:custClr name="Red D">
      <a:srgbClr val="E30021"/>
    </a:custClr>
    <a:custClr name="Red E">
      <a:srgbClr val="A6001A"/>
    </a:custClr>
  </a:custClrLst>
  <a:extLst>
    <a:ext uri="{05A4C25C-085E-4340-85A3-A5531E510DB2}">
      <thm15:themeFamily xmlns:thm15="http://schemas.microsoft.com/office/thememl/2012/main" name="SMNYL Template 2" id="{339E9FAC-8002-CA4B-AD14-824F5A7EE249}" vid="{0B59A4CE-C841-B442-B71E-92E0B654AF17}"/>
    </a:ext>
  </a:extLst>
</a:theme>
</file>

<file path=ppt/theme/theme3.xml><?xml version="1.0" encoding="utf-8"?>
<a:theme xmlns:a="http://schemas.openxmlformats.org/drawingml/2006/main" name="2_Capgemini Master 2021">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w="12700">
          <a:miter lim="400000"/>
        </a:ln>
      </a:spPr>
      <a:bodyPr lIns="38100" tIns="38100" rIns="38100" bIns="38100" anchor="ctr"/>
      <a:lstStyle>
        <a:defPPr algn="l">
          <a:defRPr sz="3000">
            <a:solidFill>
              <a:srgbClr val="FFFFFF"/>
            </a:solidFill>
            <a:effectLst>
              <a:outerShdw blurRad="38100" dist="12700" dir="5400000" rotWithShape="0">
                <a:srgbClr val="000000">
                  <a:alpha val="50000"/>
                </a:srgbClr>
              </a:outerShdw>
            </a:effectLst>
          </a:defRPr>
        </a:defPPr>
      </a:lstStyle>
    </a:spDef>
  </a:objectDefaults>
  <a:extraClrSchemeLst>
    <a:extraClrScheme>
      <a:clrScheme name="">
        <a:dk1>
          <a:srgbClr val="000000"/>
        </a:dk1>
        <a:lt1>
          <a:srgbClr val="FFFFFF"/>
        </a:lt1>
        <a:dk2>
          <a:srgbClr val="263147"/>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Capgemini-Invent_MasterTemplate_June21.potx" id="{3376EF2B-E8F2-4FAF-BA52-F4A2B2EB0DB9}" vid="{E004E8A5-EB97-4177-B7D6-B9CBD461028B}"/>
    </a:ext>
  </a:extLst>
</a:theme>
</file>

<file path=ppt/theme/theme4.xml><?xml version="1.0" encoding="utf-8"?>
<a:theme xmlns:a="http://schemas.openxmlformats.org/drawingml/2006/main" name="Capgemini Master 2021">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ésentation11" id="{18B0FA0E-52BA-4F3F-B2FD-88B4C8061DF8}" vid="{6634CB38-2CA3-42B5-9F43-E11F89D9B245}"/>
    </a:ext>
  </a:extLst>
</a:theme>
</file>

<file path=ppt/theme/theme5.xml><?xml version="1.0" encoding="utf-8"?>
<a:theme xmlns:a="http://schemas.openxmlformats.org/drawingml/2006/main" name="5_Capgemini2021">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Green A">
      <a:srgbClr val="57CF80"/>
    </a:custClr>
    <a:custClr name="Green B">
      <a:srgbClr val="33B569"/>
    </a:custClr>
    <a:custClr name="Green C">
      <a:srgbClr val="2EA657"/>
    </a:custClr>
    <a:custClr name="Green D">
      <a:srgbClr val="178C3D"/>
    </a:custClr>
    <a:custClr name="Green E">
      <a:srgbClr val="176036"/>
    </a:custClr>
    <a:custClr name="Teal A">
      <a:srgbClr val="00E6E3"/>
    </a:custClr>
    <a:custClr name="Teal B">
      <a:srgbClr val="00D5D0"/>
    </a:custClr>
    <a:custClr name="Teal C">
      <a:srgbClr val="00BFBF"/>
    </a:custClr>
    <a:custClr name="Teal D">
      <a:srgbClr val="00929B"/>
    </a:custClr>
    <a:custClr name="Teal E">
      <a:srgbClr val="007D74"/>
    </a:custClr>
    <a:custClr name="Peacock A">
      <a:srgbClr val="00E0CB"/>
    </a:custClr>
    <a:custClr name="Peacock B">
      <a:srgbClr val="00B2A2"/>
    </a:custClr>
    <a:custClr name="Peacock C">
      <a:srgbClr val="0F878A"/>
    </a:custClr>
    <a:custClr name="Peacock D">
      <a:srgbClr val="0F6A73"/>
    </a:custClr>
    <a:custClr name="Peacock E">
      <a:srgbClr val="0F434A"/>
    </a:custClr>
    <a:custClr name="Sapphire A">
      <a:srgbClr val="338091"/>
    </a:custClr>
    <a:custClr name="Sapphire B">
      <a:srgbClr val="336B7D"/>
    </a:custClr>
    <a:custClr name="Sapphire C">
      <a:srgbClr val="14596B"/>
    </a:custClr>
    <a:custClr name="Sapphire D">
      <a:srgbClr val="214554"/>
    </a:custClr>
    <a:custClr name="Sapphire E">
      <a:srgbClr val="173340"/>
    </a:custClr>
    <a:custClr name="Violet A">
      <a:srgbClr val="E557AD"/>
    </a:custClr>
    <a:custClr name="Violet B">
      <a:srgbClr val="D13A8C"/>
    </a:custClr>
    <a:custClr name="Violet C">
      <a:srgbClr val="BA2980"/>
    </a:custClr>
    <a:custClr name="Violet D">
      <a:srgbClr val="A12980"/>
    </a:custClr>
    <a:custClr name="Violet E">
      <a:srgbClr val="811B6F"/>
    </a:custClr>
    <a:custClr name="Yellow A">
      <a:srgbClr val="FFDA80"/>
    </a:custClr>
    <a:custClr name="Yellow B">
      <a:srgbClr val="FFD068"/>
    </a:custClr>
    <a:custClr name="Yellow C">
      <a:srgbClr val="FFB24A"/>
    </a:custClr>
    <a:custClr name="Yellow D">
      <a:srgbClr val="FF9C29"/>
    </a:custClr>
    <a:custClr name="Yellow E">
      <a:srgbClr val="FF8E12"/>
    </a:custClr>
    <a:custClr name="Velvet A">
      <a:srgbClr val="9E4780"/>
    </a:custClr>
    <a:custClr name="Velvet B">
      <a:srgbClr val="802B73"/>
    </a:custClr>
    <a:custClr name="Velvet C">
      <a:srgbClr val="750D5C"/>
    </a:custClr>
    <a:custClr name="Velvet D">
      <a:srgbClr val="590A42"/>
    </a:custClr>
    <a:custClr name="Velvet E">
      <a:srgbClr val="42142E"/>
    </a:custClr>
    <a:custClr name="Red A">
      <a:srgbClr val="FF5770"/>
    </a:custClr>
    <a:custClr name="Red B">
      <a:srgbClr val="FF455E"/>
    </a:custClr>
    <a:custClr name="Red C">
      <a:srgbClr val="FF304D"/>
    </a:custClr>
    <a:custClr name="Red D">
      <a:srgbClr val="E30021"/>
    </a:custClr>
    <a:custClr name="Red E">
      <a:srgbClr val="A6001A"/>
    </a:custClr>
  </a:custClrLst>
  <a:extLst>
    <a:ext uri="{05A4C25C-085E-4340-85A3-A5531E510DB2}">
      <thm15:themeFamily xmlns:thm15="http://schemas.microsoft.com/office/thememl/2012/main" name="ppt-Capgemini_MasterTemplateCustomcolors.potx" id="{825B9D35-2592-4CA9-BA23-58B006335B2A}" vid="{B094C477-C962-4A54-95AE-F74EAD58A67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520E06F8A5DC4CB7747A1C84FD0400" ma:contentTypeVersion="11" ma:contentTypeDescription="Create a new document." ma:contentTypeScope="" ma:versionID="349bc971f42beee62a2401ce6f55f3d9">
  <xsd:schema xmlns:xsd="http://www.w3.org/2001/XMLSchema" xmlns:xs="http://www.w3.org/2001/XMLSchema" xmlns:p="http://schemas.microsoft.com/office/2006/metadata/properties" xmlns:ns2="31b8e1f7-a55b-4975-8f34-396b67124d4a" xmlns:ns3="7da21f61-9a5e-473a-a64a-383f554a7b03" targetNamespace="http://schemas.microsoft.com/office/2006/metadata/properties" ma:root="true" ma:fieldsID="581b58cfd5e208b6a47073c54a508a49" ns2:_="" ns3:_="">
    <xsd:import namespace="31b8e1f7-a55b-4975-8f34-396b67124d4a"/>
    <xsd:import namespace="7da21f61-9a5e-473a-a64a-383f554a7b0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b8e1f7-a55b-4975-8f34-396b67124d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3623ea3-be23-4189-a25b-bcadb097ef1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a21f61-9a5e-473a-a64a-383f554a7b0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58975b6-035f-4b49-95e5-7e1c38440dc8}" ma:internalName="TaxCatchAll" ma:showField="CatchAllData" ma:web="7da21f61-9a5e-473a-a64a-383f554a7b0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b8e1f7-a55b-4975-8f34-396b67124d4a">
      <Terms xmlns="http://schemas.microsoft.com/office/infopath/2007/PartnerControls"/>
    </lcf76f155ced4ddcb4097134ff3c332f>
    <TaxCatchAll xmlns="7da21f61-9a5e-473a-a64a-383f554a7b03" xsi:nil="true"/>
  </documentManagement>
</p:properties>
</file>

<file path=customXml/itemProps1.xml><?xml version="1.0" encoding="utf-8"?>
<ds:datastoreItem xmlns:ds="http://schemas.openxmlformats.org/officeDocument/2006/customXml" ds:itemID="{DA95CD24-7C75-42AC-851A-54CD14EE6050}">
  <ds:schemaRefs>
    <ds:schemaRef ds:uri="http://schemas.microsoft.com/sharepoint/v3/contenttype/forms"/>
  </ds:schemaRefs>
</ds:datastoreItem>
</file>

<file path=customXml/itemProps2.xml><?xml version="1.0" encoding="utf-8"?>
<ds:datastoreItem xmlns:ds="http://schemas.openxmlformats.org/officeDocument/2006/customXml" ds:itemID="{02F42F57-9066-4B8C-B77A-5AEB05308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b8e1f7-a55b-4975-8f34-396b67124d4a"/>
    <ds:schemaRef ds:uri="7da21f61-9a5e-473a-a64a-383f554a7b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30783B-7630-42B2-B890-2C72B29803A7}">
  <ds:schemaRefs>
    <ds:schemaRef ds:uri="http://schemas.microsoft.com/office/2006/documentManagement/types"/>
    <ds:schemaRef ds:uri="7da21f61-9a5e-473a-a64a-383f554a7b03"/>
    <ds:schemaRef ds:uri="31b8e1f7-a55b-4975-8f34-396b67124d4a"/>
    <ds:schemaRef ds:uri="http://purl.org/dc/elements/1.1/"/>
    <ds:schemaRef ds:uri="http://purl.org/dc/dcmitype/"/>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TotalTime>
  <Words>7044</Words>
  <Application>Microsoft Office PowerPoint</Application>
  <PresentationFormat>Widescreen</PresentationFormat>
  <Paragraphs>842</Paragraphs>
  <Slides>33</Slides>
  <Notes>16</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33</vt:i4>
      </vt:variant>
    </vt:vector>
  </HeadingPairs>
  <TitlesOfParts>
    <vt:vector size="47" baseType="lpstr">
      <vt:lpstr>Arial</vt:lpstr>
      <vt:lpstr>Calibri</vt:lpstr>
      <vt:lpstr>Courier New</vt:lpstr>
      <vt:lpstr>Ubuntu</vt:lpstr>
      <vt:lpstr>Ubuntu Light</vt:lpstr>
      <vt:lpstr>Ubuntu Medium</vt:lpstr>
      <vt:lpstr>Verdana</vt:lpstr>
      <vt:lpstr>Wingdings</vt:lpstr>
      <vt:lpstr>1_Capgemini2021</vt:lpstr>
      <vt:lpstr>2_Capgemini2021</vt:lpstr>
      <vt:lpstr>2_Capgemini Master 2021</vt:lpstr>
      <vt:lpstr>Capgemini Master 2021</vt:lpstr>
      <vt:lpstr>5_Capgemini2021</vt:lpstr>
      <vt:lpstr>think-cell Slide</vt:lpstr>
      <vt:lpstr>THE FUTURE  OF SMNYL  IS TODAY </vt:lpstr>
      <vt:lpstr>Business Services (BSv) Insurance services</vt:lpstr>
      <vt:lpstr>Agenda business services</vt:lpstr>
      <vt:lpstr>BSv financial services – Insurance services</vt:lpstr>
      <vt:lpstr>Capgemini business services overview</vt:lpstr>
      <vt:lpstr>Capgemini insurance at a glance</vt:lpstr>
      <vt:lpstr>Insurance Business Service Capabilities &amp; Services delivered</vt:lpstr>
      <vt:lpstr>Use case – bpaas for a leading dutch pensionfund</vt:lpstr>
      <vt:lpstr>PowerPoint Presentation</vt:lpstr>
      <vt:lpstr>PowerPoint Presentation</vt:lpstr>
      <vt:lpstr>Overall Program Target Operating Model.</vt:lpstr>
      <vt:lpstr>Use case – partnering with a leading insurer for a new product launch</vt:lpstr>
      <vt:lpstr>use case : our journey launching a new product  (FAMILY PROTECT) – OUR SOLUTION AND OUTCOME</vt:lpstr>
      <vt:lpstr>Intelligent automation in insurance</vt:lpstr>
      <vt:lpstr>Intelligent Process Automation Digitally Augmenting Processes at Scale</vt:lpstr>
      <vt:lpstr>Capgemini focuses on tangible value generated by Innovation</vt:lpstr>
      <vt:lpstr>PowerPoint Presentation</vt:lpstr>
      <vt:lpstr>APPENDIX</vt:lpstr>
      <vt:lpstr>PowerPoint Presentation</vt:lpstr>
      <vt:lpstr>A Canadian Insurance Major</vt:lpstr>
      <vt:lpstr>Global Process Automation Program for a  Large Insurance Company Present across the Globe</vt:lpstr>
      <vt:lpstr>Policy Renewal Process Automation for Major P&amp;C &amp; Commercial Insurer in Japan</vt:lpstr>
      <vt:lpstr>Renewal Letters Process Automation for a  Leading Insurance Company in Canada</vt:lpstr>
      <vt:lpstr>Claim Center Automation for a Large P&amp;C  Insurance Company based in the United States </vt:lpstr>
      <vt:lpstr>Semantic Analysis with  Robotics Process Automation for a large  Swiss Insurance Company </vt:lpstr>
      <vt:lpstr>PowerPoint Presentation</vt:lpstr>
      <vt:lpstr>PowerPoint Presentation</vt:lpstr>
      <vt:lpstr>PowerPoint Presentation</vt:lpstr>
      <vt:lpstr>PowerPoint Presentation</vt:lpstr>
      <vt:lpstr>Prudential Financial </vt:lpstr>
      <vt:lpstr>PowerPoint Presentation</vt:lpstr>
      <vt:lpstr>GET THE   FUTURE  YOU WANT</vt:lpstr>
      <vt:lpstr>About Capgemini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SMNYL  IS TODAY </dc:title>
  <dc:creator>GARCIA, JULIETA ADRIANA</dc:creator>
  <cp:lastModifiedBy>GARCIA, JULIETA ADRIANA</cp:lastModifiedBy>
  <cp:revision>1</cp:revision>
  <dcterms:created xsi:type="dcterms:W3CDTF">2023-06-30T15:19:17Z</dcterms:created>
  <dcterms:modified xsi:type="dcterms:W3CDTF">2023-06-30T20:19:33Z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0x01010056520E06F8A5DC4CB7747A1C84FD0400</vt:lpwstr>
  </property>
  <property fmtid="{D5CDD505-2E9C-101B-9397-08002B2CF9AE}" pid="3" name="MediaServiceImageTags">
    <vt:lpwstr/>
  </property>
</Properties>
</file>